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9"/>
  </p:notesMasterIdLst>
  <p:sldIdLst>
    <p:sldId id="393" r:id="rId2"/>
    <p:sldId id="375"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85" r:id="rId36"/>
    <p:sldId id="386" r:id="rId37"/>
    <p:sldId id="370" r:id="rId38"/>
    <p:sldId id="371" r:id="rId39"/>
    <p:sldId id="372" r:id="rId40"/>
    <p:sldId id="373" r:id="rId41"/>
    <p:sldId id="374" r:id="rId42"/>
    <p:sldId id="378" r:id="rId43"/>
    <p:sldId id="390" r:id="rId44"/>
    <p:sldId id="392" r:id="rId45"/>
    <p:sldId id="391" r:id="rId46"/>
    <p:sldId id="394" r:id="rId47"/>
    <p:sldId id="395" r:id="rId48"/>
    <p:sldId id="396" r:id="rId49"/>
    <p:sldId id="389" r:id="rId50"/>
    <p:sldId id="377" r:id="rId51"/>
    <p:sldId id="398" r:id="rId52"/>
    <p:sldId id="399" r:id="rId53"/>
    <p:sldId id="376" r:id="rId54"/>
    <p:sldId id="307" r:id="rId55"/>
    <p:sldId id="319" r:id="rId56"/>
    <p:sldId id="387" r:id="rId57"/>
    <p:sldId id="308" r:id="rId58"/>
    <p:sldId id="388" r:id="rId59"/>
    <p:sldId id="333" r:id="rId60"/>
    <p:sldId id="380" r:id="rId61"/>
    <p:sldId id="332" r:id="rId62"/>
    <p:sldId id="379" r:id="rId63"/>
    <p:sldId id="276" r:id="rId64"/>
    <p:sldId id="277" r:id="rId65"/>
    <p:sldId id="278" r:id="rId66"/>
    <p:sldId id="309" r:id="rId67"/>
    <p:sldId id="310" r:id="rId68"/>
    <p:sldId id="311" r:id="rId69"/>
    <p:sldId id="312" r:id="rId70"/>
    <p:sldId id="284" r:id="rId71"/>
    <p:sldId id="329" r:id="rId72"/>
    <p:sldId id="320" r:id="rId73"/>
    <p:sldId id="313" r:id="rId74"/>
    <p:sldId id="285" r:id="rId75"/>
    <p:sldId id="286" r:id="rId76"/>
    <p:sldId id="314" r:id="rId77"/>
    <p:sldId id="287" r:id="rId78"/>
    <p:sldId id="288" r:id="rId79"/>
    <p:sldId id="334" r:id="rId80"/>
    <p:sldId id="289" r:id="rId81"/>
    <p:sldId id="290" r:id="rId82"/>
    <p:sldId id="291" r:id="rId83"/>
    <p:sldId id="316" r:id="rId84"/>
    <p:sldId id="292" r:id="rId85"/>
    <p:sldId id="317" r:id="rId86"/>
    <p:sldId id="293" r:id="rId87"/>
    <p:sldId id="294" r:id="rId88"/>
    <p:sldId id="335" r:id="rId89"/>
    <p:sldId id="336" r:id="rId90"/>
    <p:sldId id="337" r:id="rId91"/>
    <p:sldId id="318" r:id="rId92"/>
    <p:sldId id="295" r:id="rId93"/>
    <p:sldId id="296" r:id="rId94"/>
    <p:sldId id="381" r:id="rId95"/>
    <p:sldId id="297" r:id="rId96"/>
    <p:sldId id="298" r:id="rId97"/>
    <p:sldId id="299" r:id="rId98"/>
    <p:sldId id="382" r:id="rId99"/>
    <p:sldId id="383" r:id="rId100"/>
    <p:sldId id="302" r:id="rId101"/>
    <p:sldId id="384" r:id="rId102"/>
    <p:sldId id="324" r:id="rId103"/>
    <p:sldId id="325" r:id="rId104"/>
    <p:sldId id="327" r:id="rId105"/>
    <p:sldId id="330" r:id="rId106"/>
    <p:sldId id="328" r:id="rId107"/>
    <p:sldId id="397" r:id="rId10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p:scale>
          <a:sx n="100" d="100"/>
          <a:sy n="100" d="100"/>
        </p:scale>
        <p:origin x="-1278"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58DD9-CC9A-4797-80C2-EA247ED3E73B}" type="datetimeFigureOut">
              <a:rPr lang="pt-BR" smtClean="0"/>
              <a:pPr/>
              <a:t>11/06/2018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8F17E-48E8-4E09-97D3-8CE4E3934B71}" type="slidenum">
              <a:rPr lang="pt-BR" smtClean="0"/>
              <a:pPr/>
              <a:t>‹nº›</a:t>
            </a:fld>
            <a:endParaRPr lang="pt-BR"/>
          </a:p>
        </p:txBody>
      </p:sp>
    </p:spTree>
    <p:extLst>
      <p:ext uri="{BB962C8B-B14F-4D97-AF65-F5344CB8AC3E}">
        <p14:creationId xmlns="" xmlns:p14="http://schemas.microsoft.com/office/powerpoint/2010/main" val="216183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11</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12</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13</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14</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15</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16</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17</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18</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19</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20</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3</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21</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22</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23</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24</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25</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26</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27</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28</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29</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30</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4</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31</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32</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198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D6F82-1987-4928-A909-0FEC88801221}" type="slidenum">
              <a:rPr lang="pt-BR"/>
              <a:pPr fontAlgn="base">
                <a:spcBef>
                  <a:spcPct val="0"/>
                </a:spcBef>
                <a:spcAft>
                  <a:spcPct val="0"/>
                </a:spcAft>
              </a:pPr>
              <a:t>42</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198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D6F82-1987-4928-A909-0FEC88801221}" type="slidenum">
              <a:rPr lang="pt-BR"/>
              <a:pPr fontAlgn="base">
                <a:spcBef>
                  <a:spcPct val="0"/>
                </a:spcBef>
                <a:spcAft>
                  <a:spcPct val="0"/>
                </a:spcAft>
              </a:pPr>
              <a:t>49</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198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D6F82-1987-4928-A909-0FEC88801221}" type="slidenum">
              <a:rPr lang="pt-BR"/>
              <a:pPr fontAlgn="base">
                <a:spcBef>
                  <a:spcPct val="0"/>
                </a:spcBef>
                <a:spcAft>
                  <a:spcPct val="0"/>
                </a:spcAft>
              </a:pPr>
              <a:t>50</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198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D6F82-1987-4928-A909-0FEC88801221}" type="slidenum">
              <a:rPr lang="pt-BR"/>
              <a:pPr fontAlgn="base">
                <a:spcBef>
                  <a:spcPct val="0"/>
                </a:spcBef>
                <a:spcAft>
                  <a:spcPct val="0"/>
                </a:spcAft>
              </a:pPr>
              <a:t>51</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19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4198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D6F82-1987-4928-A909-0FEC88801221}" type="slidenum">
              <a:rPr lang="pt-BR"/>
              <a:pPr fontAlgn="base">
                <a:spcBef>
                  <a:spcPct val="0"/>
                </a:spcBef>
                <a:spcAft>
                  <a:spcPct val="0"/>
                </a:spcAft>
              </a:pPr>
              <a:t>52</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C218FBF-14D2-4A63-98EE-4C0EBA4D700D}" type="slidenum">
              <a:rPr lang="pt-BR" smtClean="0"/>
              <a:pPr/>
              <a:t>53</a:t>
            </a:fld>
            <a:endParaRPr lang="pt-BR"/>
          </a:p>
        </p:txBody>
      </p:sp>
    </p:spTree>
    <p:extLst>
      <p:ext uri="{BB962C8B-B14F-4D97-AF65-F5344CB8AC3E}">
        <p14:creationId xmlns:p14="http://schemas.microsoft.com/office/powerpoint/2010/main" xmlns="" val="3930591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C218FBF-14D2-4A63-98EE-4C0EBA4D700D}" type="slidenum">
              <a:rPr lang="pt-BR" smtClean="0"/>
              <a:pPr/>
              <a:t>107</a:t>
            </a:fld>
            <a:endParaRPr lang="pt-BR"/>
          </a:p>
        </p:txBody>
      </p:sp>
    </p:spTree>
    <p:extLst>
      <p:ext uri="{BB962C8B-B14F-4D97-AF65-F5344CB8AC3E}">
        <p14:creationId xmlns="" xmlns:p14="http://schemas.microsoft.com/office/powerpoint/2010/main" val="393059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5</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6</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7</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8</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9</a:t>
            </a:fld>
            <a:endParaRPr lang="pt-BR"/>
          </a:p>
        </p:txBody>
      </p:sp>
    </p:spTree>
    <p:extLst>
      <p:ext uri="{BB962C8B-B14F-4D97-AF65-F5344CB8AC3E}">
        <p14:creationId xmlns="" xmlns:p14="http://schemas.microsoft.com/office/powerpoint/2010/main" val="40867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E137A430-BDB0-4669-97CC-6F1CD7E55560}" type="slidenum">
              <a:rPr lang="pt-BR" smtClean="0"/>
              <a:pPr/>
              <a:t>10</a:t>
            </a:fld>
            <a:endParaRPr lang="pt-BR"/>
          </a:p>
        </p:txBody>
      </p:sp>
    </p:spTree>
    <p:extLst>
      <p:ext uri="{BB962C8B-B14F-4D97-AF65-F5344CB8AC3E}">
        <p14:creationId xmlns="" xmlns:p14="http://schemas.microsoft.com/office/powerpoint/2010/main" val="40867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2448215119"/>
      </p:ext>
    </p:extLst>
  </p:cSld>
  <p:clrMapOvr>
    <a:masterClrMapping/>
  </p:clrMapOvr>
  <p:transition spd="slow">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2644343131"/>
      </p:ext>
    </p:extLst>
  </p:cSld>
  <p:clrMapOvr>
    <a:masterClrMapping/>
  </p:clrMapOvr>
  <p:transition spd="slow">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1906363665"/>
      </p:ext>
    </p:extLst>
  </p:cSld>
  <p:clrMapOvr>
    <a:masterClrMapping/>
  </p:clrMapOvr>
  <p:transition spd="slow">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1964817020"/>
      </p:ext>
    </p:extLst>
  </p:cSld>
  <p:clrMapOvr>
    <a:masterClrMapping/>
  </p:clrMapOvr>
  <p:transition spd="slow">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941486536"/>
      </p:ext>
    </p:extLst>
  </p:cSld>
  <p:clrMapOvr>
    <a:masterClrMapping/>
  </p:clrMapOvr>
  <p:transition spd="slow">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1896013566"/>
      </p:ext>
    </p:extLst>
  </p:cSld>
  <p:clrMapOvr>
    <a:masterClrMapping/>
  </p:clrMapOvr>
  <p:transition spd="slow">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3271623441"/>
      </p:ext>
    </p:extLst>
  </p:cSld>
  <p:clrMapOvr>
    <a:masterClrMapping/>
  </p:clrMapOvr>
  <p:transition spd="slow">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1088292269"/>
      </p:ext>
    </p:extLst>
  </p:cSld>
  <p:clrMapOvr>
    <a:masterClrMapping/>
  </p:clrMapOvr>
  <p:transition spd="slow">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2218929813"/>
      </p:ext>
    </p:extLst>
  </p:cSld>
  <p:clrMapOvr>
    <a:masterClrMapping/>
  </p:clrMapOvr>
  <p:transition spd="slow">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1875662808"/>
      </p:ext>
    </p:extLst>
  </p:cSld>
  <p:clrMapOvr>
    <a:masterClrMapping/>
  </p:clrMapOvr>
  <p:transition spd="slow">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FE90D77-2640-4BF3-AE1F-3C55AC73C18C}" type="datetimeFigureOut">
              <a:rPr lang="pt-BR" smtClean="0"/>
              <a:pPr/>
              <a:t>11/06/2018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2660440279"/>
      </p:ext>
    </p:extLst>
  </p:cSld>
  <p:clrMapOvr>
    <a:masterClrMapping/>
  </p:clrMapOvr>
  <p:transition spd="slow">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0D77-2640-4BF3-AE1F-3C55AC73C18C}" type="datetimeFigureOut">
              <a:rPr lang="pt-BR" smtClean="0"/>
              <a:pPr/>
              <a:t>11/06/2018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1A09C-611C-4A91-A038-6C5FEA2510AE}" type="slidenum">
              <a:rPr lang="pt-BR" smtClean="0"/>
              <a:pPr/>
              <a:t>‹nº›</a:t>
            </a:fld>
            <a:endParaRPr lang="pt-BR"/>
          </a:p>
        </p:txBody>
      </p:sp>
    </p:spTree>
    <p:extLst>
      <p:ext uri="{BB962C8B-B14F-4D97-AF65-F5344CB8AC3E}">
        <p14:creationId xmlns="" xmlns:p14="http://schemas.microsoft.com/office/powerpoint/2010/main" val="3674844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amfri.org.br/" TargetMode="External"/><Relationship Id="rId4" Type="http://schemas.openxmlformats.org/officeDocument/2006/relationships/hyperlink" Target="mailto:convenios@amfri.org.b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nap.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ransferenciasabertas.planejamento.gov.b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ortal.convenios.gov.br/fale-conosco"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cxnSp>
        <p:nvCxnSpPr>
          <p:cNvPr id="5" name="Conector reto 4"/>
          <p:cNvCxnSpPr/>
          <p:nvPr/>
        </p:nvCxnSpPr>
        <p:spPr>
          <a:xfrm rot="5400000">
            <a:off x="726282" y="2931318"/>
            <a:ext cx="5867400" cy="47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304800" y="3276600"/>
            <a:ext cx="8458200" cy="1631216"/>
          </a:xfrm>
          <a:prstGeom prst="rect">
            <a:avLst/>
          </a:prstGeom>
        </p:spPr>
        <p:txBody>
          <a:bodyPr wrap="square">
            <a:spAutoFit/>
          </a:bodyPr>
          <a:lstStyle/>
          <a:p>
            <a:pPr algn="ctr"/>
            <a:r>
              <a:rPr lang="pt-BR" sz="3600" b="1" dirty="0" smtClean="0">
                <a:solidFill>
                  <a:srgbClr val="002060"/>
                </a:solidFill>
                <a:latin typeface="Arial" pitchFamily="34" charset="0"/>
                <a:cs typeface="Arial" pitchFamily="34" charset="0"/>
              </a:rPr>
              <a:t> </a:t>
            </a:r>
          </a:p>
          <a:p>
            <a:pPr algn="ctr"/>
            <a:r>
              <a:rPr lang="pt-BR" sz="3600" b="1" dirty="0" smtClean="0">
                <a:solidFill>
                  <a:srgbClr val="FF0000"/>
                </a:solidFill>
                <a:latin typeface="Arial" pitchFamily="34" charset="0"/>
                <a:cs typeface="Arial" pitchFamily="34" charset="0"/>
              </a:rPr>
              <a:t> </a:t>
            </a:r>
            <a:r>
              <a:rPr lang="pt-BR" sz="3600" b="1" dirty="0" smtClean="0">
                <a:solidFill>
                  <a:srgbClr val="002060"/>
                </a:solidFill>
                <a:latin typeface="Arial" pitchFamily="34" charset="0"/>
                <a:cs typeface="Arial" pitchFamily="34" charset="0"/>
              </a:rPr>
              <a:t>CADASTRAMENTO DE PROPOSTAS</a:t>
            </a:r>
            <a:endParaRPr lang="pt-BR" sz="3600" dirty="0">
              <a:solidFill>
                <a:srgbClr val="002060"/>
              </a:solidFill>
              <a:latin typeface="Arial" pitchFamily="34" charset="0"/>
              <a:cs typeface="Arial" pitchFamily="34" charset="0"/>
            </a:endParaRPr>
          </a:p>
          <a:p>
            <a:pPr algn="ctr" fontAlgn="auto">
              <a:spcBef>
                <a:spcPts val="0"/>
              </a:spcBef>
              <a:spcAft>
                <a:spcPts val="0"/>
              </a:spcAft>
              <a:defRPr/>
            </a:pPr>
            <a:endParaRPr lang="pt-BR" sz="2800" b="1" dirty="0" smtClean="0">
              <a:ln w="10541" cmpd="sng">
                <a:solidFill>
                  <a:schemeClr val="tx1"/>
                </a:solidFill>
                <a:prstDash val="solid"/>
              </a:ln>
              <a:solidFill>
                <a:schemeClr val="tx1">
                  <a:lumMod val="95000"/>
                  <a:lumOff val="5000"/>
                </a:schemeClr>
              </a:solidFill>
              <a:latin typeface="+mj-lt"/>
              <a:cs typeface="+mn-cs"/>
            </a:endParaRPr>
          </a:p>
        </p:txBody>
      </p:sp>
      <p:pic>
        <p:nvPicPr>
          <p:cNvPr id="1026" name="Picture 2" descr="Resultado de imagem para egem - escola de gestão pública municip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5661248"/>
            <a:ext cx="2057399" cy="99059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C:\Users\convenio\AppData\Local\Microsoft\Windows\Temporary Internet Files\Content.Outlook\K2PVS2XK\Logo AMFRI - completo.JPG"/>
          <p:cNvPicPr>
            <a:picLocks noChangeAspect="1" noChangeArrowheads="1"/>
          </p:cNvPicPr>
          <p:nvPr/>
        </p:nvPicPr>
        <p:blipFill>
          <a:blip r:embed="rId4" cstate="print"/>
          <a:srcRect/>
          <a:stretch>
            <a:fillRect/>
          </a:stretch>
        </p:blipFill>
        <p:spPr bwMode="auto">
          <a:xfrm>
            <a:off x="179512" y="5445224"/>
            <a:ext cx="1362948" cy="1219200"/>
          </a:xfrm>
          <a:prstGeom prst="rect">
            <a:avLst/>
          </a:prstGeom>
          <a:noFill/>
        </p:spPr>
      </p:pic>
      <p:pic>
        <p:nvPicPr>
          <p:cNvPr id="10" name="Picture 3" descr="http://sebraemercados.com.br/wp-content/uploads/2013/11/SICONV_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9323" y="273211"/>
            <a:ext cx="1897478" cy="140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tângulo 10"/>
          <p:cNvSpPr/>
          <p:nvPr/>
        </p:nvSpPr>
        <p:spPr>
          <a:xfrm>
            <a:off x="1828800" y="1752600"/>
            <a:ext cx="6309320" cy="938719"/>
          </a:xfrm>
          <a:prstGeom prst="rect">
            <a:avLst/>
          </a:prstGeom>
        </p:spPr>
        <p:txBody>
          <a:bodyPr wrap="square">
            <a:spAutoFit/>
          </a:bodyPr>
          <a:lstStyle/>
          <a:p>
            <a:r>
              <a:rPr lang="pt-BR" sz="5500" b="1" dirty="0" smtClean="0">
                <a:solidFill>
                  <a:srgbClr val="FF0000"/>
                </a:solidFill>
              </a:rPr>
              <a:t>REDE SICONV</a:t>
            </a:r>
            <a:endParaRPr lang="pt-BR" sz="5500" dirty="0">
              <a:solidFill>
                <a:srgbClr val="FF0000"/>
              </a:solidFill>
            </a:endParaRPr>
          </a:p>
        </p:txBody>
      </p:sp>
      <p:pic>
        <p:nvPicPr>
          <p:cNvPr id="12" name="Imagem 9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9600" y="1600200"/>
            <a:ext cx="984942" cy="9361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1999" y="1524000"/>
            <a:ext cx="7924801" cy="4893647"/>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21º </a:t>
            </a:r>
          </a:p>
          <a:p>
            <a:pPr algn="just"/>
            <a:r>
              <a:rPr lang="x-none" sz="2400" smtClean="0">
                <a:solidFill>
                  <a:srgbClr val="002060"/>
                </a:solidFill>
                <a:latin typeface="Arial" pitchFamily="34" charset="0"/>
                <a:cs typeface="Arial" pitchFamily="34" charset="0"/>
              </a:rPr>
              <a:t>§ 3º O prazo </a:t>
            </a:r>
            <a:r>
              <a:rPr lang="pt-BR" sz="2400" dirty="0" smtClean="0">
                <a:solidFill>
                  <a:srgbClr val="002060"/>
                </a:solidFill>
                <a:latin typeface="Arial" pitchFamily="34" charset="0"/>
                <a:cs typeface="Arial" pitchFamily="34" charset="0"/>
              </a:rPr>
              <a:t>de apresentação do </a:t>
            </a:r>
            <a:r>
              <a:rPr lang="x-none" sz="2400" smtClean="0">
                <a:solidFill>
                  <a:srgbClr val="002060"/>
                </a:solidFill>
                <a:latin typeface="Arial" pitchFamily="34" charset="0"/>
                <a:cs typeface="Arial" pitchFamily="34" charset="0"/>
              </a:rPr>
              <a:t>projeto básico ou o termo de referência não poderá ultrapassar 18 (dezoito) meses, incluída a prorrogação, se houver.</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 8º - As despesas referentes ao custo para elaboração do projeto básico ou termo de referência poderão ser custeadas com recursos oriundos do instrumento pactuado, desde que o desembolso do concedente voltado para a elaboração do projeto básico ou termo de referência não seja superior a 5% (cinco por cento) do valor total do instrumento.</a:t>
            </a:r>
            <a:endParaRPr lang="pt-BR" sz="2400" dirty="0" smtClean="0">
              <a:solidFill>
                <a:srgbClr val="002060"/>
              </a:solidFill>
            </a:endParaRPr>
          </a:p>
          <a:p>
            <a:pPr algn="just"/>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7" name="Espaço Reservado para Conteúdo 5"/>
          <p:cNvSpPr txBox="1">
            <a:spLocks/>
          </p:cNvSpPr>
          <p:nvPr/>
        </p:nvSpPr>
        <p:spPr>
          <a:xfrm>
            <a:off x="457200" y="764704"/>
            <a:ext cx="8229600" cy="5361459"/>
          </a:xfrm>
          <a:prstGeom prst="rect">
            <a:avLst/>
          </a:prstGeom>
        </p:spPr>
        <p:txBody>
          <a:bodyPr vert="horz" lIns="91440" tIns="45720" rIns="91440" bIns="45720" rtlCol="0">
            <a:normAutofit fontScale="85000" lnSpcReduction="20000"/>
          </a:bodyPr>
          <a:lstStyle/>
          <a:p>
            <a:pPr marL="342900" indent="-342900">
              <a:spcBef>
                <a:spcPct val="20000"/>
              </a:spcBef>
            </a:pPr>
            <a:r>
              <a:rPr lang="pt-BR" sz="3200" b="1" dirty="0" smtClean="0">
                <a:solidFill>
                  <a:srgbClr val="FF0000"/>
                </a:solidFill>
                <a:latin typeface="Arial" pitchFamily="34" charset="0"/>
                <a:cs typeface="Arial" pitchFamily="34" charset="0"/>
              </a:rPr>
              <a:t>ENVIAR PROPOSTA PARA ANÁLISE</a:t>
            </a:r>
          </a:p>
          <a:p>
            <a:pPr marL="342900" indent="-342900">
              <a:spcBef>
                <a:spcPct val="20000"/>
              </a:spcBef>
              <a:buFont typeface="Arial" pitchFamily="34" charset="0"/>
              <a:buChar char="•"/>
            </a:pPr>
            <a:endParaRPr lang="pt-BR" sz="3200" b="1" dirty="0" smtClean="0">
              <a:solidFill>
                <a:srgbClr val="002060"/>
              </a:solidFill>
              <a:latin typeface="Arial" pitchFamily="34" charset="0"/>
              <a:cs typeface="Arial" pitchFamily="34" charset="0"/>
            </a:endParaRPr>
          </a:p>
          <a:p>
            <a:pPr marL="342900" indent="-342900">
              <a:spcBef>
                <a:spcPct val="20000"/>
              </a:spcBef>
              <a:buFont typeface="Arial" pitchFamily="34" charset="0"/>
              <a:buChar char="•"/>
            </a:pPr>
            <a:r>
              <a:rPr lang="pt-BR" sz="3200" b="1" dirty="0" smtClean="0">
                <a:solidFill>
                  <a:srgbClr val="002060"/>
                </a:solidFill>
                <a:latin typeface="Arial" pitchFamily="34" charset="0"/>
                <a:cs typeface="Arial" pitchFamily="34" charset="0"/>
              </a:rPr>
              <a:t>Preenchidas todas as abas será necessário voltar a </a:t>
            </a:r>
            <a:r>
              <a:rPr lang="pt-BR" sz="3200" b="1" dirty="0" smtClean="0">
                <a:solidFill>
                  <a:srgbClr val="FF0000"/>
                </a:solidFill>
                <a:latin typeface="Arial" pitchFamily="34" charset="0"/>
                <a:cs typeface="Arial" pitchFamily="34" charset="0"/>
              </a:rPr>
              <a:t>Aba DADOS </a:t>
            </a:r>
            <a:r>
              <a:rPr lang="pt-BR" sz="3200" b="1" dirty="0" smtClean="0">
                <a:solidFill>
                  <a:srgbClr val="002060"/>
                </a:solidFill>
                <a:latin typeface="Arial" pitchFamily="34" charset="0"/>
                <a:cs typeface="Arial" pitchFamily="34" charset="0"/>
              </a:rPr>
              <a:t>para enviar a proposta para análise</a:t>
            </a:r>
          </a:p>
          <a:p>
            <a:pPr marL="342900" indent="-342900">
              <a:spcBef>
                <a:spcPct val="20000"/>
              </a:spcBef>
              <a:buFont typeface="Arial" pitchFamily="34" charset="0"/>
              <a:buChar char="•"/>
            </a:pPr>
            <a:endParaRPr lang="pt-BR" sz="3200" b="1" dirty="0" smtClean="0">
              <a:solidFill>
                <a:srgbClr val="002060"/>
              </a:solidFill>
              <a:latin typeface="Arial" pitchFamily="34" charset="0"/>
              <a:cs typeface="Arial" pitchFamily="34" charset="0"/>
            </a:endParaRPr>
          </a:p>
          <a:p>
            <a:pPr marL="342900" indent="-342900">
              <a:spcBef>
                <a:spcPct val="20000"/>
              </a:spcBef>
              <a:buFont typeface="Arial" pitchFamily="34" charset="0"/>
              <a:buChar char="•"/>
            </a:pPr>
            <a:r>
              <a:rPr lang="pt-BR" sz="3200" b="1" dirty="0" smtClean="0">
                <a:solidFill>
                  <a:srgbClr val="002060"/>
                </a:solidFill>
                <a:latin typeface="Arial" pitchFamily="34" charset="0"/>
                <a:cs typeface="Arial" pitchFamily="34" charset="0"/>
              </a:rPr>
              <a:t>Este é o momento de dar a última revisada nas informações (principalmente da justificativa e objeto do convênio)</a:t>
            </a:r>
          </a:p>
          <a:p>
            <a:pPr marL="342900" indent="-342900">
              <a:spcBef>
                <a:spcPct val="20000"/>
              </a:spcBef>
              <a:buFont typeface="Arial" pitchFamily="34" charset="0"/>
              <a:buChar char="•"/>
            </a:pPr>
            <a:endParaRPr lang="pt-BR" sz="3200" b="1" dirty="0" smtClean="0">
              <a:solidFill>
                <a:srgbClr val="002060"/>
              </a:solidFill>
              <a:latin typeface="Arial" pitchFamily="34" charset="0"/>
              <a:cs typeface="Arial" pitchFamily="34" charset="0"/>
            </a:endParaRPr>
          </a:p>
          <a:p>
            <a:pPr marL="342900" indent="-342900">
              <a:spcBef>
                <a:spcPct val="20000"/>
              </a:spcBef>
              <a:buFont typeface="Arial" pitchFamily="34" charset="0"/>
              <a:buChar char="•"/>
            </a:pPr>
            <a:r>
              <a:rPr lang="pt-BR" sz="3200" b="1" dirty="0" smtClean="0">
                <a:solidFill>
                  <a:srgbClr val="002060"/>
                </a:solidFill>
                <a:latin typeface="Arial" pitchFamily="34" charset="0"/>
                <a:cs typeface="Arial" pitchFamily="34" charset="0"/>
              </a:rPr>
              <a:t>Se houver algum campo de preenchimento obrigatório ou informação incompleta, o sistema dará mensagem de inconsistência</a:t>
            </a:r>
          </a:p>
          <a:p>
            <a:pPr marL="342900" indent="-342900">
              <a:spcBef>
                <a:spcPct val="20000"/>
              </a:spcBef>
              <a:buFont typeface="Arial" pitchFamily="34" charset="0"/>
              <a:buChar char="•"/>
            </a:pPr>
            <a:endParaRPr lang="pt-BR" sz="3200" b="1" dirty="0" smtClean="0">
              <a:solidFill>
                <a:srgbClr val="002060"/>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0" y="-5578"/>
            <a:ext cx="9151437" cy="6863578"/>
          </a:xfrm>
        </p:spPr>
      </p:pic>
      <p:pic>
        <p:nvPicPr>
          <p:cNvPr id="6" name="Picture 1"/>
          <p:cNvPicPr>
            <a:picLocks noChangeAspect="1" noChangeArrowheads="1"/>
          </p:cNvPicPr>
          <p:nvPr/>
        </p:nvPicPr>
        <p:blipFill>
          <a:blip r:embed="rId3" cstate="print"/>
          <a:srcRect/>
          <a:stretch>
            <a:fillRect/>
          </a:stretch>
        </p:blipFill>
        <p:spPr bwMode="auto">
          <a:xfrm>
            <a:off x="323528" y="1268760"/>
            <a:ext cx="8568952" cy="5112568"/>
          </a:xfrm>
          <a:prstGeom prst="rect">
            <a:avLst/>
          </a:prstGeom>
          <a:noFill/>
          <a:ln w="9525">
            <a:noFill/>
            <a:miter lim="800000"/>
            <a:headEnd/>
            <a:tailEnd/>
          </a:ln>
        </p:spPr>
      </p:pic>
      <p:sp>
        <p:nvSpPr>
          <p:cNvPr id="3" name="Seta para baixo 2"/>
          <p:cNvSpPr/>
          <p:nvPr/>
        </p:nvSpPr>
        <p:spPr>
          <a:xfrm>
            <a:off x="5436096" y="5445224"/>
            <a:ext cx="360040" cy="504056"/>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5" name="Retângulo 4"/>
          <p:cNvSpPr/>
          <p:nvPr/>
        </p:nvSpPr>
        <p:spPr>
          <a:xfrm>
            <a:off x="467544" y="188641"/>
            <a:ext cx="8641382" cy="1077218"/>
          </a:xfrm>
          <a:prstGeom prst="rect">
            <a:avLst/>
          </a:prstGeom>
        </p:spPr>
        <p:txBody>
          <a:bodyPr wrap="square">
            <a:spAutoFit/>
          </a:bodyPr>
          <a:lstStyle/>
          <a:p>
            <a:pPr algn="ctr"/>
            <a:r>
              <a:rPr lang="pt-BR" sz="3200" b="1" dirty="0" smtClean="0">
                <a:solidFill>
                  <a:srgbClr val="002060"/>
                </a:solidFill>
                <a:latin typeface="Arial" pitchFamily="34" charset="0"/>
                <a:cs typeface="Arial" pitchFamily="34" charset="0"/>
              </a:rPr>
              <a:t>Voltar a </a:t>
            </a:r>
            <a:r>
              <a:rPr lang="pt-BR" sz="3200" b="1" dirty="0" smtClean="0">
                <a:solidFill>
                  <a:srgbClr val="FF0000"/>
                </a:solidFill>
                <a:latin typeface="Arial" pitchFamily="34" charset="0"/>
                <a:cs typeface="Arial" pitchFamily="34" charset="0"/>
              </a:rPr>
              <a:t>Aba DADOS </a:t>
            </a:r>
            <a:r>
              <a:rPr lang="pt-BR" sz="3200" b="1" dirty="0" smtClean="0">
                <a:solidFill>
                  <a:srgbClr val="002060"/>
                </a:solidFill>
                <a:latin typeface="Arial" pitchFamily="34" charset="0"/>
                <a:cs typeface="Arial" pitchFamily="34" charset="0"/>
              </a:rPr>
              <a:t>para enviar a </a:t>
            </a:r>
          </a:p>
          <a:p>
            <a:pPr algn="ctr"/>
            <a:r>
              <a:rPr lang="pt-BR" sz="3200" b="1" dirty="0" smtClean="0">
                <a:solidFill>
                  <a:srgbClr val="002060"/>
                </a:solidFill>
                <a:latin typeface="Arial" pitchFamily="34" charset="0"/>
                <a:cs typeface="Arial" pitchFamily="34" charset="0"/>
              </a:rPr>
              <a:t>proposta para análise  </a:t>
            </a:r>
            <a:endParaRPr lang="pt-BR" sz="3200" b="1" u="sng" dirty="0">
              <a:solidFill>
                <a:srgbClr val="002060"/>
              </a:solidFill>
              <a:latin typeface="Arial" pitchFamily="34" charset="0"/>
              <a:cs typeface="Arial"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0" y="-5578"/>
            <a:ext cx="9151437" cy="6863578"/>
          </a:xfrm>
        </p:spPr>
      </p:pic>
      <p:sp>
        <p:nvSpPr>
          <p:cNvPr id="5" name="Retângulo 4"/>
          <p:cNvSpPr/>
          <p:nvPr/>
        </p:nvSpPr>
        <p:spPr>
          <a:xfrm>
            <a:off x="323950" y="188641"/>
            <a:ext cx="8424514" cy="6124754"/>
          </a:xfrm>
          <a:prstGeom prst="rect">
            <a:avLst/>
          </a:prstGeom>
        </p:spPr>
        <p:txBody>
          <a:bodyPr wrap="square">
            <a:spAutoFit/>
          </a:bodyPr>
          <a:lstStyle/>
          <a:p>
            <a:pPr algn="ctr"/>
            <a:r>
              <a:rPr lang="pt-BR" sz="4000" b="1" dirty="0" smtClean="0">
                <a:solidFill>
                  <a:srgbClr val="FF0000"/>
                </a:solidFill>
                <a:latin typeface="+mj-lt"/>
              </a:rPr>
              <a:t>Aba DADOS </a:t>
            </a:r>
          </a:p>
          <a:p>
            <a:pPr algn="ctr"/>
            <a:endParaRPr lang="pt-BR" sz="3200" b="1" dirty="0" smtClean="0">
              <a:solidFill>
                <a:srgbClr val="002060"/>
              </a:solidFill>
              <a:latin typeface="+mj-lt"/>
            </a:endParaRPr>
          </a:p>
          <a:p>
            <a:pPr algn="ctr"/>
            <a:r>
              <a:rPr lang="pt-BR" sz="3200" b="1" dirty="0" smtClean="0">
                <a:solidFill>
                  <a:srgbClr val="002060"/>
                </a:solidFill>
                <a:latin typeface="+mj-lt"/>
              </a:rPr>
              <a:t>Aparecerá a mensagem: </a:t>
            </a:r>
            <a:r>
              <a:rPr lang="pt-BR" sz="3200" b="1" dirty="0" smtClean="0">
                <a:solidFill>
                  <a:srgbClr val="FF0000"/>
                </a:solidFill>
                <a:latin typeface="+mj-lt"/>
              </a:rPr>
              <a:t>proposta em análise</a:t>
            </a:r>
          </a:p>
          <a:p>
            <a:pPr algn="ctr"/>
            <a:endParaRPr lang="pt-BR" sz="3200" b="1" dirty="0" smtClean="0">
              <a:latin typeface="+mj-lt"/>
            </a:endParaRPr>
          </a:p>
          <a:p>
            <a:pPr algn="ctr"/>
            <a:r>
              <a:rPr lang="pt-BR" sz="3200" b="1" dirty="0" smtClean="0">
                <a:solidFill>
                  <a:srgbClr val="002060"/>
                </a:solidFill>
                <a:latin typeface="+mj-lt"/>
              </a:rPr>
              <a:t>Neste caso a proposta só poderá ser alterada ou corrigida, após parecer do técnico do ministério ou através de solicitação do convenente</a:t>
            </a:r>
          </a:p>
          <a:p>
            <a:pPr algn="ctr"/>
            <a:r>
              <a:rPr lang="pt-BR" sz="3200" b="1" dirty="0" smtClean="0">
                <a:solidFill>
                  <a:srgbClr val="002060"/>
                </a:solidFill>
                <a:latin typeface="+mj-lt"/>
              </a:rPr>
              <a:t/>
            </a:r>
            <a:br>
              <a:rPr lang="pt-BR" sz="3200" b="1" dirty="0" smtClean="0">
                <a:solidFill>
                  <a:srgbClr val="002060"/>
                </a:solidFill>
                <a:latin typeface="+mj-lt"/>
              </a:rPr>
            </a:br>
            <a:r>
              <a:rPr lang="pt-BR" sz="3200" b="1" dirty="0" smtClean="0">
                <a:solidFill>
                  <a:srgbClr val="002060"/>
                </a:solidFill>
                <a:latin typeface="+mj-lt"/>
              </a:rPr>
              <a:t>Se estiver tudo certo, aguardar parecer de complementação ou aprovação</a:t>
            </a:r>
          </a:p>
          <a:p>
            <a:pPr algn="ctr"/>
            <a:endParaRPr lang="pt-BR" sz="3200" b="1" dirty="0" smtClean="0">
              <a:latin typeface="+mj-lt"/>
            </a:endParaRPr>
          </a:p>
          <a:p>
            <a:pPr algn="ctr"/>
            <a:endParaRPr lang="pt-BR" sz="3200" b="1" dirty="0"/>
          </a:p>
        </p:txBody>
      </p:sp>
    </p:spTree>
  </p:cSld>
  <p:clrMapOvr>
    <a:masterClrMapping/>
  </p:clrMapOvr>
  <p:transition spd="slow">
    <p:pull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0" y="-5578"/>
            <a:ext cx="9151437" cy="6863578"/>
          </a:xfrm>
        </p:spPr>
      </p:pic>
      <p:sp>
        <p:nvSpPr>
          <p:cNvPr id="5" name="Retângulo 4"/>
          <p:cNvSpPr/>
          <p:nvPr/>
        </p:nvSpPr>
        <p:spPr>
          <a:xfrm>
            <a:off x="359024" y="0"/>
            <a:ext cx="8784976" cy="1200329"/>
          </a:xfrm>
          <a:prstGeom prst="rect">
            <a:avLst/>
          </a:prstGeom>
        </p:spPr>
        <p:txBody>
          <a:bodyPr wrap="square">
            <a:spAutoFit/>
          </a:bodyPr>
          <a:lstStyle/>
          <a:p>
            <a:pPr algn="ctr"/>
            <a:r>
              <a:rPr lang="pt-BR" sz="4000" b="1" dirty="0" smtClean="0">
                <a:solidFill>
                  <a:srgbClr val="002060"/>
                </a:solidFill>
                <a:latin typeface="Arial" pitchFamily="34" charset="0"/>
                <a:cs typeface="Arial" pitchFamily="34" charset="0"/>
              </a:rPr>
              <a:t>Aba DADOS </a:t>
            </a:r>
          </a:p>
          <a:p>
            <a:pPr algn="ctr"/>
            <a:r>
              <a:rPr lang="pt-BR" sz="3000" b="1" dirty="0" smtClean="0">
                <a:solidFill>
                  <a:srgbClr val="FF0000"/>
                </a:solidFill>
                <a:latin typeface="Arial" pitchFamily="34" charset="0"/>
                <a:cs typeface="Arial" pitchFamily="34" charset="0"/>
              </a:rPr>
              <a:t>IMPRIMIR EXTRATO DA PROPOSTA</a:t>
            </a:r>
            <a:endParaRPr lang="pt-BR" sz="3000" b="1" dirty="0">
              <a:solidFill>
                <a:srgbClr val="FF0000"/>
              </a:solidFill>
              <a:latin typeface="Arial" pitchFamily="34" charset="0"/>
              <a:cs typeface="Arial" pitchFamily="34" charset="0"/>
            </a:endParaRPr>
          </a:p>
        </p:txBody>
      </p:sp>
      <p:pic>
        <p:nvPicPr>
          <p:cNvPr id="9" name="Picture 3"/>
          <p:cNvPicPr>
            <a:picLocks noChangeAspect="1" noChangeArrowheads="1"/>
          </p:cNvPicPr>
          <p:nvPr/>
        </p:nvPicPr>
        <p:blipFill>
          <a:blip r:embed="rId3" cstate="print"/>
          <a:srcRect/>
          <a:stretch>
            <a:fillRect/>
          </a:stretch>
        </p:blipFill>
        <p:spPr bwMode="auto">
          <a:xfrm>
            <a:off x="251520" y="1124744"/>
            <a:ext cx="8608441" cy="5184576"/>
          </a:xfrm>
          <a:prstGeom prst="rect">
            <a:avLst/>
          </a:prstGeom>
          <a:noFill/>
          <a:ln w="9525">
            <a:noFill/>
            <a:miter lim="800000"/>
            <a:headEnd/>
            <a:tailEnd/>
          </a:ln>
        </p:spPr>
      </p:pic>
      <p:sp>
        <p:nvSpPr>
          <p:cNvPr id="3" name="Seta para baixo 2"/>
          <p:cNvSpPr/>
          <p:nvPr/>
        </p:nvSpPr>
        <p:spPr>
          <a:xfrm rot="16200000" flipH="1">
            <a:off x="1907704" y="5805264"/>
            <a:ext cx="432048" cy="720080"/>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Elipse 14"/>
          <p:cNvSpPr/>
          <p:nvPr/>
        </p:nvSpPr>
        <p:spPr>
          <a:xfrm>
            <a:off x="2483768" y="5949280"/>
            <a:ext cx="1152128" cy="387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7437" y="-5578"/>
            <a:ext cx="9151437" cy="6863578"/>
          </a:xfrm>
        </p:spPr>
      </p:pic>
      <p:sp>
        <p:nvSpPr>
          <p:cNvPr id="10" name="CaixaDeTexto 9"/>
          <p:cNvSpPr txBox="1"/>
          <p:nvPr/>
        </p:nvSpPr>
        <p:spPr>
          <a:xfrm>
            <a:off x="755576" y="2060848"/>
            <a:ext cx="7848872" cy="430887"/>
          </a:xfrm>
          <a:prstGeom prst="rect">
            <a:avLst/>
          </a:prstGeom>
          <a:noFill/>
        </p:spPr>
        <p:txBody>
          <a:bodyPr wrap="square" rtlCol="0">
            <a:spAutoFit/>
          </a:bodyPr>
          <a:lstStyle/>
          <a:p>
            <a:endParaRPr lang="pt-BR" sz="2200" dirty="0">
              <a:solidFill>
                <a:srgbClr val="002060"/>
              </a:solidFill>
              <a:latin typeface="Arial" pitchFamily="34" charset="0"/>
              <a:cs typeface="Arial" pitchFamily="34" charset="0"/>
            </a:endParaRPr>
          </a:p>
        </p:txBody>
      </p:sp>
      <p:sp>
        <p:nvSpPr>
          <p:cNvPr id="8" name="Retângulo 7"/>
          <p:cNvSpPr/>
          <p:nvPr/>
        </p:nvSpPr>
        <p:spPr>
          <a:xfrm>
            <a:off x="323950" y="188641"/>
            <a:ext cx="8784976" cy="584775"/>
          </a:xfrm>
          <a:prstGeom prst="rect">
            <a:avLst/>
          </a:prstGeom>
        </p:spPr>
        <p:txBody>
          <a:bodyPr wrap="square">
            <a:spAutoFit/>
          </a:bodyPr>
          <a:lstStyle/>
          <a:p>
            <a:pPr algn="ctr"/>
            <a:r>
              <a:rPr lang="pt-BR" sz="3200" b="1" dirty="0" smtClean="0">
                <a:solidFill>
                  <a:srgbClr val="FF0000"/>
                </a:solidFill>
                <a:latin typeface="+mj-lt"/>
              </a:rPr>
              <a:t>EXTRATO DA PROPOSTA EM PDF</a:t>
            </a:r>
            <a:endParaRPr lang="pt-BR" sz="3200" b="1" dirty="0">
              <a:solidFill>
                <a:srgbClr val="FF0000"/>
              </a:solidFill>
            </a:endParaRPr>
          </a:p>
        </p:txBody>
      </p:sp>
      <p:pic>
        <p:nvPicPr>
          <p:cNvPr id="12" name="Picture 2"/>
          <p:cNvPicPr>
            <a:picLocks noChangeAspect="1" noChangeArrowheads="1"/>
          </p:cNvPicPr>
          <p:nvPr/>
        </p:nvPicPr>
        <p:blipFill>
          <a:blip r:embed="rId3" cstate="print"/>
          <a:srcRect/>
          <a:stretch>
            <a:fillRect/>
          </a:stretch>
        </p:blipFill>
        <p:spPr bwMode="auto">
          <a:xfrm>
            <a:off x="323528" y="764704"/>
            <a:ext cx="8712968" cy="4968552"/>
          </a:xfrm>
          <a:prstGeom prst="rect">
            <a:avLst/>
          </a:prstGeom>
          <a:noFill/>
          <a:ln w="9525">
            <a:noFill/>
            <a:miter lim="800000"/>
            <a:headEnd/>
            <a:tailEnd/>
          </a:ln>
        </p:spPr>
      </p:pic>
      <p:sp>
        <p:nvSpPr>
          <p:cNvPr id="13" name="Retângulo 12"/>
          <p:cNvSpPr/>
          <p:nvPr/>
        </p:nvSpPr>
        <p:spPr>
          <a:xfrm>
            <a:off x="395536" y="5877272"/>
            <a:ext cx="8280920" cy="707886"/>
          </a:xfrm>
          <a:prstGeom prst="rect">
            <a:avLst/>
          </a:prstGeom>
        </p:spPr>
        <p:txBody>
          <a:bodyPr wrap="square">
            <a:spAutoFit/>
          </a:bodyPr>
          <a:lstStyle/>
          <a:p>
            <a:r>
              <a:rPr lang="pt-BR" sz="2000" b="1" dirty="0" smtClean="0">
                <a:solidFill>
                  <a:srgbClr val="FF0000"/>
                </a:solidFill>
                <a:latin typeface="+mj-lt"/>
              </a:rPr>
              <a:t>Municípios: Entregar extrato ao prefeito para buscar apoio político, para que o projeto seja analisado ou tenha prioridade na análise e aprovação </a:t>
            </a:r>
            <a:endParaRPr lang="pt-BR" sz="2000" b="1" dirty="0">
              <a:solidFill>
                <a:srgbClr val="FF0000"/>
              </a:solidFill>
            </a:endParaRPr>
          </a:p>
        </p:txBody>
      </p:sp>
    </p:spTree>
    <p:extLst>
      <p:ext uri="{BB962C8B-B14F-4D97-AF65-F5344CB8AC3E}">
        <p14:creationId xmlns="" xmlns:p14="http://schemas.microsoft.com/office/powerpoint/2010/main" val="105860000"/>
      </p:ext>
    </p:extLst>
  </p:cSld>
  <p:clrMapOvr>
    <a:masterClrMapping/>
  </p:clrMapOvr>
  <p:transition spd="slow">
    <p:pull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7437" y="-5578"/>
            <a:ext cx="9151437" cy="6863578"/>
          </a:xfrm>
        </p:spPr>
      </p:pic>
      <p:sp>
        <p:nvSpPr>
          <p:cNvPr id="10" name="CaixaDeTexto 9"/>
          <p:cNvSpPr txBox="1"/>
          <p:nvPr/>
        </p:nvSpPr>
        <p:spPr>
          <a:xfrm>
            <a:off x="755576" y="2060848"/>
            <a:ext cx="7848872" cy="430887"/>
          </a:xfrm>
          <a:prstGeom prst="rect">
            <a:avLst/>
          </a:prstGeom>
          <a:noFill/>
        </p:spPr>
        <p:txBody>
          <a:bodyPr wrap="square" rtlCol="0">
            <a:spAutoFit/>
          </a:bodyPr>
          <a:lstStyle/>
          <a:p>
            <a:endParaRPr lang="pt-BR" sz="2200" dirty="0">
              <a:solidFill>
                <a:srgbClr val="002060"/>
              </a:solidFill>
              <a:latin typeface="Arial" pitchFamily="34" charset="0"/>
              <a:cs typeface="Arial" pitchFamily="34" charset="0"/>
            </a:endParaRPr>
          </a:p>
        </p:txBody>
      </p:sp>
      <p:sp>
        <p:nvSpPr>
          <p:cNvPr id="9" name="Retângulo 8"/>
          <p:cNvSpPr/>
          <p:nvPr/>
        </p:nvSpPr>
        <p:spPr>
          <a:xfrm>
            <a:off x="611560" y="764704"/>
            <a:ext cx="8208912" cy="7909858"/>
          </a:xfrm>
          <a:prstGeom prst="rect">
            <a:avLst/>
          </a:prstGeom>
        </p:spPr>
        <p:txBody>
          <a:bodyPr wrap="square">
            <a:spAutoFit/>
          </a:bodyPr>
          <a:lstStyle/>
          <a:p>
            <a:r>
              <a:rPr lang="pt-BR" sz="2400" dirty="0" smtClean="0">
                <a:solidFill>
                  <a:srgbClr val="002060"/>
                </a:solidFill>
              </a:rPr>
              <a:t> </a:t>
            </a:r>
            <a:r>
              <a:rPr lang="pt-BR" sz="2400" b="1" dirty="0" smtClean="0">
                <a:solidFill>
                  <a:srgbClr val="FF0000"/>
                </a:solidFill>
                <a:latin typeface="Arial" pitchFamily="34" charset="0"/>
                <a:cs typeface="Arial" pitchFamily="34" charset="0"/>
              </a:rPr>
              <a:t>SEU PLANO DE TRABALHO FOI ACEITO! E AGORA? </a:t>
            </a:r>
          </a:p>
          <a:p>
            <a:endParaRPr lang="pt-BR" sz="2400" dirty="0" smtClean="0">
              <a:solidFill>
                <a:srgbClr val="002060"/>
              </a:solidFill>
              <a:latin typeface="Arial" pitchFamily="34" charset="0"/>
              <a:cs typeface="Arial" pitchFamily="34" charset="0"/>
            </a:endParaRPr>
          </a:p>
          <a:p>
            <a:pPr marL="342900" indent="-342900">
              <a:buAutoNum type="arabicPeriod"/>
            </a:pPr>
            <a:r>
              <a:rPr lang="pt-BR" sz="2400" dirty="0" smtClean="0">
                <a:solidFill>
                  <a:srgbClr val="002060"/>
                </a:solidFill>
                <a:latin typeface="Arial" pitchFamily="34" charset="0"/>
                <a:cs typeface="Arial" pitchFamily="34" charset="0"/>
              </a:rPr>
              <a:t>O órgão ou entidade da Administração Pública Federal, repassadora dos recursos financeiros, realizará o </a:t>
            </a:r>
            <a:r>
              <a:rPr lang="pt-BR" sz="2400" dirty="0" smtClean="0">
                <a:solidFill>
                  <a:srgbClr val="FF0000"/>
                </a:solidFill>
                <a:latin typeface="Arial" pitchFamily="34" charset="0"/>
                <a:cs typeface="Arial" pitchFamily="34" charset="0"/>
              </a:rPr>
              <a:t>pré-empenho</a:t>
            </a:r>
            <a:r>
              <a:rPr lang="pt-BR" sz="2400" dirty="0" smtClean="0">
                <a:solidFill>
                  <a:srgbClr val="002060"/>
                </a:solidFill>
                <a:latin typeface="Arial" pitchFamily="34" charset="0"/>
                <a:cs typeface="Arial" pitchFamily="34" charset="0"/>
              </a:rPr>
              <a:t>, que será vinculado à proposta e só poderá ser alterado por intermédio do Portal dos Convênios - SICONV. </a:t>
            </a:r>
          </a:p>
          <a:p>
            <a:pPr marL="342900" indent="-342900">
              <a:buAutoNum type="arabicPeriod"/>
            </a:pPr>
            <a:r>
              <a:rPr lang="pt-BR" sz="2400" dirty="0" smtClean="0">
                <a:solidFill>
                  <a:srgbClr val="002060"/>
                </a:solidFill>
                <a:latin typeface="Arial" pitchFamily="34" charset="0"/>
                <a:cs typeface="Arial" pitchFamily="34" charset="0"/>
              </a:rPr>
              <a:t>Informará ao proponente das exigências e pendências verificadas, se houver.</a:t>
            </a:r>
          </a:p>
          <a:p>
            <a:pPr marL="342900" indent="-342900">
              <a:buAutoNum type="arabicPeriod"/>
            </a:pPr>
            <a:endParaRPr lang="pt-BR" sz="2400" dirty="0" smtClean="0">
              <a:solidFill>
                <a:srgbClr val="002060"/>
              </a:solidFill>
              <a:latin typeface="Arial" pitchFamily="34" charset="0"/>
              <a:cs typeface="Arial" pitchFamily="34" charset="0"/>
            </a:endParaRPr>
          </a:p>
          <a:p>
            <a:pPr marL="342900" indent="-342900">
              <a:buAutoNum type="arabicPeriod"/>
            </a:pPr>
            <a:r>
              <a:rPr lang="pt-BR" sz="2400" dirty="0" smtClean="0">
                <a:solidFill>
                  <a:srgbClr val="002060"/>
                </a:solidFill>
                <a:latin typeface="Arial" pitchFamily="34" charset="0"/>
                <a:cs typeface="Arial" pitchFamily="34" charset="0"/>
              </a:rPr>
              <a:t>Será enviado e-mail ao proponente informando que o plano de trabalho referente à proposta enviada foi aprovado. </a:t>
            </a:r>
          </a:p>
          <a:p>
            <a:pPr marL="342900" indent="-342900">
              <a:buAutoNum type="arabicPeriod"/>
            </a:pPr>
            <a:endParaRPr lang="pt-BR" sz="2400" dirty="0" smtClean="0">
              <a:solidFill>
                <a:srgbClr val="002060"/>
              </a:solidFill>
              <a:latin typeface="Arial" pitchFamily="34" charset="0"/>
              <a:cs typeface="Arial" pitchFamily="34" charset="0"/>
            </a:endParaRPr>
          </a:p>
          <a:p>
            <a:pPr marL="342900" indent="-342900">
              <a:buAutoNum type="arabicPeriod"/>
            </a:pPr>
            <a:endParaRPr lang="pt-BR" sz="2400" dirty="0" smtClean="0">
              <a:solidFill>
                <a:srgbClr val="002060"/>
              </a:solidFill>
              <a:latin typeface="Arial" pitchFamily="34" charset="0"/>
              <a:cs typeface="Arial" pitchFamily="34" charset="0"/>
            </a:endParaRPr>
          </a:p>
          <a:p>
            <a:pPr hangingPunct="0">
              <a:buFontTx/>
              <a:buChar char="-"/>
            </a:pPr>
            <a:endParaRPr lang="pt-BR" sz="2400" dirty="0" smtClean="0">
              <a:solidFill>
                <a:srgbClr val="002060"/>
              </a:solidFill>
              <a:latin typeface="Arial" pitchFamily="34" charset="0"/>
              <a:cs typeface="Arial" pitchFamily="34" charset="0"/>
            </a:endParaRPr>
          </a:p>
          <a:p>
            <a:endParaRPr lang="pt-BR" sz="2000" dirty="0" smtClean="0"/>
          </a:p>
          <a:p>
            <a:pPr hangingPunct="0">
              <a:buFontTx/>
              <a:buChar char="-"/>
            </a:pPr>
            <a:endParaRPr lang="pt-BR" sz="2000" dirty="0" smtClean="0">
              <a:solidFill>
                <a:srgbClr val="002060"/>
              </a:solidFill>
              <a:latin typeface="Arial" pitchFamily="34" charset="0"/>
              <a:cs typeface="Arial" pitchFamily="34" charset="0"/>
            </a:endParaRPr>
          </a:p>
          <a:p>
            <a:endParaRPr lang="pt-BR" sz="2400" dirty="0" smtClean="0">
              <a:solidFill>
                <a:srgbClr val="002060"/>
              </a:solidFill>
              <a:latin typeface="Arial" pitchFamily="34" charset="0"/>
              <a:cs typeface="Arial" pitchFamily="34" charset="0"/>
            </a:endParaRPr>
          </a:p>
          <a:p>
            <a:endParaRPr lang="pt-BR" sz="2400" dirty="0" smtClean="0">
              <a:solidFill>
                <a:srgbClr val="002060"/>
              </a:solidFill>
              <a:latin typeface="Arial" pitchFamily="34" charset="0"/>
              <a:cs typeface="Arial" pitchFamily="34" charset="0"/>
            </a:endParaRPr>
          </a:p>
          <a:p>
            <a:endParaRPr lang="pt-BR" dirty="0" smtClean="0">
              <a:solidFill>
                <a:srgbClr val="002060"/>
              </a:solidFill>
              <a:latin typeface="Arial" pitchFamily="34" charset="0"/>
              <a:cs typeface="Arial" pitchFamily="34" charset="0"/>
            </a:endParaRPr>
          </a:p>
          <a:p>
            <a:endParaRPr lang="pt-BR"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10586000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7437" y="-5578"/>
            <a:ext cx="9151437" cy="6863578"/>
          </a:xfrm>
        </p:spPr>
      </p:pic>
      <p:sp>
        <p:nvSpPr>
          <p:cNvPr id="10" name="CaixaDeTexto 9"/>
          <p:cNvSpPr txBox="1"/>
          <p:nvPr/>
        </p:nvSpPr>
        <p:spPr>
          <a:xfrm>
            <a:off x="755576" y="2060848"/>
            <a:ext cx="7848872" cy="430887"/>
          </a:xfrm>
          <a:prstGeom prst="rect">
            <a:avLst/>
          </a:prstGeom>
          <a:noFill/>
        </p:spPr>
        <p:txBody>
          <a:bodyPr wrap="square" rtlCol="0">
            <a:spAutoFit/>
          </a:bodyPr>
          <a:lstStyle/>
          <a:p>
            <a:endParaRPr lang="pt-BR" sz="2200" dirty="0">
              <a:solidFill>
                <a:srgbClr val="002060"/>
              </a:solidFill>
              <a:latin typeface="Arial" pitchFamily="34" charset="0"/>
              <a:cs typeface="Arial" pitchFamily="34" charset="0"/>
            </a:endParaRPr>
          </a:p>
        </p:txBody>
      </p:sp>
      <p:sp>
        <p:nvSpPr>
          <p:cNvPr id="9" name="Retângulo 8"/>
          <p:cNvSpPr/>
          <p:nvPr/>
        </p:nvSpPr>
        <p:spPr>
          <a:xfrm>
            <a:off x="611560" y="692696"/>
            <a:ext cx="8064896" cy="7540526"/>
          </a:xfrm>
          <a:prstGeom prst="rect">
            <a:avLst/>
          </a:prstGeom>
        </p:spPr>
        <p:txBody>
          <a:bodyPr wrap="square">
            <a:spAutoFit/>
          </a:bodyPr>
          <a:lstStyle/>
          <a:p>
            <a:r>
              <a:rPr lang="pt-BR" sz="2400" dirty="0" smtClean="0"/>
              <a:t> </a:t>
            </a:r>
            <a:r>
              <a:rPr lang="pt-BR" sz="2400" b="1" dirty="0" smtClean="0">
                <a:solidFill>
                  <a:srgbClr val="FF0000"/>
                </a:solidFill>
                <a:latin typeface="Arial" pitchFamily="34" charset="0"/>
                <a:cs typeface="Arial" pitchFamily="34" charset="0"/>
              </a:rPr>
              <a:t>SEU PLANO DE TRABALHO FOI ACEITO! E AGORA?</a:t>
            </a:r>
            <a:r>
              <a:rPr lang="pt-BR" sz="2400" dirty="0" smtClean="0">
                <a:solidFill>
                  <a:srgbClr val="FF0000"/>
                </a:solidFill>
                <a:latin typeface="Arial" pitchFamily="34" charset="0"/>
                <a:cs typeface="Arial" pitchFamily="34" charset="0"/>
              </a:rPr>
              <a:t> </a:t>
            </a:r>
          </a:p>
          <a:p>
            <a:endParaRPr lang="pt-BR" sz="2400" dirty="0" smtClean="0">
              <a:latin typeface="Arial" pitchFamily="34" charset="0"/>
              <a:cs typeface="Arial" pitchFamily="34" charset="0"/>
            </a:endParaRPr>
          </a:p>
          <a:p>
            <a:pPr marL="457200" indent="-457200">
              <a:buFont typeface="+mj-lt"/>
              <a:buAutoNum type="arabicPeriod" startAt="4"/>
            </a:pPr>
            <a:r>
              <a:rPr lang="pt-BR" sz="2400" dirty="0" smtClean="0">
                <a:solidFill>
                  <a:srgbClr val="002060"/>
                </a:solidFill>
                <a:latin typeface="Arial" pitchFamily="34" charset="0"/>
                <a:cs typeface="Arial" pitchFamily="34" charset="0"/>
              </a:rPr>
              <a:t>A situação do projeto passará a ser </a:t>
            </a:r>
            <a:r>
              <a:rPr lang="pt-BR" sz="2400" dirty="0" smtClean="0">
                <a:solidFill>
                  <a:srgbClr val="FF0000"/>
                </a:solidFill>
                <a:latin typeface="Arial" pitchFamily="34" charset="0"/>
                <a:cs typeface="Arial" pitchFamily="34" charset="0"/>
              </a:rPr>
              <a:t>Plano de Trabalho Aprovado. </a:t>
            </a:r>
          </a:p>
          <a:p>
            <a:pPr marL="457200" indent="-457200">
              <a:buFont typeface="+mj-lt"/>
              <a:buAutoNum type="arabicPeriod" startAt="4"/>
            </a:pPr>
            <a:endParaRPr lang="pt-BR" sz="2400" dirty="0" smtClean="0">
              <a:latin typeface="Arial" pitchFamily="34" charset="0"/>
              <a:cs typeface="Arial" pitchFamily="34" charset="0"/>
            </a:endParaRPr>
          </a:p>
          <a:p>
            <a:pPr marL="342900" indent="-342900">
              <a:buAutoNum type="arabicPeriod" startAt="4"/>
            </a:pPr>
            <a:r>
              <a:rPr lang="pt-BR" sz="2400" dirty="0" smtClean="0">
                <a:solidFill>
                  <a:srgbClr val="002060"/>
                </a:solidFill>
                <a:latin typeface="Arial" pitchFamily="34" charset="0"/>
                <a:cs typeface="Arial" pitchFamily="34" charset="0"/>
              </a:rPr>
              <a:t>Após todos os ajustes o Órgão Concedente empenhará os recursos a serem repassados e </a:t>
            </a:r>
            <a:r>
              <a:rPr lang="pt-BR" sz="2400" dirty="0" smtClean="0">
                <a:solidFill>
                  <a:srgbClr val="FF0000"/>
                </a:solidFill>
                <a:latin typeface="Arial" pitchFamily="34" charset="0"/>
                <a:cs typeface="Arial" pitchFamily="34" charset="0"/>
              </a:rPr>
              <a:t>publicará o convênio no Diário Oficial da União (DOU). </a:t>
            </a:r>
          </a:p>
          <a:p>
            <a:pPr marL="342900" indent="-342900">
              <a:buAutoNum type="arabicPeriod" startAt="4"/>
            </a:pPr>
            <a:endParaRPr lang="pt-BR" sz="2400" dirty="0" smtClean="0">
              <a:latin typeface="Arial" pitchFamily="34" charset="0"/>
              <a:cs typeface="Arial" pitchFamily="34" charset="0"/>
            </a:endParaRPr>
          </a:p>
          <a:p>
            <a:pPr marL="342900" indent="-342900">
              <a:buAutoNum type="arabicPeriod" startAt="4"/>
            </a:pPr>
            <a:r>
              <a:rPr lang="pt-BR" sz="2400" dirty="0" smtClean="0">
                <a:solidFill>
                  <a:srgbClr val="002060"/>
                </a:solidFill>
                <a:latin typeface="Arial" pitchFamily="34" charset="0"/>
                <a:cs typeface="Arial" pitchFamily="34" charset="0"/>
              </a:rPr>
              <a:t>Após o empenho a situação será </a:t>
            </a:r>
            <a:r>
              <a:rPr lang="pt-BR" sz="2400" dirty="0" smtClean="0">
                <a:solidFill>
                  <a:srgbClr val="FF0000"/>
                </a:solidFill>
                <a:latin typeface="Arial" pitchFamily="34" charset="0"/>
                <a:cs typeface="Arial" pitchFamily="34" charset="0"/>
              </a:rPr>
              <a:t>Em Execução</a:t>
            </a:r>
          </a:p>
          <a:p>
            <a:pPr marL="342900" indent="-342900">
              <a:buAutoNum type="arabicPeriod" startAt="4"/>
            </a:pPr>
            <a:endParaRPr lang="pt-BR" sz="2400" dirty="0" smtClean="0">
              <a:solidFill>
                <a:srgbClr val="002060"/>
              </a:solidFill>
              <a:latin typeface="Arial" pitchFamily="34" charset="0"/>
              <a:cs typeface="Arial" pitchFamily="34" charset="0"/>
            </a:endParaRPr>
          </a:p>
          <a:p>
            <a:pPr marL="342900" indent="-342900">
              <a:buAutoNum type="arabicPeriod" startAt="4"/>
            </a:pPr>
            <a:r>
              <a:rPr lang="pt-BR" sz="2400" dirty="0" smtClean="0">
                <a:solidFill>
                  <a:srgbClr val="002060"/>
                </a:solidFill>
                <a:latin typeface="Arial" pitchFamily="34" charset="0"/>
                <a:cs typeface="Arial" pitchFamily="34" charset="0"/>
              </a:rPr>
              <a:t>Será providenciado pelo órgão concedente o </a:t>
            </a:r>
            <a:r>
              <a:rPr lang="pt-BR" sz="2400" dirty="0" smtClean="0">
                <a:solidFill>
                  <a:srgbClr val="FF0000"/>
                </a:solidFill>
                <a:latin typeface="Arial" pitchFamily="34" charset="0"/>
                <a:cs typeface="Arial" pitchFamily="34" charset="0"/>
              </a:rPr>
              <a:t>convênio ou contrato de repasse </a:t>
            </a:r>
            <a:r>
              <a:rPr lang="pt-BR" sz="2400" dirty="0" smtClean="0">
                <a:solidFill>
                  <a:srgbClr val="002060"/>
                </a:solidFill>
                <a:latin typeface="Arial" pitchFamily="34" charset="0"/>
                <a:cs typeface="Arial" pitchFamily="34" charset="0"/>
              </a:rPr>
              <a:t>a ser firmado entre as partes.</a:t>
            </a:r>
          </a:p>
          <a:p>
            <a:pPr marL="342900" indent="-342900">
              <a:buAutoNum type="arabicPeriod" startAt="4"/>
            </a:pPr>
            <a:endParaRPr lang="pt-BR" sz="2400" dirty="0" smtClean="0">
              <a:solidFill>
                <a:srgbClr val="002060"/>
              </a:solidFill>
              <a:latin typeface="Arial" pitchFamily="34" charset="0"/>
              <a:cs typeface="Arial" pitchFamily="34" charset="0"/>
            </a:endParaRPr>
          </a:p>
          <a:p>
            <a:pPr hangingPunct="0">
              <a:buFontTx/>
              <a:buChar char="-"/>
            </a:pPr>
            <a:endParaRPr lang="pt-BR" sz="2400" dirty="0" smtClean="0">
              <a:solidFill>
                <a:srgbClr val="002060"/>
              </a:solidFill>
              <a:latin typeface="Arial" pitchFamily="34" charset="0"/>
              <a:cs typeface="Arial" pitchFamily="34" charset="0"/>
            </a:endParaRPr>
          </a:p>
          <a:p>
            <a:endParaRPr lang="pt-BR" sz="2000" dirty="0" smtClean="0"/>
          </a:p>
          <a:p>
            <a:pPr hangingPunct="0">
              <a:buFontTx/>
              <a:buChar char="-"/>
            </a:pPr>
            <a:endParaRPr lang="pt-BR" sz="2000" dirty="0" smtClean="0">
              <a:solidFill>
                <a:srgbClr val="002060"/>
              </a:solidFill>
              <a:latin typeface="Arial" pitchFamily="34" charset="0"/>
              <a:cs typeface="Arial" pitchFamily="34" charset="0"/>
            </a:endParaRPr>
          </a:p>
          <a:p>
            <a:endParaRPr lang="pt-BR" sz="2400" dirty="0" smtClean="0">
              <a:solidFill>
                <a:srgbClr val="002060"/>
              </a:solidFill>
              <a:latin typeface="Arial" pitchFamily="34" charset="0"/>
              <a:cs typeface="Arial" pitchFamily="34" charset="0"/>
            </a:endParaRPr>
          </a:p>
          <a:p>
            <a:endParaRPr lang="pt-BR" sz="2400" dirty="0" smtClean="0">
              <a:solidFill>
                <a:srgbClr val="002060"/>
              </a:solidFill>
              <a:latin typeface="Arial" pitchFamily="34" charset="0"/>
              <a:cs typeface="Arial" pitchFamily="34" charset="0"/>
            </a:endParaRPr>
          </a:p>
          <a:p>
            <a:endParaRPr lang="pt-BR" dirty="0" smtClean="0">
              <a:solidFill>
                <a:srgbClr val="002060"/>
              </a:solidFill>
              <a:latin typeface="Arial" pitchFamily="34" charset="0"/>
              <a:cs typeface="Arial" pitchFamily="34" charset="0"/>
            </a:endParaRPr>
          </a:p>
          <a:p>
            <a:endParaRPr lang="pt-BR"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10586000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descr="pp2.jpg"/>
          <p:cNvPicPr>
            <a:picLocks noGrp="1" noChangeAspect="1"/>
          </p:cNvPicPr>
          <p:nvPr>
            <p:ph idx="1"/>
          </p:nvPr>
        </p:nvPicPr>
        <p:blipFill>
          <a:blip r:embed="rId3" cstate="print"/>
          <a:stretch>
            <a:fillRect/>
          </a:stretch>
        </p:blipFill>
        <p:spPr>
          <a:xfrm>
            <a:off x="-13546" y="-11057"/>
            <a:ext cx="9151437" cy="6949214"/>
          </a:xfrm>
        </p:spPr>
      </p:pic>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11"/>
          <p:cNvSpPr>
            <a:spLocks noChangeArrowheads="1"/>
          </p:cNvSpPr>
          <p:nvPr/>
        </p:nvSpPr>
        <p:spPr bwMode="auto">
          <a:xfrm>
            <a:off x="0" y="-296892"/>
            <a:ext cx="9036496"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4000" b="1" i="0" u="none" strike="noStrike" cap="none" normalizeH="0" baseline="0" dirty="0" smtClean="0">
              <a:ln>
                <a:noFill/>
              </a:ln>
              <a:solidFill>
                <a:srgbClr val="595959"/>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4000" b="1"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7" name="Retângulo 16"/>
          <p:cNvSpPr/>
          <p:nvPr/>
        </p:nvSpPr>
        <p:spPr>
          <a:xfrm>
            <a:off x="892175" y="1600200"/>
            <a:ext cx="7477200" cy="1631216"/>
          </a:xfrm>
          <a:prstGeom prst="rect">
            <a:avLst/>
          </a:prstGeom>
        </p:spPr>
        <p:txBody>
          <a:bodyPr wrap="square">
            <a:spAutoFit/>
          </a:bodyPr>
          <a:lstStyle/>
          <a:p>
            <a:pPr lvl="0" hangingPunct="0"/>
            <a:endParaRPr lang="pt-BR" sz="2800" dirty="0" smtClean="0"/>
          </a:p>
          <a:p>
            <a:r>
              <a:rPr lang="pt-BR" dirty="0"/>
              <a:t/>
            </a:r>
            <a:br>
              <a:rPr lang="pt-BR" dirty="0"/>
            </a:br>
            <a:r>
              <a:rPr lang="pt-BR" dirty="0"/>
              <a:t/>
            </a:r>
            <a:br>
              <a:rPr lang="pt-BR" dirty="0"/>
            </a:br>
            <a:endParaRPr lang="pt-BR" dirty="0"/>
          </a:p>
          <a:p>
            <a:pPr lvl="0" hangingPunct="0"/>
            <a:r>
              <a:rPr lang="en-US" dirty="0" smtClean="0"/>
              <a:t> </a:t>
            </a:r>
            <a:endParaRPr lang="pt-BR" dirty="0"/>
          </a:p>
        </p:txBody>
      </p:sp>
      <p:sp>
        <p:nvSpPr>
          <p:cNvPr id="13"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tângulo 4"/>
          <p:cNvSpPr/>
          <p:nvPr/>
        </p:nvSpPr>
        <p:spPr>
          <a:xfrm>
            <a:off x="107504" y="1948881"/>
            <a:ext cx="8579296" cy="2031325"/>
          </a:xfrm>
          <a:prstGeom prst="rect">
            <a:avLst/>
          </a:prstGeom>
        </p:spPr>
        <p:txBody>
          <a:bodyPr wrap="square">
            <a:spAutoFit/>
          </a:bodyPr>
          <a:lstStyle/>
          <a:p>
            <a:pPr marL="285750" lvl="0" indent="-285750" hangingPunct="0">
              <a:buFont typeface="Arial" panose="020B0604020202020204" pitchFamily="34" charset="0"/>
              <a:buChar char="•"/>
            </a:pPr>
            <a:endParaRPr lang="en-US" dirty="0" smtClean="0"/>
          </a:p>
          <a:p>
            <a:pPr marL="285750" lvl="0" indent="-285750" hangingPunct="0">
              <a:buFont typeface="Arial" panose="020B0604020202020204" pitchFamily="34" charset="0"/>
              <a:buChar char="•"/>
            </a:pPr>
            <a:endParaRPr lang="en-US" dirty="0"/>
          </a:p>
          <a:p>
            <a:pPr lvl="0" hangingPunct="0"/>
            <a:endParaRPr lang="pt-BR" dirty="0" smtClean="0"/>
          </a:p>
          <a:p>
            <a:pPr lvl="0" hangingPunct="0"/>
            <a:endParaRPr lang="pt-BR" dirty="0"/>
          </a:p>
          <a:p>
            <a:r>
              <a:rPr lang="en-US" dirty="0"/>
              <a:t/>
            </a:r>
            <a:br>
              <a:rPr lang="en-US" dirty="0"/>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tângulo 15"/>
          <p:cNvSpPr/>
          <p:nvPr/>
        </p:nvSpPr>
        <p:spPr>
          <a:xfrm>
            <a:off x="774631" y="1678104"/>
            <a:ext cx="8010209" cy="513987"/>
          </a:xfrm>
          <a:prstGeom prst="rect">
            <a:avLst/>
          </a:prstGeom>
        </p:spPr>
        <p:txBody>
          <a:bodyPr wrap="square">
            <a:spAutoFit/>
          </a:bodyPr>
          <a:lstStyle/>
          <a:p>
            <a:pPr marL="4445" marR="12700" hangingPunct="0">
              <a:lnSpc>
                <a:spcPct val="137000"/>
              </a:lnSpc>
            </a:pPr>
            <a:endParaRPr lang="pt-BR" sz="1000" dirty="0"/>
          </a:p>
          <a:p>
            <a:pPr marL="4445" marR="12700" hangingPunct="0">
              <a:lnSpc>
                <a:spcPct val="137000"/>
              </a:lnSpc>
              <a:spcAft>
                <a:spcPts val="0"/>
              </a:spcAft>
            </a:pP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tângulo 11"/>
          <p:cNvSpPr/>
          <p:nvPr/>
        </p:nvSpPr>
        <p:spPr>
          <a:xfrm>
            <a:off x="1" y="2209800"/>
            <a:ext cx="9144000" cy="3016210"/>
          </a:xfrm>
          <a:prstGeom prst="rect">
            <a:avLst/>
          </a:prstGeom>
        </p:spPr>
        <p:txBody>
          <a:bodyPr wrap="square">
            <a:spAutoFit/>
          </a:bodyPr>
          <a:lstStyle/>
          <a:p>
            <a:pPr marL="0" indent="0" algn="ctr">
              <a:buNone/>
            </a:pPr>
            <a:r>
              <a:rPr lang="pt-BR"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OBRIGADO!</a:t>
            </a:r>
            <a:endParaRPr lang="pt-BR" sz="4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endParaRPr lang="pt-BR" sz="2000" b="1" dirty="0">
              <a:latin typeface="Arial" pitchFamily="34" charset="0"/>
              <a:cs typeface="Arial" pitchFamily="34" charset="0"/>
            </a:endParaRPr>
          </a:p>
          <a:p>
            <a:pPr marL="0" indent="0" algn="ctr">
              <a:lnSpc>
                <a:spcPct val="130000"/>
              </a:lnSpc>
              <a:buNone/>
            </a:pPr>
            <a:r>
              <a:rPr lang="pt-BR" sz="2000" b="1" dirty="0" smtClean="0">
                <a:solidFill>
                  <a:srgbClr val="002060"/>
                </a:solidFill>
                <a:latin typeface="Arial" pitchFamily="34" charset="0"/>
                <a:cs typeface="Arial" pitchFamily="34" charset="0"/>
              </a:rPr>
              <a:t>Roberto </a:t>
            </a:r>
            <a:r>
              <a:rPr lang="pt-BR" sz="2000" b="1" dirty="0" smtClean="0">
                <a:solidFill>
                  <a:srgbClr val="002060"/>
                </a:solidFill>
                <a:latin typeface="Arial" pitchFamily="34" charset="0"/>
                <a:cs typeface="Arial" pitchFamily="34" charset="0"/>
              </a:rPr>
              <a:t>A. de Souza</a:t>
            </a:r>
          </a:p>
          <a:p>
            <a:pPr marL="0" indent="0" algn="ctr">
              <a:lnSpc>
                <a:spcPct val="130000"/>
              </a:lnSpc>
              <a:buNone/>
            </a:pPr>
            <a:r>
              <a:rPr lang="pt-BR" sz="2000" b="1" dirty="0" smtClean="0">
                <a:solidFill>
                  <a:srgbClr val="002060"/>
                </a:solidFill>
                <a:latin typeface="Arial" pitchFamily="34" charset="0"/>
                <a:cs typeface="Arial" pitchFamily="34" charset="0"/>
              </a:rPr>
              <a:t>Assessor de Projetos e Convênios</a:t>
            </a:r>
            <a:endParaRPr lang="pt-BR" sz="2000" b="1" dirty="0">
              <a:solidFill>
                <a:srgbClr val="002060"/>
              </a:solidFill>
              <a:latin typeface="Arial" pitchFamily="34" charset="0"/>
              <a:cs typeface="Arial" pitchFamily="34" charset="0"/>
            </a:endParaRPr>
          </a:p>
          <a:p>
            <a:pPr marL="0" indent="0" algn="ctr">
              <a:lnSpc>
                <a:spcPct val="130000"/>
              </a:lnSpc>
              <a:buNone/>
            </a:pPr>
            <a:r>
              <a:rPr lang="pt-BR" sz="2000" b="1" dirty="0" smtClean="0">
                <a:solidFill>
                  <a:srgbClr val="002060"/>
                </a:solidFill>
                <a:latin typeface="Arial" pitchFamily="34" charset="0"/>
                <a:cs typeface="Arial" pitchFamily="34" charset="0"/>
                <a:hlinkClick r:id="rId4"/>
              </a:rPr>
              <a:t>convenios@amfri.org.br</a:t>
            </a:r>
            <a:endParaRPr lang="pt-BR" sz="2000" b="1" dirty="0" smtClean="0">
              <a:solidFill>
                <a:srgbClr val="002060"/>
              </a:solidFill>
              <a:latin typeface="Arial" pitchFamily="34" charset="0"/>
              <a:cs typeface="Arial" pitchFamily="34" charset="0"/>
            </a:endParaRPr>
          </a:p>
          <a:p>
            <a:pPr marL="0" indent="0" algn="ctr">
              <a:lnSpc>
                <a:spcPct val="130000"/>
              </a:lnSpc>
              <a:buNone/>
            </a:pPr>
            <a:r>
              <a:rPr lang="pt-BR" sz="2000" b="1" dirty="0" smtClean="0">
                <a:solidFill>
                  <a:srgbClr val="002060"/>
                </a:solidFill>
                <a:latin typeface="Arial" pitchFamily="34" charset="0"/>
                <a:cs typeface="Arial" pitchFamily="34" charset="0"/>
              </a:rPr>
              <a:t>47 3404-8000</a:t>
            </a:r>
            <a:endParaRPr lang="pt-BR" sz="2000" b="1" dirty="0">
              <a:solidFill>
                <a:srgbClr val="002060"/>
              </a:solidFill>
              <a:latin typeface="Arial" pitchFamily="34" charset="0"/>
              <a:cs typeface="Arial" pitchFamily="34" charset="0"/>
            </a:endParaRPr>
          </a:p>
          <a:p>
            <a:pPr marL="0" indent="0" algn="ctr">
              <a:lnSpc>
                <a:spcPct val="130000"/>
              </a:lnSpc>
              <a:buNone/>
            </a:pPr>
            <a:r>
              <a:rPr lang="pt-BR" sz="2000" dirty="0" smtClean="0">
                <a:solidFill>
                  <a:srgbClr val="002060"/>
                </a:solidFill>
                <a:latin typeface="Arial" pitchFamily="34" charset="0"/>
                <a:cs typeface="Arial" pitchFamily="34" charset="0"/>
                <a:hlinkClick r:id="rId5"/>
              </a:rPr>
              <a:t>www.amfri.org.br</a:t>
            </a:r>
            <a:r>
              <a:rPr lang="pt-BR" sz="2000" dirty="0" smtClean="0">
                <a:solidFill>
                  <a:srgbClr val="002060"/>
                </a:solidFill>
                <a:latin typeface="Arial" pitchFamily="34" charset="0"/>
                <a:cs typeface="Arial" pitchFamily="34" charset="0"/>
              </a:rPr>
              <a:t> </a:t>
            </a:r>
            <a:endParaRPr lang="pt-BR" sz="2000" dirty="0">
              <a:solidFill>
                <a:srgbClr val="002060"/>
              </a:solidFill>
              <a:latin typeface="Arial" pitchFamily="34" charset="0"/>
              <a:cs typeface="Arial" pitchFamily="34" charset="0"/>
            </a:endParaRPr>
          </a:p>
        </p:txBody>
      </p:sp>
      <p:sp>
        <p:nvSpPr>
          <p:cNvPr id="18" name="Retângulo 17"/>
          <p:cNvSpPr/>
          <p:nvPr/>
        </p:nvSpPr>
        <p:spPr>
          <a:xfrm>
            <a:off x="315913" y="2052608"/>
            <a:ext cx="8629844" cy="246221"/>
          </a:xfrm>
          <a:prstGeom prst="rect">
            <a:avLst/>
          </a:prstGeom>
        </p:spPr>
        <p:txBody>
          <a:bodyPr wrap="square">
            <a:spAutoFit/>
          </a:bodyPr>
          <a:lstStyle/>
          <a:p>
            <a:pPr lvl="0" hangingPunct="0"/>
            <a:r>
              <a:rPr lang="pt-B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p:txBody>
      </p:sp>
      <p:pic>
        <p:nvPicPr>
          <p:cNvPr id="19" name="Picture 2" descr="Resultado de imagem para egem - escola de gestão pública municipa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24600" y="5715001"/>
            <a:ext cx="2057399"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tângulo 19"/>
          <p:cNvSpPr/>
          <p:nvPr/>
        </p:nvSpPr>
        <p:spPr>
          <a:xfrm>
            <a:off x="2286000" y="457200"/>
            <a:ext cx="6309320" cy="938719"/>
          </a:xfrm>
          <a:prstGeom prst="rect">
            <a:avLst/>
          </a:prstGeom>
        </p:spPr>
        <p:txBody>
          <a:bodyPr wrap="square">
            <a:spAutoFit/>
          </a:bodyPr>
          <a:lstStyle/>
          <a:p>
            <a:r>
              <a:rPr lang="pt-BR" sz="5500" b="1" dirty="0" smtClean="0">
                <a:solidFill>
                  <a:srgbClr val="FF0000"/>
                </a:solidFill>
              </a:rPr>
              <a:t>REDE SICONV</a:t>
            </a:r>
            <a:endParaRPr lang="pt-BR" sz="5500" dirty="0">
              <a:solidFill>
                <a:srgbClr val="FF0000"/>
              </a:solidFill>
            </a:endParaRPr>
          </a:p>
        </p:txBody>
      </p:sp>
      <p:pic>
        <p:nvPicPr>
          <p:cNvPr id="21" name="Imagem 9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66800" y="304800"/>
            <a:ext cx="984942"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C:\Users\convenio\AppData\Local\Microsoft\Windows\Temporary Internet Files\Content.Outlook\K2PVS2XK\Logo AMFRI - completo.JPG"/>
          <p:cNvPicPr>
            <a:picLocks noChangeAspect="1" noChangeArrowheads="1"/>
          </p:cNvPicPr>
          <p:nvPr/>
        </p:nvPicPr>
        <p:blipFill>
          <a:blip r:embed="rId8" cstate="print"/>
          <a:srcRect/>
          <a:stretch>
            <a:fillRect/>
          </a:stretch>
        </p:blipFill>
        <p:spPr bwMode="auto">
          <a:xfrm>
            <a:off x="228600" y="5638800"/>
            <a:ext cx="1362948" cy="1219200"/>
          </a:xfrm>
          <a:prstGeom prst="rect">
            <a:avLst/>
          </a:prstGeom>
          <a:noFill/>
        </p:spPr>
      </p:pic>
    </p:spTree>
    <p:extLst>
      <p:ext uri="{BB962C8B-B14F-4D97-AF65-F5344CB8AC3E}">
        <p14:creationId xmlns="" xmlns:p14="http://schemas.microsoft.com/office/powerpoint/2010/main" val="976804493"/>
      </p:ext>
    </p:extLst>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395536" y="1524000"/>
            <a:ext cx="8424936" cy="5262979"/>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27 - </a:t>
            </a:r>
            <a:r>
              <a:rPr lang="en-US" sz="2400" dirty="0" smtClean="0">
                <a:solidFill>
                  <a:srgbClr val="002060"/>
                </a:solidFill>
                <a:latin typeface="Arial" pitchFamily="34" charset="0"/>
                <a:cs typeface="Arial" pitchFamily="34" charset="0"/>
              </a:rPr>
              <a:t>São </a:t>
            </a:r>
            <a:r>
              <a:rPr lang="en-US" sz="2400" dirty="0" err="1" smtClean="0">
                <a:solidFill>
                  <a:srgbClr val="002060"/>
                </a:solidFill>
                <a:latin typeface="Arial" pitchFamily="34" charset="0"/>
                <a:cs typeface="Arial" pitchFamily="34" charset="0"/>
              </a:rPr>
              <a:t>cláusulas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necessárias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nos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instrumentos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regulados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por</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esta</a:t>
            </a:r>
            <a:r>
              <a:rPr lang="en-US" sz="2400" dirty="0" smtClean="0">
                <a:solidFill>
                  <a:srgbClr val="002060"/>
                </a:solidFill>
                <a:latin typeface="Arial" pitchFamily="34" charset="0"/>
                <a:cs typeface="Arial" pitchFamily="34" charset="0"/>
              </a:rPr>
              <a:t> Portaria as </a:t>
            </a:r>
            <a:r>
              <a:rPr lang="en-US" sz="2400" dirty="0" err="1" smtClean="0">
                <a:solidFill>
                  <a:srgbClr val="002060"/>
                </a:solidFill>
                <a:latin typeface="Arial" pitchFamily="34" charset="0"/>
                <a:cs typeface="Arial" pitchFamily="34" charset="0"/>
              </a:rPr>
              <a:t>que</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estabeleçam</a:t>
            </a:r>
            <a:r>
              <a:rPr lang="pt-BR" sz="2400" dirty="0" smtClean="0">
                <a:solidFill>
                  <a:srgbClr val="002060"/>
                </a:solidFill>
                <a:latin typeface="Arial" pitchFamily="34" charset="0"/>
                <a:cs typeface="Arial" pitchFamily="34" charset="0"/>
              </a:rPr>
              <a:t>:</a:t>
            </a: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XVII - a faculdade dos partícipes rescindirem o instrumento, a qualquer tempo;</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XXIX - </a:t>
            </a:r>
            <a:r>
              <a:rPr lang="pt-BR" sz="2400" u="sng" dirty="0" smtClean="0">
                <a:solidFill>
                  <a:srgbClr val="002060"/>
                </a:solidFill>
                <a:latin typeface="Arial" pitchFamily="34" charset="0"/>
                <a:cs typeface="Arial" pitchFamily="34" charset="0"/>
              </a:rPr>
              <a:t>a autorização do convenente </a:t>
            </a:r>
            <a:r>
              <a:rPr lang="pt-BR" sz="2400" dirty="0" smtClean="0">
                <a:solidFill>
                  <a:srgbClr val="002060"/>
                </a:solidFill>
                <a:latin typeface="Arial" pitchFamily="34" charset="0"/>
                <a:cs typeface="Arial" pitchFamily="34" charset="0"/>
              </a:rPr>
              <a:t>para que o concedente ou mandatária solicitem junto à instituição financeira </a:t>
            </a:r>
            <a:r>
              <a:rPr lang="pt-BR" sz="2400" dirty="0" err="1" smtClean="0">
                <a:solidFill>
                  <a:srgbClr val="002060"/>
                </a:solidFill>
                <a:latin typeface="Arial" pitchFamily="34" charset="0"/>
                <a:cs typeface="Arial" pitchFamily="34" charset="0"/>
              </a:rPr>
              <a:t>albergante</a:t>
            </a:r>
            <a:r>
              <a:rPr lang="pt-BR" sz="2400" dirty="0" smtClean="0">
                <a:solidFill>
                  <a:srgbClr val="002060"/>
                </a:solidFill>
                <a:latin typeface="Arial" pitchFamily="34" charset="0"/>
                <a:cs typeface="Arial" pitchFamily="34" charset="0"/>
              </a:rPr>
              <a:t> da conta corrente específica, a transferência dos recursos financeiros por ele repassados, bem como os seus rendimentos, para a conta única da União, </a:t>
            </a:r>
            <a:r>
              <a:rPr lang="pt-BR" sz="2400" u="sng" dirty="0" smtClean="0">
                <a:solidFill>
                  <a:srgbClr val="002060"/>
                </a:solidFill>
                <a:latin typeface="Arial" pitchFamily="34" charset="0"/>
                <a:cs typeface="Arial" pitchFamily="34" charset="0"/>
              </a:rPr>
              <a:t>caso os recursos não sejam utilizados no objeto da transferência pelo prazo de 180 (cento e oitenta) dias;</a:t>
            </a:r>
          </a:p>
          <a:p>
            <a:pPr algn="just"/>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539552" y="1295400"/>
            <a:ext cx="7861866" cy="5632311"/>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27 -</a:t>
            </a:r>
          </a:p>
          <a:p>
            <a:pPr algn="just"/>
            <a:r>
              <a:rPr lang="x-none" sz="2400" smtClean="0">
                <a:solidFill>
                  <a:srgbClr val="002060"/>
                </a:solidFill>
                <a:latin typeface="Arial" pitchFamily="34" charset="0"/>
                <a:cs typeface="Arial" pitchFamily="34" charset="0"/>
              </a:rPr>
              <a:t>XXXIII - a autorização do convenente para que o concedente solicite, à instituição financeira albergante da conta corrente bancária da transferência, o resgate dos saldos remanescentes, nos casos em que não houver a devolução dos recursos no prazo previsto no art. 60 desta Portaria; </a:t>
            </a:r>
            <a:endParaRPr lang="pt-BR" sz="2400" dirty="0" smtClean="0">
              <a:solidFill>
                <a:srgbClr val="002060"/>
              </a:solidFill>
              <a:latin typeface="Arial" pitchFamily="34" charset="0"/>
              <a:cs typeface="Arial" pitchFamily="34" charset="0"/>
            </a:endParaRPr>
          </a:p>
          <a:p>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XXXIV - a obrigatoriedade do concedente e do convenente de divulgar em sítio eletrônico institucional as informações referentes a valores devolvidos, bem como a causa da devolução, nos casos de não execução total do objeto pactuado, extinção ou rescisão do instrumento;  </a:t>
            </a:r>
            <a:endParaRPr lang="pt-BR" sz="2400" dirty="0" smtClean="0">
              <a:solidFill>
                <a:srgbClr val="002060"/>
              </a:solidFill>
              <a:latin typeface="Arial" pitchFamily="34" charset="0"/>
              <a:cs typeface="Arial" pitchFamily="34" charset="0"/>
            </a:endParaRPr>
          </a:p>
          <a:p>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pic>
        <p:nvPicPr>
          <p:cNvPr id="9" name="Picture 2" descr="Resultado de imagem para egem - escola de gestão pública municipa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68372" y="6248400"/>
            <a:ext cx="1266091" cy="60959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1999" y="1700808"/>
            <a:ext cx="7924801" cy="5262979"/>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27 –</a:t>
            </a: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XXXV - a obrigação do concedente em notificar o convenente previamente a inscrição como inadimplente no SICONV, quando detectadas impropriedades ou irregularidades no acompanhamento da execução do objeto do instrumento, devendo ser incluída no aviso a respectiva Secretaria da Fazenda ou secretaria similar, e o Poder Legislativo do órgão responsável pelo instrumento.</a:t>
            </a:r>
            <a:endParaRPr lang="pt-BR" sz="2400" dirty="0" smtClean="0">
              <a:solidFill>
                <a:srgbClr val="002060"/>
              </a:solidFill>
              <a:latin typeface="Arial" pitchFamily="34" charset="0"/>
              <a:cs typeface="Arial" pitchFamily="34" charset="0"/>
            </a:endParaRPr>
          </a:p>
          <a:p>
            <a:pPr algn="just"/>
            <a:endParaRPr lang="pt-BR" sz="2400" dirty="0" smtClean="0"/>
          </a:p>
          <a:p>
            <a:pPr algn="just"/>
            <a:endParaRPr lang="pt-BR" sz="2400" dirty="0" smtClean="0"/>
          </a:p>
          <a:p>
            <a:pPr algn="just"/>
            <a:endParaRPr lang="pt-BR" sz="2400" dirty="0" smtClean="0"/>
          </a:p>
          <a:p>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pic>
        <p:nvPicPr>
          <p:cNvPr id="9" name="Picture 2" descr="Resultado de imagem para egem - escola de gestão pública municipa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68372" y="6248400"/>
            <a:ext cx="1266091" cy="60959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55576" y="1700808"/>
            <a:ext cx="7639418" cy="4154984"/>
          </a:xfrm>
          <a:prstGeom prst="rect">
            <a:avLst/>
          </a:prstGeom>
          <a:noFill/>
        </p:spPr>
        <p:txBody>
          <a:bodyPr wrap="square">
            <a:spAutoFit/>
          </a:bodyPr>
          <a:lstStyle/>
          <a:p>
            <a:pPr algn="just"/>
            <a:r>
              <a:rPr lang="x-none" sz="2400" smtClean="0">
                <a:solidFill>
                  <a:srgbClr val="002060"/>
                </a:solidFill>
                <a:latin typeface="Arial" pitchFamily="34" charset="0"/>
                <a:cs typeface="Arial" pitchFamily="34" charset="0"/>
              </a:rPr>
              <a:t>Art. 29. O concedente ou a mandatária deverão cancelar os pré-empenhos e empenhos das propostas que não tiveram os instrumentos celebrados até o final do exercício financeiro.</a:t>
            </a:r>
            <a:endParaRPr lang="pt-BR" sz="2400" dirty="0" smtClean="0">
              <a:solidFill>
                <a:srgbClr val="002060"/>
              </a:solidFill>
              <a:latin typeface="Arial" pitchFamily="34" charset="0"/>
              <a:cs typeface="Arial" pitchFamily="34" charset="0"/>
            </a:endParaRPr>
          </a:p>
          <a:p>
            <a:pPr algn="just"/>
            <a:endParaRPr lang="pt-BR" sz="2400" dirty="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Parágrafo único. Após o cancelamento dos documentos orçamentários indicados no caput, as propostas deverão ser rejeitadas no SICONV, devendo constar justificativa expressa acerca dos motivos da rejeição. </a:t>
            </a:r>
            <a:endParaRPr lang="pt-BR" sz="2400" dirty="0" smtClean="0">
              <a:solidFill>
                <a:srgbClr val="002060"/>
              </a:solidFill>
              <a:latin typeface="Arial" pitchFamily="34" charset="0"/>
              <a:cs typeface="Arial" pitchFamily="34" charset="0"/>
            </a:endParaRPr>
          </a:p>
          <a:p>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251520" y="1412776"/>
            <a:ext cx="8712968" cy="5262979"/>
          </a:xfrm>
          <a:prstGeom prst="rect">
            <a:avLst/>
          </a:prstGeom>
          <a:noFill/>
        </p:spPr>
        <p:txBody>
          <a:bodyPr wrap="square">
            <a:spAutoFit/>
          </a:bodyPr>
          <a:lstStyle/>
          <a:p>
            <a:pPr algn="just"/>
            <a:r>
              <a:rPr lang="x-none" sz="2400" smtClean="0">
                <a:solidFill>
                  <a:srgbClr val="002060"/>
                </a:solidFill>
                <a:latin typeface="Arial" pitchFamily="34" charset="0"/>
                <a:cs typeface="Arial" pitchFamily="34" charset="0"/>
              </a:rPr>
              <a:t>Art. 40. Os convenentes deverão disponibilizar, em seu sítio oficial na internet ou, na sua falta, em sua sede, em local de fácil visibilidade, consulta ao extrato do instrumento ou outro instrumento utilizado, contendo, pelo menos, o objeto, a finalidade, os valores e as datas de liberação e o detalhamento da aplicação dos recursos, bem como as contratações realizadas para a execução do objeto pactuado.</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Parágrafo único. Para efeito do disposto no caput, a disponibilização do extrato na internet poderá ser suprida com a inserção de link na página oficial do órgão ou entidade convenente que possibilite acesso direto ao Portal de Convênios.</a:t>
            </a:r>
            <a:endParaRPr lang="pt-BR" sz="2400" dirty="0" smtClean="0">
              <a:solidFill>
                <a:srgbClr val="002060"/>
              </a:solidFill>
              <a:latin typeface="Arial" pitchFamily="34" charset="0"/>
              <a:cs typeface="Arial" pitchFamily="34" charset="0"/>
            </a:endParaRPr>
          </a:p>
          <a:p>
            <a:pPr algn="just"/>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395536" y="1371600"/>
            <a:ext cx="8138864" cy="5262979"/>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41 – I - exceto nos casos de instrumento com parcela única, o valor do desembolso a ser realizado pelo concedente ou pela mandatária referente à primeira parcela, não poderá exceder a 20% (vinte por cento) do valor global do instrumento;</a:t>
            </a: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Com era com a PI 507/2011: Repasse do concedente até R$750 mil = 50% após licitação, 30% na metade da obra e 20% na entrega da obra concluída (sem regra para os demais valores e níveis);</a:t>
            </a: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Como ficou com a PI 424/2016: Repasse do Concedente 20% após a licitação e demais valores sem estimativa percentual  e prazos de repasses (para todos os níveis)</a:t>
            </a:r>
            <a:endParaRPr lang="pt-BR" sz="2400"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2000" y="1628800"/>
            <a:ext cx="7639418" cy="4524315"/>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41 – </a:t>
            </a: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III - a liberação das demais parcelas está condicionada a execução de no mínimo 70% (setenta por cento) das parcelas liberadas anteriormente.</a:t>
            </a: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 3º Fica vedado o adiantamento de parcelas nos casos de execução de obras e serviços de engenharia enquadrados no inciso III do art. 3º desta Portaria (Nível III - obra com valores iguais ou maiores que R$5 milhões).</a:t>
            </a:r>
          </a:p>
          <a:p>
            <a:pPr algn="just"/>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539553" y="1412776"/>
            <a:ext cx="8136903" cy="5262979"/>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41 –  § 8º Na hipótese de inexistência de execução financeira após 180  dias da liberação da 1ª parcela o instrumento deverá ser rescindido.</a:t>
            </a: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 12º É vedado o aproveitamento de rendimentos para ampliação ou acréscimo de metas ao PT pactuado.</a:t>
            </a: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 15</a:t>
            </a:r>
            <a:r>
              <a:rPr lang="pt-BR" sz="2400" dirty="0" smtClean="0">
                <a:solidFill>
                  <a:srgbClr val="002060"/>
                </a:solidFill>
                <a:latin typeface="Arial" pitchFamily="34" charset="0"/>
                <a:cs typeface="Arial" pitchFamily="34" charset="0"/>
              </a:rPr>
              <a:t>º</a:t>
            </a:r>
            <a:r>
              <a:rPr lang="x-none" sz="2400" smtClean="0">
                <a:solidFill>
                  <a:srgbClr val="002060"/>
                </a:solidFill>
                <a:latin typeface="Arial" pitchFamily="34" charset="0"/>
                <a:cs typeface="Arial" pitchFamily="34" charset="0"/>
              </a:rPr>
              <a:t>. É vedada a liberação da </a:t>
            </a:r>
            <a:r>
              <a:rPr lang="pt-BR" sz="2400" dirty="0" smtClean="0">
                <a:solidFill>
                  <a:srgbClr val="002060"/>
                </a:solidFill>
                <a:latin typeface="Arial" pitchFamily="34" charset="0"/>
                <a:cs typeface="Arial" pitchFamily="34" charset="0"/>
              </a:rPr>
              <a:t>1ª</a:t>
            </a:r>
            <a:r>
              <a:rPr lang="x-none" sz="2400" smtClean="0">
                <a:solidFill>
                  <a:srgbClr val="002060"/>
                </a:solidFill>
                <a:latin typeface="Arial" pitchFamily="34" charset="0"/>
                <a:cs typeface="Arial" pitchFamily="34" charset="0"/>
              </a:rPr>
              <a:t> parcela de recursos para o início de execução de novos instrumentos quando o convenente tiver instrumentos apoiados com recursos do Governo Federal, sem execução financeira por prazo superior a 180dias. (Alterado pela P</a:t>
            </a:r>
            <a:r>
              <a:rPr lang="pt-BR" sz="2400" dirty="0" smtClean="0">
                <a:solidFill>
                  <a:srgbClr val="002060"/>
                </a:solidFill>
                <a:latin typeface="Arial" pitchFamily="34" charset="0"/>
                <a:cs typeface="Arial" pitchFamily="34" charset="0"/>
              </a:rPr>
              <a:t>I</a:t>
            </a:r>
            <a:r>
              <a:rPr lang="x-none" sz="2400" smtClean="0">
                <a:solidFill>
                  <a:srgbClr val="002060"/>
                </a:solidFill>
                <a:latin typeface="Arial" pitchFamily="34" charset="0"/>
                <a:cs typeface="Arial" pitchFamily="34" charset="0"/>
              </a:rPr>
              <a:t>Nº 451, </a:t>
            </a:r>
            <a:r>
              <a:rPr lang="pt-BR" sz="2400" dirty="0" smtClean="0">
                <a:solidFill>
                  <a:srgbClr val="002060"/>
                </a:solidFill>
                <a:latin typeface="Arial" pitchFamily="34" charset="0"/>
                <a:cs typeface="Arial" pitchFamily="34" charset="0"/>
              </a:rPr>
              <a:t>de 18/12/2017</a:t>
            </a:r>
            <a:r>
              <a:rPr lang="x-none" sz="2400" smtClean="0">
                <a:solidFill>
                  <a:srgbClr val="002060"/>
                </a:solidFill>
                <a:latin typeface="Arial" pitchFamily="34" charset="0"/>
                <a:cs typeface="Arial" pitchFamily="34" charset="0"/>
              </a:rPr>
              <a:t>)</a:t>
            </a:r>
            <a:endParaRPr lang="pt-BR" sz="2400" dirty="0" smtClean="0">
              <a:solidFill>
                <a:srgbClr val="002060"/>
              </a:solidFill>
              <a:latin typeface="Arial" pitchFamily="34" charset="0"/>
              <a:cs typeface="Arial" pitchFamily="34" charset="0"/>
            </a:endParaRPr>
          </a:p>
          <a:p>
            <a:pPr algn="just"/>
            <a:endParaRPr lang="pt-BR" sz="2400" dirty="0" smtClean="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323528" y="1371600"/>
            <a:ext cx="8208912" cy="4893647"/>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54 - Nova normatização de acompanhamento das obras pelo Concedente:</a:t>
            </a: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I – </a:t>
            </a:r>
            <a:r>
              <a:rPr lang="x-none" sz="2400" smtClean="0">
                <a:solidFill>
                  <a:srgbClr val="002060"/>
                </a:solidFill>
                <a:latin typeface="Arial" pitchFamily="34" charset="0"/>
                <a:cs typeface="Arial" pitchFamily="34" charset="0"/>
              </a:rPr>
              <a:t>na execução de obras e serviços e engenharia </a:t>
            </a:r>
            <a:r>
              <a:rPr lang="pt-BR" sz="2400" dirty="0" smtClean="0">
                <a:solidFill>
                  <a:srgbClr val="002060"/>
                </a:solidFill>
                <a:latin typeface="Arial" pitchFamily="34" charset="0"/>
                <a:cs typeface="Arial" pitchFamily="34" charset="0"/>
              </a:rPr>
              <a:t>valores inferiores a R$ 750 mil - visitas in loco, na execução de 50% e 100% do cronograma físico, podendo ocorrer outras visitas quando identificada a necessidade pelo órgão concedente ou pela mandatária;</a:t>
            </a: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II - </a:t>
            </a:r>
            <a:r>
              <a:rPr lang="x-none" sz="2400" smtClean="0">
                <a:solidFill>
                  <a:srgbClr val="002060"/>
                </a:solidFill>
                <a:latin typeface="Arial" pitchFamily="34" charset="0"/>
                <a:cs typeface="Arial" pitchFamily="34" charset="0"/>
              </a:rPr>
              <a:t>na execução de obras e serviços e engenharia </a:t>
            </a:r>
            <a:r>
              <a:rPr lang="pt-BR" sz="2400" dirty="0" smtClean="0">
                <a:solidFill>
                  <a:srgbClr val="002060"/>
                </a:solidFill>
                <a:latin typeface="Arial" pitchFamily="34" charset="0"/>
                <a:cs typeface="Arial" pitchFamily="34" charset="0"/>
              </a:rPr>
              <a:t>superiores a R$ 750 mil e valores inferiores a R$5 milhões - visitas in loco, realizadas considerando os marcos de execução 30% 60% e 100% do cronograma físico;</a:t>
            </a:r>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954107"/>
          </a:xfrm>
          <a:prstGeom prst="rect">
            <a:avLst/>
          </a:prstGeom>
          <a:noFill/>
          <a:ln w="9525">
            <a:noFill/>
            <a:miter lim="800000"/>
            <a:headEnd/>
            <a:tailEnd/>
          </a:ln>
        </p:spPr>
        <p:txBody>
          <a:bodyPr wrap="square">
            <a:spAutoFit/>
          </a:bodyPr>
          <a:lstStyle/>
          <a:p>
            <a:pPr>
              <a:defRPr/>
            </a:pPr>
            <a:r>
              <a:rPr lang="pt-BR" sz="2800" b="1" dirty="0" smtClean="0">
                <a:solidFill>
                  <a:srgbClr val="FF0000"/>
                </a:solidFill>
              </a:rPr>
              <a:t>Neste módulo veremos:</a:t>
            </a:r>
          </a:p>
          <a:p>
            <a:pPr>
              <a:defRPr/>
            </a:pPr>
            <a:endParaRPr lang="pt-BR" sz="2800" b="1" dirty="0">
              <a:solidFill>
                <a:srgbClr val="FF0000"/>
              </a:solidFill>
              <a:latin typeface="Arial" pitchFamily="34" charset="0"/>
              <a:cs typeface="Arial" pitchFamily="34" charset="0"/>
            </a:endParaRPr>
          </a:p>
        </p:txBody>
      </p:sp>
      <p:sp>
        <p:nvSpPr>
          <p:cNvPr id="8" name="CaixaDeTexto 7"/>
          <p:cNvSpPr txBox="1"/>
          <p:nvPr/>
        </p:nvSpPr>
        <p:spPr>
          <a:xfrm>
            <a:off x="611560" y="1484784"/>
            <a:ext cx="7920880" cy="4154984"/>
          </a:xfrm>
          <a:prstGeom prst="rect">
            <a:avLst/>
          </a:prstGeom>
          <a:noFill/>
        </p:spPr>
        <p:txBody>
          <a:bodyPr wrap="square">
            <a:spAutoFit/>
          </a:bodyPr>
          <a:lstStyle/>
          <a:p>
            <a:pPr algn="just">
              <a:buFont typeface="Arial" pitchFamily="34" charset="0"/>
              <a:buChar char="•"/>
            </a:pPr>
            <a:r>
              <a:rPr lang="pt-BR" sz="2400" dirty="0" smtClean="0">
                <a:solidFill>
                  <a:srgbClr val="002060"/>
                </a:solidFill>
                <a:latin typeface="Arial" pitchFamily="34" charset="0"/>
                <a:cs typeface="Arial" pitchFamily="34" charset="0"/>
              </a:rPr>
              <a:t> Principais artigos da Portaria Interministerial 424/2016;</a:t>
            </a:r>
          </a:p>
          <a:p>
            <a:pPr algn="just"/>
            <a:endParaRPr lang="pt-BR" sz="2400" dirty="0" smtClean="0">
              <a:solidFill>
                <a:srgbClr val="002060"/>
              </a:solidFill>
              <a:latin typeface="Arial" pitchFamily="34" charset="0"/>
              <a:cs typeface="Arial" pitchFamily="34" charset="0"/>
            </a:endParaRPr>
          </a:p>
          <a:p>
            <a:pPr algn="just">
              <a:buFont typeface="Arial" pitchFamily="34" charset="0"/>
              <a:buChar char="•"/>
            </a:pPr>
            <a:r>
              <a:rPr lang="pt-BR" sz="2400" dirty="0" smtClean="0">
                <a:solidFill>
                  <a:srgbClr val="002060"/>
                </a:solidFill>
                <a:latin typeface="Arial" pitchFamily="34" charset="0"/>
                <a:cs typeface="Arial" pitchFamily="34" charset="0"/>
              </a:rPr>
              <a:t> O que é o Sistema de Convênios SICONV;</a:t>
            </a:r>
          </a:p>
          <a:p>
            <a:pPr algn="just">
              <a:buFont typeface="Arial" pitchFamily="34" charset="0"/>
              <a:buChar char="•"/>
            </a:pPr>
            <a:endParaRPr lang="pt-BR" sz="2400" dirty="0" smtClean="0">
              <a:solidFill>
                <a:srgbClr val="002060"/>
              </a:solidFill>
              <a:latin typeface="Arial" pitchFamily="34" charset="0"/>
              <a:cs typeface="Arial" pitchFamily="34" charset="0"/>
            </a:endParaRPr>
          </a:p>
          <a:p>
            <a:pPr algn="just">
              <a:buFont typeface="Arial" pitchFamily="34" charset="0"/>
              <a:buChar char="•"/>
            </a:pPr>
            <a:r>
              <a:rPr lang="pt-BR" sz="2400" dirty="0" smtClean="0">
                <a:solidFill>
                  <a:srgbClr val="002060"/>
                </a:solidFill>
                <a:latin typeface="Arial" pitchFamily="34" charset="0"/>
                <a:cs typeface="Arial" pitchFamily="34" charset="0"/>
              </a:rPr>
              <a:t> Rede SICONV;</a:t>
            </a:r>
          </a:p>
          <a:p>
            <a:pPr algn="just">
              <a:buFontTx/>
              <a:buChar char="-"/>
            </a:pPr>
            <a:endParaRPr lang="pt-BR" sz="2400" dirty="0" smtClean="0">
              <a:solidFill>
                <a:srgbClr val="002060"/>
              </a:solidFill>
              <a:latin typeface="Arial" pitchFamily="34" charset="0"/>
              <a:cs typeface="Arial" pitchFamily="34" charset="0"/>
            </a:endParaRPr>
          </a:p>
          <a:p>
            <a:pPr algn="just">
              <a:buFont typeface="Arial" pitchFamily="34" charset="0"/>
              <a:buChar char="•"/>
            </a:pPr>
            <a:r>
              <a:rPr lang="pt-BR" sz="2400" dirty="0" smtClean="0">
                <a:solidFill>
                  <a:srgbClr val="002060"/>
                </a:solidFill>
                <a:latin typeface="Arial" pitchFamily="34" charset="0"/>
                <a:cs typeface="Arial" pitchFamily="34" charset="0"/>
              </a:rPr>
              <a:t> Painel Transferências Voluntárias;</a:t>
            </a:r>
          </a:p>
          <a:p>
            <a:pPr algn="just">
              <a:buFontTx/>
              <a:buChar char="-"/>
            </a:pPr>
            <a:endParaRPr lang="pt-BR" sz="2400" dirty="0" smtClean="0">
              <a:solidFill>
                <a:srgbClr val="002060"/>
              </a:solidFill>
              <a:latin typeface="Arial" pitchFamily="34" charset="0"/>
              <a:cs typeface="Arial" pitchFamily="34" charset="0"/>
            </a:endParaRPr>
          </a:p>
          <a:p>
            <a:pPr algn="just">
              <a:buFont typeface="Arial" pitchFamily="34" charset="0"/>
              <a:buChar char="•"/>
            </a:pPr>
            <a:r>
              <a:rPr lang="pt-BR" sz="2400" dirty="0" smtClean="0">
                <a:solidFill>
                  <a:srgbClr val="002060"/>
                </a:solidFill>
                <a:latin typeface="Arial" pitchFamily="34" charset="0"/>
                <a:cs typeface="Arial" pitchFamily="34" charset="0"/>
              </a:rPr>
              <a:t> Processo de celebração e cadastramento de propostas via SICONV;</a:t>
            </a:r>
          </a:p>
          <a:p>
            <a:pPr algn="just"/>
            <a:endParaRPr lang="pt-BR" sz="2400" dirty="0" smtClean="0">
              <a:latin typeface="Arial" pitchFamily="34" charset="0"/>
              <a:cs typeface="Arial" pitchFamily="34" charset="0"/>
            </a:endParaRPr>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wipe(down)">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251519" y="1371600"/>
            <a:ext cx="8435281" cy="5047536"/>
          </a:xfrm>
          <a:prstGeom prst="rect">
            <a:avLst/>
          </a:prstGeom>
          <a:noFill/>
        </p:spPr>
        <p:txBody>
          <a:bodyPr wrap="square">
            <a:spAutoFit/>
          </a:bodyPr>
          <a:lstStyle/>
          <a:p>
            <a:pPr algn="just"/>
            <a:r>
              <a:rPr lang="pt-BR" sz="2300" dirty="0" smtClean="0">
                <a:solidFill>
                  <a:srgbClr val="002060"/>
                </a:solidFill>
                <a:latin typeface="Arial" pitchFamily="34" charset="0"/>
                <a:cs typeface="Arial" pitchFamily="34" charset="0"/>
              </a:rPr>
              <a:t>III - </a:t>
            </a:r>
            <a:r>
              <a:rPr lang="x-none" sz="2300" smtClean="0">
                <a:solidFill>
                  <a:srgbClr val="002060"/>
                </a:solidFill>
                <a:latin typeface="Arial" pitchFamily="34" charset="0"/>
                <a:cs typeface="Arial" pitchFamily="34" charset="0"/>
              </a:rPr>
              <a:t>na execução de obras e serviços e engenharia </a:t>
            </a:r>
            <a:r>
              <a:rPr lang="pt-BR" sz="2300" dirty="0" smtClean="0">
                <a:solidFill>
                  <a:srgbClr val="002060"/>
                </a:solidFill>
                <a:latin typeface="Arial" pitchFamily="34" charset="0"/>
                <a:cs typeface="Arial" pitchFamily="34" charset="0"/>
              </a:rPr>
              <a:t>acima de R$5 milhões - Previsão de no mínimo 5  visitas ao local;</a:t>
            </a:r>
          </a:p>
          <a:p>
            <a:pPr algn="just"/>
            <a:endParaRPr lang="pt-BR" sz="2300" dirty="0" smtClean="0">
              <a:solidFill>
                <a:srgbClr val="002060"/>
              </a:solidFill>
              <a:latin typeface="Arial" pitchFamily="34" charset="0"/>
              <a:cs typeface="Arial" pitchFamily="34" charset="0"/>
            </a:endParaRPr>
          </a:p>
          <a:p>
            <a:pPr algn="just"/>
            <a:r>
              <a:rPr lang="pt-BR" sz="2300" dirty="0" smtClean="0">
                <a:solidFill>
                  <a:srgbClr val="002060"/>
                </a:solidFill>
                <a:latin typeface="Arial" pitchFamily="34" charset="0"/>
                <a:cs typeface="Arial" pitchFamily="34" charset="0"/>
              </a:rPr>
              <a:t>IV  - </a:t>
            </a:r>
            <a:r>
              <a:rPr lang="x-none" sz="2300" smtClean="0">
                <a:solidFill>
                  <a:srgbClr val="002060"/>
                </a:solidFill>
                <a:latin typeface="Arial" pitchFamily="34" charset="0"/>
                <a:cs typeface="Arial" pitchFamily="34" charset="0"/>
              </a:rPr>
              <a:t>na execução de custeio e aquisição de equipamentos </a:t>
            </a:r>
            <a:r>
              <a:rPr lang="pt-BR" sz="2300" dirty="0" smtClean="0">
                <a:solidFill>
                  <a:srgbClr val="002060"/>
                </a:solidFill>
                <a:latin typeface="Arial" pitchFamily="34" charset="0"/>
                <a:cs typeface="Arial" pitchFamily="34" charset="0"/>
              </a:rPr>
              <a:t>até</a:t>
            </a:r>
            <a:r>
              <a:rPr lang="x-none" sz="2300" smtClean="0">
                <a:solidFill>
                  <a:srgbClr val="002060"/>
                </a:solidFill>
                <a:latin typeface="Arial" pitchFamily="34" charset="0"/>
                <a:cs typeface="Arial" pitchFamily="34" charset="0"/>
              </a:rPr>
              <a:t> a R$ 750</a:t>
            </a:r>
            <a:r>
              <a:rPr lang="pt-BR" sz="2300" dirty="0" smtClean="0">
                <a:solidFill>
                  <a:srgbClr val="002060"/>
                </a:solidFill>
                <a:latin typeface="Arial" pitchFamily="34" charset="0"/>
                <a:cs typeface="Arial" pitchFamily="34" charset="0"/>
              </a:rPr>
              <a:t> mil</a:t>
            </a:r>
            <a:r>
              <a:rPr lang="x-none" sz="2300" smtClean="0">
                <a:solidFill>
                  <a:srgbClr val="002060"/>
                </a:solidFill>
                <a:latin typeface="Arial" pitchFamily="34" charset="0"/>
                <a:cs typeface="Arial" pitchFamily="34" charset="0"/>
              </a:rPr>
              <a:t>, o acompanhamento e a conformidade financeira será realizado por meio da verificação dos documentos inseridos no SICONV, podendo haver visitas ao local quando identificada a necessidade pelo órgão concedente; e</a:t>
            </a:r>
            <a:endParaRPr lang="pt-BR" sz="2300" dirty="0" smtClean="0">
              <a:solidFill>
                <a:srgbClr val="002060"/>
              </a:solidFill>
              <a:latin typeface="Arial" pitchFamily="34" charset="0"/>
              <a:cs typeface="Arial" pitchFamily="34" charset="0"/>
            </a:endParaRPr>
          </a:p>
          <a:p>
            <a:pPr algn="just"/>
            <a:endParaRPr lang="pt-BR" sz="2300" dirty="0" smtClean="0">
              <a:solidFill>
                <a:srgbClr val="002060"/>
              </a:solidFill>
              <a:latin typeface="Arial" pitchFamily="34" charset="0"/>
              <a:cs typeface="Arial" pitchFamily="34" charset="0"/>
            </a:endParaRPr>
          </a:p>
          <a:p>
            <a:pPr algn="just"/>
            <a:r>
              <a:rPr lang="x-none" sz="2300" smtClean="0">
                <a:solidFill>
                  <a:srgbClr val="002060"/>
                </a:solidFill>
                <a:latin typeface="Arial" pitchFamily="34" charset="0"/>
                <a:cs typeface="Arial" pitchFamily="34" charset="0"/>
              </a:rPr>
              <a:t>V - na execução de custeio e aquisição de equipamentos com valores </a:t>
            </a:r>
            <a:r>
              <a:rPr lang="pt-BR" sz="2300" dirty="0" smtClean="0">
                <a:solidFill>
                  <a:srgbClr val="002060"/>
                </a:solidFill>
                <a:latin typeface="Arial" pitchFamily="34" charset="0"/>
                <a:cs typeface="Arial" pitchFamily="34" charset="0"/>
              </a:rPr>
              <a:t>superiores </a:t>
            </a:r>
            <a:r>
              <a:rPr lang="x-none" sz="2300" smtClean="0">
                <a:solidFill>
                  <a:srgbClr val="002060"/>
                </a:solidFill>
                <a:latin typeface="Arial" pitchFamily="34" charset="0"/>
                <a:cs typeface="Arial" pitchFamily="34" charset="0"/>
              </a:rPr>
              <a:t>a R$ 750 mil, o acompanhamento e a conformidade financeira </a:t>
            </a:r>
            <a:r>
              <a:rPr lang="pt-BR" sz="2300" dirty="0" smtClean="0">
                <a:solidFill>
                  <a:srgbClr val="002060"/>
                </a:solidFill>
                <a:latin typeface="Arial" pitchFamily="34" charset="0"/>
                <a:cs typeface="Arial" pitchFamily="34" charset="0"/>
              </a:rPr>
              <a:t>e </a:t>
            </a:r>
            <a:r>
              <a:rPr lang="x-none" sz="2300" smtClean="0">
                <a:solidFill>
                  <a:srgbClr val="002060"/>
                </a:solidFill>
                <a:latin typeface="Arial" pitchFamily="34" charset="0"/>
                <a:cs typeface="Arial" pitchFamily="34" charset="0"/>
              </a:rPr>
              <a:t>verificação dos documentos inseridos no SICONV, bem como pelas visitas ao local, considerando a especificidade do objeto ajustado.</a:t>
            </a:r>
            <a:endParaRPr lang="pt-BR" sz="24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2000" y="1371600"/>
            <a:ext cx="7639418" cy="4862870"/>
          </a:xfrm>
          <a:prstGeom prst="rect">
            <a:avLst/>
          </a:prstGeom>
          <a:noFill/>
        </p:spPr>
        <p:txBody>
          <a:bodyPr wrap="square">
            <a:spAutoFit/>
          </a:bodyPr>
          <a:lstStyle/>
          <a:p>
            <a:pPr algn="just"/>
            <a:r>
              <a:rPr lang="pt-BR" sz="2300" dirty="0" smtClean="0">
                <a:solidFill>
                  <a:srgbClr val="002060"/>
                </a:solidFill>
                <a:latin typeface="Arial" pitchFamily="34" charset="0"/>
                <a:cs typeface="Arial" pitchFamily="34" charset="0"/>
              </a:rPr>
              <a:t>Art. 54</a:t>
            </a:r>
          </a:p>
          <a:p>
            <a:pPr algn="just"/>
            <a:endParaRPr lang="pt-BR" sz="23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 5º Para contratos do nível III do art. 3º desta Portaria, que possuam mais de uma empresa contratada para execução do objeto, a liberação dos recursos fica condicionada à apresentação pelo convenente dos boletins de medição com valor superior a 10% (dez por cento) da meta correspondente, podendo ser inferior ao previsto no § 3º deste artigo, desde que devidamente justificado. (Incluído pela P</a:t>
            </a:r>
            <a:r>
              <a:rPr lang="pt-BR" sz="2400" dirty="0" smtClean="0">
                <a:solidFill>
                  <a:srgbClr val="002060"/>
                </a:solidFill>
                <a:latin typeface="Arial" pitchFamily="34" charset="0"/>
                <a:cs typeface="Arial" pitchFamily="34" charset="0"/>
              </a:rPr>
              <a:t>I</a:t>
            </a:r>
            <a:r>
              <a:rPr lang="x-none" sz="2400" smtClean="0">
                <a:solidFill>
                  <a:srgbClr val="002060"/>
                </a:solidFill>
                <a:latin typeface="Arial" pitchFamily="34" charset="0"/>
                <a:cs typeface="Arial" pitchFamily="34" charset="0"/>
              </a:rPr>
              <a:t> Nº 451, DE 18 DE DEZEMBRO DE 2017).</a:t>
            </a:r>
            <a:endParaRPr lang="pt-BR" sz="2400" dirty="0" smtClean="0">
              <a:solidFill>
                <a:srgbClr val="002060"/>
              </a:solidFill>
              <a:latin typeface="Arial" pitchFamily="34" charset="0"/>
              <a:cs typeface="Arial" pitchFamily="34" charset="0"/>
            </a:endParaRPr>
          </a:p>
          <a:p>
            <a:pPr algn="just"/>
            <a:endParaRPr lang="pt-BR" sz="2400" dirty="0" smtClean="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539552" y="1981200"/>
            <a:ext cx="7992888" cy="4755148"/>
          </a:xfrm>
          <a:prstGeom prst="rect">
            <a:avLst/>
          </a:prstGeom>
          <a:noFill/>
        </p:spPr>
        <p:txBody>
          <a:bodyPr wrap="square">
            <a:spAutoFit/>
          </a:bodyPr>
          <a:lstStyle/>
          <a:p>
            <a:pPr algn="just"/>
            <a:r>
              <a:rPr lang="x-none" sz="2800" smtClean="0">
                <a:solidFill>
                  <a:srgbClr val="002060"/>
                </a:solidFill>
                <a:latin typeface="Arial" pitchFamily="34" charset="0"/>
                <a:cs typeface="Arial" pitchFamily="34" charset="0"/>
              </a:rPr>
              <a:t>Art. 57. O concedente ou a mandatária comunicará ao convenente quaisquer irregularidades decorrentes do uso dos recursos ou outras pendências de ordem técnica, apurados durante a execução do instrumento, e suspenderão a liberação dos recursos, fixando prazo de 45 (quarenta e cinco) dias para saneamento ou apresentação de informações e esclarecimentos, podendo ser prorrogado por igual período</a:t>
            </a:r>
            <a:endParaRPr lang="pt-BR" sz="2800" dirty="0" smtClean="0">
              <a:solidFill>
                <a:srgbClr val="002060"/>
              </a:solidFill>
              <a:latin typeface="Arial" pitchFamily="34" charset="0"/>
              <a:cs typeface="Arial" pitchFamily="34" charset="0"/>
            </a:endParaRPr>
          </a:p>
          <a:p>
            <a:pPr algn="just"/>
            <a:endParaRPr lang="pt-BR" sz="2300" dirty="0" smtClean="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6" name="CaixaDeTexto 5"/>
          <p:cNvSpPr txBox="1"/>
          <p:nvPr/>
        </p:nvSpPr>
        <p:spPr>
          <a:xfrm>
            <a:off x="683568" y="1628800"/>
            <a:ext cx="7848872" cy="4524315"/>
          </a:xfrm>
          <a:prstGeom prst="rect">
            <a:avLst/>
          </a:prstGeom>
          <a:noFill/>
        </p:spPr>
        <p:txBody>
          <a:bodyPr wrap="square">
            <a:spAutoFit/>
          </a:bodyPr>
          <a:lstStyle/>
          <a:p>
            <a:pPr algn="just"/>
            <a:r>
              <a:rPr lang="x-none" sz="2400" smtClean="0">
                <a:solidFill>
                  <a:srgbClr val="002060"/>
                </a:solidFill>
                <a:latin typeface="Arial" pitchFamily="34" charset="0"/>
                <a:cs typeface="Arial" pitchFamily="34" charset="0"/>
              </a:rPr>
              <a:t>CAPÍTULO V DA PRESTAÇÃO DE CONTAS</a:t>
            </a:r>
            <a:r>
              <a:rPr lang="pt-BR" sz="2400" dirty="0" smtClean="0">
                <a:solidFill>
                  <a:srgbClr val="002060"/>
                </a:solidFill>
                <a:latin typeface="Arial" pitchFamily="34" charset="0"/>
                <a:cs typeface="Arial" pitchFamily="34" charset="0"/>
              </a:rPr>
              <a:t>  Art. 59</a:t>
            </a: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 1º Quando a prestação de contas não for encaminhada no prazo estabelecido no instrumento, o concedente estabelecerá o prazo máximo de 45 (quarenta e cinco) dias para sua apresentação.</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 4º Cabe ao representante legal da entidade sem fins lucrativos, ao prefeito e ao governador sucessor prestar contas dos recursos provenientes de instrumentos firmados pelos seus antecessores. </a:t>
            </a:r>
            <a:endParaRPr lang="pt-BR" sz="2400" dirty="0" smtClean="0">
              <a:solidFill>
                <a:srgbClr val="002060"/>
              </a:solidFill>
              <a:latin typeface="Arial" pitchFamily="34" charset="0"/>
              <a:cs typeface="Arial" pitchFamily="34" charset="0"/>
            </a:endParaRPr>
          </a:p>
          <a:p>
            <a:pPr algn="just"/>
            <a:endParaRPr lang="pt-BR" sz="2400" dirty="0" smtClean="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6" name="CaixaDeTexto 5"/>
          <p:cNvSpPr txBox="1"/>
          <p:nvPr/>
        </p:nvSpPr>
        <p:spPr>
          <a:xfrm>
            <a:off x="611561" y="1371600"/>
            <a:ext cx="8075240" cy="4893647"/>
          </a:xfrm>
          <a:prstGeom prst="rect">
            <a:avLst/>
          </a:prstGeom>
          <a:noFill/>
        </p:spPr>
        <p:txBody>
          <a:bodyPr wrap="square">
            <a:spAutoFit/>
          </a:bodyPr>
          <a:lstStyle/>
          <a:p>
            <a:r>
              <a:rPr lang="x-none" sz="2400" smtClean="0">
                <a:solidFill>
                  <a:srgbClr val="002060"/>
                </a:solidFill>
                <a:latin typeface="Arial" pitchFamily="34" charset="0"/>
                <a:cs typeface="Arial" pitchFamily="34" charset="0"/>
              </a:rPr>
              <a:t>CAPÍTULO V DA PRESTAÇÃO DE CONTAS</a:t>
            </a:r>
            <a:r>
              <a:rPr lang="pt-BR" sz="2400" dirty="0" smtClean="0">
                <a:solidFill>
                  <a:srgbClr val="002060"/>
                </a:solidFill>
                <a:latin typeface="Arial" pitchFamily="34" charset="0"/>
                <a:cs typeface="Arial" pitchFamily="34" charset="0"/>
              </a:rPr>
              <a:t>  Art. 59</a:t>
            </a:r>
          </a:p>
          <a:p>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 6º Quando a impossibilidade de prestar contas decorrer de ação ou omissão do antecessor, o novo administrador solicitará ao concedente a instauração de tomada de contas especial</a:t>
            </a:r>
            <a:endParaRPr lang="pt-BR" sz="2400" dirty="0" smtClean="0">
              <a:solidFill>
                <a:srgbClr val="002060"/>
              </a:solidFill>
              <a:latin typeface="Arial" pitchFamily="34" charset="0"/>
              <a:cs typeface="Arial" pitchFamily="34" charset="0"/>
            </a:endParaRPr>
          </a:p>
          <a:p>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 8º No caso de o convenente ser órgão ou entidade pública, de qualquer esfera de governo, a autoridade competente, ao ser comunicada das medidas adotadas, suspenderá de imediato o registro da inadimplência, desde que o administrador seja outro que não o faltoso, e seja atendido o disposto nos §§ 5º, 6º e 7º deste artigo</a:t>
            </a:r>
            <a:endParaRPr lang="pt-BR" sz="23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6" name="CaixaDeTexto 5"/>
          <p:cNvSpPr txBox="1"/>
          <p:nvPr/>
        </p:nvSpPr>
        <p:spPr>
          <a:xfrm>
            <a:off x="683568" y="1905000"/>
            <a:ext cx="7992888" cy="3693319"/>
          </a:xfrm>
          <a:prstGeom prst="rect">
            <a:avLst/>
          </a:prstGeom>
          <a:noFill/>
        </p:spPr>
        <p:txBody>
          <a:bodyPr wrap="square">
            <a:spAutoFit/>
          </a:bodyPr>
          <a:lstStyle/>
          <a:p>
            <a:pPr algn="just"/>
            <a:r>
              <a:rPr lang="x-none" sz="2600" smtClean="0">
                <a:solidFill>
                  <a:srgbClr val="002060"/>
                </a:solidFill>
                <a:latin typeface="Arial" pitchFamily="34" charset="0"/>
                <a:cs typeface="Arial" pitchFamily="34" charset="0"/>
              </a:rPr>
              <a:t>Art. 60. Os saldos financeiros de recursos de repasse remanescentes, não utilizadas no objeto pactuado, serão devolvidos à Conta Única do Tesouro, no prazo improrrogável de 30 (trinta) dias da conclusão, denúncia, rescisão ou extinção do instrumento, sob pena da imediata instauração de tomada de contas especial do responsável, providenciada pela autoridade competente do órgão ou entidade concedente</a:t>
            </a:r>
            <a:r>
              <a:rPr lang="x-none" sz="2400" smtClean="0">
                <a:solidFill>
                  <a:srgbClr val="002060"/>
                </a:solidFill>
                <a:latin typeface="Arial" pitchFamily="34" charset="0"/>
                <a:cs typeface="Arial" pitchFamily="34" charset="0"/>
              </a:rPr>
              <a:t>.</a:t>
            </a:r>
            <a:endParaRPr lang="pt-BR" sz="23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6" name="CaixaDeTexto 5"/>
          <p:cNvSpPr txBox="1"/>
          <p:nvPr/>
        </p:nvSpPr>
        <p:spPr>
          <a:xfrm>
            <a:off x="761999" y="1905000"/>
            <a:ext cx="7467601" cy="3770263"/>
          </a:xfrm>
          <a:prstGeom prst="rect">
            <a:avLst/>
          </a:prstGeom>
          <a:noFill/>
        </p:spPr>
        <p:txBody>
          <a:bodyPr wrap="square">
            <a:spAutoFit/>
          </a:bodyPr>
          <a:lstStyle/>
          <a:p>
            <a:pPr algn="just"/>
            <a:r>
              <a:rPr lang="x-none" sz="2400" smtClean="0">
                <a:solidFill>
                  <a:srgbClr val="002060"/>
                </a:solidFill>
                <a:latin typeface="Arial" pitchFamily="34" charset="0"/>
                <a:cs typeface="Arial" pitchFamily="34" charset="0"/>
              </a:rPr>
              <a:t>Art. 64. A autoridade competente do concedente ou a mandatária terá o prazo de um ano, contado da data do recebimento, para analisar a prestação de contas do instrumento, com fundamento no parecer técnico expedido pelas áreas competentes. </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 1º O prazo de análise previsto no caput poderá ser prorrogado no máximo por igual período, desde que devidamente justificado.</a:t>
            </a:r>
            <a:endParaRPr lang="pt-BR" sz="2400" dirty="0" smtClean="0">
              <a:solidFill>
                <a:srgbClr val="002060"/>
              </a:solidFill>
              <a:latin typeface="Arial" pitchFamily="34" charset="0"/>
              <a:cs typeface="Arial" pitchFamily="34" charset="0"/>
            </a:endParaRPr>
          </a:p>
          <a:p>
            <a:pPr algn="just"/>
            <a:endParaRPr lang="pt-BR" sz="2300" dirty="0" smtClean="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6" name="CaixaDeTexto 5"/>
          <p:cNvSpPr txBox="1"/>
          <p:nvPr/>
        </p:nvSpPr>
        <p:spPr>
          <a:xfrm>
            <a:off x="761999" y="1905000"/>
            <a:ext cx="7467601" cy="4447371"/>
          </a:xfrm>
          <a:prstGeom prst="rect">
            <a:avLst/>
          </a:prstGeom>
          <a:noFill/>
        </p:spPr>
        <p:txBody>
          <a:bodyPr wrap="square">
            <a:spAutoFit/>
          </a:bodyPr>
          <a:lstStyle/>
          <a:p>
            <a:pPr algn="just"/>
            <a:r>
              <a:rPr lang="x-none" sz="2600" smtClean="0">
                <a:solidFill>
                  <a:srgbClr val="002060"/>
                </a:solidFill>
                <a:latin typeface="Arial" pitchFamily="34" charset="0"/>
                <a:cs typeface="Arial" pitchFamily="34" charset="0"/>
              </a:rPr>
              <a:t>Art. 82. Ficam revogadas a Portaria Interministerial MP/MF/CGU nº 507, de 24 de novembro de 2011, e a Instrução Normativa nº 01, de 15 de janeiro de 1997, da Secretaria do Tesouro Nacional.</a:t>
            </a:r>
            <a:endParaRPr lang="pt-BR" sz="2600" dirty="0" smtClean="0">
              <a:solidFill>
                <a:srgbClr val="002060"/>
              </a:solidFill>
              <a:latin typeface="Arial" pitchFamily="34" charset="0"/>
              <a:cs typeface="Arial" pitchFamily="34" charset="0"/>
            </a:endParaRPr>
          </a:p>
          <a:p>
            <a:pPr algn="just"/>
            <a:endParaRPr lang="pt-BR" sz="2600" dirty="0" smtClean="0">
              <a:latin typeface="Arial" pitchFamily="34" charset="0"/>
              <a:cs typeface="Arial" pitchFamily="34" charset="0"/>
            </a:endParaRPr>
          </a:p>
          <a:p>
            <a:pPr algn="just"/>
            <a:endParaRPr lang="pt-BR" sz="2600" dirty="0" smtClean="0">
              <a:latin typeface="Arial" pitchFamily="34" charset="0"/>
              <a:cs typeface="Arial" pitchFamily="34" charset="0"/>
            </a:endParaRPr>
          </a:p>
          <a:p>
            <a:pPr algn="just"/>
            <a:r>
              <a:rPr lang="pt-BR" sz="2600" dirty="0" smtClean="0">
                <a:solidFill>
                  <a:srgbClr val="FF0000"/>
                </a:solidFill>
                <a:latin typeface="Arial" pitchFamily="34" charset="0"/>
                <a:cs typeface="Arial" pitchFamily="34" charset="0"/>
              </a:rPr>
              <a:t>Convênios em execução, assinados antes de 30/12/2016 ainda seguirão as normas da Portaria 507/2011.</a:t>
            </a:r>
          </a:p>
          <a:p>
            <a:pPr algn="just"/>
            <a:endParaRPr lang="pt-BR" sz="2300" dirty="0" smtClean="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1446550"/>
          </a:xfrm>
          <a:prstGeom prst="rect">
            <a:avLst/>
          </a:prstGeom>
          <a:noFill/>
          <a:ln w="9525">
            <a:noFill/>
            <a:miter lim="800000"/>
            <a:headEnd/>
            <a:tailEnd/>
          </a:ln>
        </p:spPr>
        <p:txBody>
          <a:bodyPr wrap="square">
            <a:spAutoFit/>
          </a:bodyPr>
          <a:lstStyle/>
          <a:p>
            <a:pPr>
              <a:defRPr/>
            </a:pPr>
            <a:r>
              <a:rPr lang="pt-BR" sz="4400" b="1" dirty="0" smtClean="0">
                <a:solidFill>
                  <a:srgbClr val="002060"/>
                </a:solidFill>
              </a:rPr>
              <a:t>Sistema de Gestão de Convênios Siconv </a:t>
            </a:r>
            <a:endParaRPr lang="pt-BR" sz="4400" b="1" dirty="0">
              <a:solidFill>
                <a:srgbClr val="002060"/>
              </a:solidFill>
              <a:latin typeface="Arial" pitchFamily="34" charset="0"/>
              <a:cs typeface="Arial" pitchFamily="34" charset="0"/>
            </a:endParaRPr>
          </a:p>
        </p:txBody>
      </p:sp>
      <p:sp>
        <p:nvSpPr>
          <p:cNvPr id="6" name="Retângulo 1"/>
          <p:cNvSpPr>
            <a:spLocks noChangeArrowheads="1"/>
          </p:cNvSpPr>
          <p:nvPr/>
        </p:nvSpPr>
        <p:spPr bwMode="auto">
          <a:xfrm>
            <a:off x="539552" y="2276872"/>
            <a:ext cx="7868018" cy="2308324"/>
          </a:xfrm>
          <a:prstGeom prst="rect">
            <a:avLst/>
          </a:prstGeom>
          <a:noFill/>
          <a:ln w="9525">
            <a:noFill/>
            <a:miter lim="800000"/>
            <a:headEnd/>
            <a:tailEnd/>
          </a:ln>
        </p:spPr>
        <p:txBody>
          <a:bodyPr wrap="square">
            <a:spAutoFit/>
          </a:bodyPr>
          <a:lstStyle/>
          <a:p>
            <a:pPr algn="just">
              <a:defRPr/>
            </a:pPr>
            <a:r>
              <a:rPr lang="pt-BR" sz="2400" dirty="0">
                <a:solidFill>
                  <a:srgbClr val="002060"/>
                </a:solidFill>
                <a:latin typeface="Arial" pitchFamily="34" charset="0"/>
                <a:cs typeface="Arial" pitchFamily="34" charset="0"/>
              </a:rPr>
              <a:t>É o principal sistema de captação de recursos, gerenciamento de convênios e prestação de contas, para administrar as transferências voluntárias de recursos da União, firmadas com estados, municípios, Distrito Federal e também com a Organização da Sociedade Civil</a:t>
            </a:r>
            <a:r>
              <a:rPr lang="pt-BR" sz="2400" dirty="0" smtClean="0">
                <a:solidFill>
                  <a:srgbClr val="002060"/>
                </a:solidFill>
                <a:latin typeface="Arial" pitchFamily="34" charset="0"/>
                <a:cs typeface="Arial" pitchFamily="34" charset="0"/>
              </a:rPr>
              <a:t>.</a:t>
            </a:r>
          </a:p>
        </p:txBody>
      </p:sp>
      <p:sp>
        <p:nvSpPr>
          <p:cNvPr id="7" name="Retângulo 1"/>
          <p:cNvSpPr>
            <a:spLocks noChangeArrowheads="1"/>
          </p:cNvSpPr>
          <p:nvPr/>
        </p:nvSpPr>
        <p:spPr bwMode="auto">
          <a:xfrm>
            <a:off x="539552" y="4797152"/>
            <a:ext cx="7868018" cy="1200329"/>
          </a:xfrm>
          <a:prstGeom prst="rect">
            <a:avLst/>
          </a:prstGeom>
          <a:noFill/>
          <a:ln w="9525">
            <a:noFill/>
            <a:miter lim="800000"/>
            <a:headEnd/>
            <a:tailEnd/>
          </a:ln>
        </p:spPr>
        <p:txBody>
          <a:bodyPr wrap="square">
            <a:spAutoFit/>
          </a:bodyPr>
          <a:lstStyle/>
          <a:p>
            <a:pPr algn="just">
              <a:defRPr/>
            </a:pPr>
            <a:r>
              <a:rPr lang="pt-BR" sz="2400" dirty="0">
                <a:solidFill>
                  <a:srgbClr val="002060"/>
                </a:solidFill>
                <a:latin typeface="Arial" pitchFamily="34" charset="0"/>
                <a:cs typeface="Arial" pitchFamily="34" charset="0"/>
              </a:rPr>
              <a:t>Foi </a:t>
            </a:r>
            <a:r>
              <a:rPr lang="pt-BR" sz="2400" dirty="0" smtClean="0">
                <a:solidFill>
                  <a:srgbClr val="002060"/>
                </a:solidFill>
                <a:latin typeface="Arial" pitchFamily="34" charset="0"/>
                <a:cs typeface="Arial" pitchFamily="34" charset="0"/>
              </a:rPr>
              <a:t>desenvolvido </a:t>
            </a:r>
            <a:r>
              <a:rPr lang="pt-BR" sz="2400" dirty="0">
                <a:solidFill>
                  <a:srgbClr val="002060"/>
                </a:solidFill>
                <a:latin typeface="Arial" pitchFamily="34" charset="0"/>
                <a:cs typeface="Arial" pitchFamily="34" charset="0"/>
              </a:rPr>
              <a:t>em plataforma web que permite aos órgãos concedentes e convenentes o gerenciamento on-line de todos os convênios cadastrados.</a:t>
            </a:r>
            <a:endParaRPr lang="pt-BR" sz="24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523220"/>
          </a:xfrm>
          <a:prstGeom prst="rect">
            <a:avLst/>
          </a:prstGeom>
          <a:noFill/>
          <a:ln w="9525">
            <a:noFill/>
            <a:miter lim="800000"/>
            <a:headEnd/>
            <a:tailEnd/>
          </a:ln>
        </p:spPr>
        <p:txBody>
          <a:bodyPr wrap="square">
            <a:spAutoFit/>
          </a:bodyPr>
          <a:lstStyle/>
          <a:p>
            <a:pPr>
              <a:defRPr/>
            </a:pPr>
            <a:r>
              <a:rPr lang="pt-BR" sz="2800" b="1" dirty="0" smtClean="0">
                <a:solidFill>
                  <a:srgbClr val="FF0000"/>
                </a:solidFill>
              </a:rPr>
              <a:t>Sistema de Gestão de Convênios – </a:t>
            </a:r>
            <a:r>
              <a:rPr lang="pt-BR" sz="2800" b="1" dirty="0">
                <a:solidFill>
                  <a:srgbClr val="FF0000"/>
                </a:solidFill>
              </a:rPr>
              <a:t>S</a:t>
            </a:r>
            <a:r>
              <a:rPr lang="pt-BR" sz="2800" b="1" dirty="0" smtClean="0">
                <a:solidFill>
                  <a:srgbClr val="FF0000"/>
                </a:solidFill>
              </a:rPr>
              <a:t>iconv </a:t>
            </a:r>
            <a:endParaRPr lang="pt-BR" sz="2800" b="1" dirty="0">
              <a:solidFill>
                <a:srgbClr val="FF0000"/>
              </a:solidFill>
              <a:latin typeface="Arial" pitchFamily="34" charset="0"/>
              <a:cs typeface="Arial" pitchFamily="34" charset="0"/>
            </a:endParaRPr>
          </a:p>
        </p:txBody>
      </p:sp>
      <p:sp>
        <p:nvSpPr>
          <p:cNvPr id="6" name="Retângulo 1"/>
          <p:cNvSpPr>
            <a:spLocks noChangeArrowheads="1"/>
          </p:cNvSpPr>
          <p:nvPr/>
        </p:nvSpPr>
        <p:spPr bwMode="auto">
          <a:xfrm>
            <a:off x="38100" y="5943600"/>
            <a:ext cx="7994800" cy="461665"/>
          </a:xfrm>
          <a:prstGeom prst="rect">
            <a:avLst/>
          </a:prstGeom>
          <a:noFill/>
          <a:ln w="9525">
            <a:noFill/>
            <a:miter lim="800000"/>
            <a:headEnd/>
            <a:tailEnd/>
          </a:ln>
        </p:spPr>
        <p:txBody>
          <a:bodyPr wrap="square">
            <a:spAutoFit/>
          </a:bodyPr>
          <a:lstStyle/>
          <a:p>
            <a:endParaRPr lang="pt-BR" sz="2400" dirty="0"/>
          </a:p>
        </p:txBody>
      </p:sp>
      <p:sp>
        <p:nvSpPr>
          <p:cNvPr id="8" name="CaixaDeTexto 7"/>
          <p:cNvSpPr txBox="1"/>
          <p:nvPr/>
        </p:nvSpPr>
        <p:spPr>
          <a:xfrm>
            <a:off x="539553" y="1196752"/>
            <a:ext cx="8208912" cy="4708981"/>
          </a:xfrm>
          <a:prstGeom prst="rect">
            <a:avLst/>
          </a:prstGeom>
          <a:noFill/>
        </p:spPr>
        <p:txBody>
          <a:bodyPr wrap="square">
            <a:spAutoFit/>
          </a:bodyPr>
          <a:lstStyle/>
          <a:p>
            <a:r>
              <a:rPr lang="pt-BR" sz="2400" dirty="0">
                <a:solidFill>
                  <a:srgbClr val="002060"/>
                </a:solidFill>
                <a:latin typeface="Arial" pitchFamily="34" charset="0"/>
                <a:cs typeface="Arial" pitchFamily="34" charset="0"/>
              </a:rPr>
              <a:t>  </a:t>
            </a:r>
            <a:r>
              <a:rPr lang="pt-BR" sz="2400" b="1" dirty="0">
                <a:solidFill>
                  <a:srgbClr val="002060"/>
                </a:solidFill>
                <a:latin typeface="Arial" pitchFamily="34" charset="0"/>
                <a:cs typeface="Arial" pitchFamily="34" charset="0"/>
              </a:rPr>
              <a:t>Características funcionais:</a:t>
            </a:r>
            <a:endParaRPr lang="pt-BR" sz="2400" dirty="0">
              <a:solidFill>
                <a:srgbClr val="002060"/>
              </a:solidFill>
              <a:latin typeface="Arial" pitchFamily="34" charset="0"/>
              <a:cs typeface="Arial" pitchFamily="34" charset="0"/>
            </a:endParaRPr>
          </a:p>
          <a:p>
            <a:endParaRPr lang="pt-BR" sz="2400" dirty="0">
              <a:solidFill>
                <a:srgbClr val="002060"/>
              </a:solidFill>
              <a:latin typeface="Arial" pitchFamily="34" charset="0"/>
              <a:cs typeface="Arial" pitchFamily="34" charset="0"/>
            </a:endParaRPr>
          </a:p>
          <a:p>
            <a:pPr marL="342900" lvl="0" indent="-342900">
              <a:lnSpc>
                <a:spcPct val="150000"/>
              </a:lnSpc>
              <a:buFont typeface="Arial" pitchFamily="34" charset="0"/>
              <a:buChar char="•"/>
            </a:pPr>
            <a:r>
              <a:rPr lang="pt-BR" sz="2400" dirty="0">
                <a:solidFill>
                  <a:srgbClr val="002060"/>
                </a:solidFill>
                <a:latin typeface="Arial" pitchFamily="34" charset="0"/>
                <a:cs typeface="Arial" pitchFamily="34" charset="0"/>
              </a:rPr>
              <a:t>Cadastramento de perfis de acordo com o proponente;</a:t>
            </a:r>
          </a:p>
          <a:p>
            <a:pPr marL="342900" lvl="0" indent="-342900">
              <a:lnSpc>
                <a:spcPct val="150000"/>
              </a:lnSpc>
              <a:buFont typeface="Arial" pitchFamily="34" charset="0"/>
              <a:buChar char="•"/>
            </a:pPr>
            <a:r>
              <a:rPr lang="pt-BR" sz="2400" dirty="0">
                <a:solidFill>
                  <a:srgbClr val="002060"/>
                </a:solidFill>
                <a:latin typeface="Arial" pitchFamily="34" charset="0"/>
                <a:cs typeface="Arial" pitchFamily="34" charset="0"/>
              </a:rPr>
              <a:t>Plano de trabalho detalhado, inclusive custos previstos;</a:t>
            </a:r>
          </a:p>
          <a:p>
            <a:pPr marL="342900" lvl="0" indent="-342900">
              <a:lnSpc>
                <a:spcPct val="150000"/>
              </a:lnSpc>
              <a:buFont typeface="Arial" pitchFamily="34" charset="0"/>
              <a:buChar char="•"/>
            </a:pPr>
            <a:r>
              <a:rPr lang="pt-BR" sz="2400" dirty="0">
                <a:solidFill>
                  <a:srgbClr val="002060"/>
                </a:solidFill>
                <a:latin typeface="Arial" pitchFamily="34" charset="0"/>
                <a:cs typeface="Arial" pitchFamily="34" charset="0"/>
              </a:rPr>
              <a:t>Indicação dos bens adquiridos, serviços ou obras executados;</a:t>
            </a:r>
          </a:p>
          <a:p>
            <a:pPr marL="342900" lvl="0" indent="-342900">
              <a:lnSpc>
                <a:spcPct val="150000"/>
              </a:lnSpc>
              <a:buFont typeface="Arial" pitchFamily="34" charset="0"/>
              <a:buChar char="•"/>
            </a:pPr>
            <a:r>
              <a:rPr lang="pt-BR" sz="2400" dirty="0">
                <a:solidFill>
                  <a:srgbClr val="002060"/>
                </a:solidFill>
                <a:latin typeface="Arial" pitchFamily="34" charset="0"/>
                <a:cs typeface="Arial" pitchFamily="34" charset="0"/>
              </a:rPr>
              <a:t>Licitações realizadas e ofertas de todos os licitantes;</a:t>
            </a:r>
          </a:p>
          <a:p>
            <a:pPr marL="342900" lvl="0" indent="-342900">
              <a:lnSpc>
                <a:spcPct val="150000"/>
              </a:lnSpc>
              <a:buFont typeface="Arial" pitchFamily="34" charset="0"/>
              <a:buChar char="•"/>
            </a:pPr>
            <a:r>
              <a:rPr lang="pt-BR" sz="2400" dirty="0">
                <a:solidFill>
                  <a:srgbClr val="002060"/>
                </a:solidFill>
                <a:latin typeface="Arial" pitchFamily="34" charset="0"/>
                <a:cs typeface="Arial" pitchFamily="34" charset="0"/>
              </a:rPr>
              <a:t>Pagamento aos fornecedores – OBTV;</a:t>
            </a:r>
          </a:p>
          <a:p>
            <a:pPr marL="342900" lvl="0" indent="-342900">
              <a:lnSpc>
                <a:spcPct val="150000"/>
              </a:lnSpc>
              <a:buFont typeface="Arial" pitchFamily="34" charset="0"/>
              <a:buChar char="•"/>
            </a:pPr>
            <a:r>
              <a:rPr lang="pt-BR" sz="2400" dirty="0">
                <a:solidFill>
                  <a:srgbClr val="002060"/>
                </a:solidFill>
                <a:latin typeface="Arial" pitchFamily="34" charset="0"/>
                <a:cs typeface="Arial" pitchFamily="34" charset="0"/>
              </a:rPr>
              <a:t>Geração automática da Prestação de Contas.</a:t>
            </a:r>
          </a:p>
        </p:txBody>
      </p:sp>
    </p:spTree>
    <p:extLst>
      <p:ext uri="{BB962C8B-B14F-4D97-AF65-F5344CB8AC3E}">
        <p14:creationId xmlns="" xmlns:p14="http://schemas.microsoft.com/office/powerpoint/2010/main" val="253882915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down)">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523220"/>
          </a:xfrm>
          <a:prstGeom prst="rect">
            <a:avLst/>
          </a:prstGeom>
          <a:noFill/>
          <a:ln w="9525">
            <a:noFill/>
            <a:miter lim="800000"/>
            <a:headEnd/>
            <a:tailEnd/>
          </a:ln>
        </p:spPr>
        <p:txBody>
          <a:bodyPr wrap="square">
            <a:spAutoFit/>
          </a:bodyPr>
          <a:lstStyle/>
          <a:p>
            <a:pPr>
              <a:defRPr/>
            </a:pPr>
            <a:r>
              <a:rPr lang="pt-BR" sz="2800" b="1" dirty="0" smtClean="0">
                <a:solidFill>
                  <a:srgbClr val="FF0000"/>
                </a:solidFill>
              </a:rPr>
              <a:t>Portaria Interministerial 404/2016</a:t>
            </a:r>
            <a:endParaRPr lang="pt-BR" sz="2800" b="1" dirty="0">
              <a:solidFill>
                <a:srgbClr val="FF0000"/>
              </a:solidFill>
              <a:latin typeface="Arial" pitchFamily="34" charset="0"/>
              <a:cs typeface="Arial" pitchFamily="34" charset="0"/>
            </a:endParaRPr>
          </a:p>
        </p:txBody>
      </p:sp>
      <p:sp>
        <p:nvSpPr>
          <p:cNvPr id="6" name="Retângulo 1"/>
          <p:cNvSpPr>
            <a:spLocks noChangeArrowheads="1"/>
          </p:cNvSpPr>
          <p:nvPr/>
        </p:nvSpPr>
        <p:spPr bwMode="auto">
          <a:xfrm>
            <a:off x="406618" y="1573770"/>
            <a:ext cx="7994800" cy="3785652"/>
          </a:xfrm>
          <a:prstGeom prst="rect">
            <a:avLst/>
          </a:prstGeom>
          <a:noFill/>
          <a:ln w="9525">
            <a:noFill/>
            <a:miter lim="800000"/>
            <a:headEnd/>
            <a:tailEnd/>
          </a:ln>
        </p:spPr>
        <p:txBody>
          <a:bodyPr wrap="square">
            <a:spAutoFit/>
          </a:bodyPr>
          <a:lstStyle/>
          <a:p>
            <a:pPr algn="just">
              <a:defRPr/>
            </a:pPr>
            <a:r>
              <a:rPr lang="pt-BR" sz="2400" dirty="0" smtClean="0">
                <a:solidFill>
                  <a:srgbClr val="002060"/>
                </a:solidFill>
                <a:latin typeface="Arial" pitchFamily="34" charset="0"/>
                <a:cs typeface="Arial" pitchFamily="34" charset="0"/>
              </a:rPr>
              <a:t>O Ministério do Planejamento, Desenvolvimento e Gestão publicou em 30/12/2016 a Portaria Interministerial nº 424/2016, que estabelece normas para execução do estabelecido no Decreto nº 6.170/2007, que dispõe sobre as normas relativas às transferências de recursos da União mediante convênios e contratos de repasse, revogando a Portaria Interministerial nº 507 de 2011 e dá outras providências, diante das alterações do Decreto nº 6.170 pelo Decreto nº 8.943/2016.</a:t>
            </a:r>
          </a:p>
          <a:p>
            <a:pPr algn="just">
              <a:defRPr/>
            </a:pPr>
            <a:endParaRPr lang="pt-BR" sz="2400" dirty="0" smtClean="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688182" y="289860"/>
            <a:ext cx="8327231" cy="523220"/>
          </a:xfrm>
          <a:prstGeom prst="rect">
            <a:avLst/>
          </a:prstGeom>
          <a:noFill/>
          <a:ln w="9525">
            <a:noFill/>
            <a:miter lim="800000"/>
            <a:headEnd/>
            <a:tailEnd/>
          </a:ln>
        </p:spPr>
        <p:txBody>
          <a:bodyPr wrap="square">
            <a:spAutoFit/>
          </a:bodyPr>
          <a:lstStyle/>
          <a:p>
            <a:pPr>
              <a:defRPr/>
            </a:pPr>
            <a:r>
              <a:rPr lang="pt-BR" sz="2800" b="1" dirty="0" smtClean="0">
                <a:solidFill>
                  <a:srgbClr val="FF0000"/>
                </a:solidFill>
              </a:rPr>
              <a:t>Sistema de Gestão de Convênios – </a:t>
            </a:r>
            <a:r>
              <a:rPr lang="pt-BR" sz="2800" b="1" dirty="0">
                <a:solidFill>
                  <a:srgbClr val="FF0000"/>
                </a:solidFill>
              </a:rPr>
              <a:t>S</a:t>
            </a:r>
            <a:r>
              <a:rPr lang="pt-BR" sz="2800" b="1" dirty="0" smtClean="0">
                <a:solidFill>
                  <a:srgbClr val="FF0000"/>
                </a:solidFill>
              </a:rPr>
              <a:t>iconv </a:t>
            </a:r>
            <a:endParaRPr lang="pt-BR" sz="2800" b="1" dirty="0">
              <a:solidFill>
                <a:srgbClr val="FF0000"/>
              </a:solidFill>
              <a:latin typeface="Arial" pitchFamily="34" charset="0"/>
              <a:cs typeface="Arial" pitchFamily="34" charset="0"/>
            </a:endParaRPr>
          </a:p>
        </p:txBody>
      </p:sp>
      <p:sp>
        <p:nvSpPr>
          <p:cNvPr id="6" name="Retângulo 1"/>
          <p:cNvSpPr>
            <a:spLocks noChangeArrowheads="1"/>
          </p:cNvSpPr>
          <p:nvPr/>
        </p:nvSpPr>
        <p:spPr bwMode="auto">
          <a:xfrm>
            <a:off x="539552" y="933779"/>
            <a:ext cx="8007698" cy="830997"/>
          </a:xfrm>
          <a:prstGeom prst="rect">
            <a:avLst/>
          </a:prstGeom>
          <a:noFill/>
          <a:ln w="9525">
            <a:noFill/>
            <a:miter lim="800000"/>
            <a:headEnd/>
            <a:tailEnd/>
          </a:ln>
        </p:spPr>
        <p:txBody>
          <a:bodyPr wrap="square">
            <a:spAutoFit/>
          </a:bodyPr>
          <a:lstStyle/>
          <a:p>
            <a:pPr algn="just">
              <a:defRPr/>
            </a:pPr>
            <a:r>
              <a:rPr lang="pt-BR" sz="2400" b="1" dirty="0"/>
              <a:t>Fluxograma da Celebração e Formalização de Convênio </a:t>
            </a:r>
            <a:endParaRPr lang="pt-BR" sz="2400" dirty="0"/>
          </a:p>
          <a:p>
            <a:pPr algn="just">
              <a:defRPr/>
            </a:pPr>
            <a:endParaRPr lang="pt-BR" sz="2400" dirty="0" smtClean="0"/>
          </a:p>
        </p:txBody>
      </p:sp>
      <p:pic>
        <p:nvPicPr>
          <p:cNvPr id="296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1556792"/>
            <a:ext cx="8352929" cy="492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7046566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523220"/>
          </a:xfrm>
          <a:prstGeom prst="rect">
            <a:avLst/>
          </a:prstGeom>
          <a:noFill/>
          <a:ln w="9525">
            <a:noFill/>
            <a:miter lim="800000"/>
            <a:headEnd/>
            <a:tailEnd/>
          </a:ln>
        </p:spPr>
        <p:txBody>
          <a:bodyPr wrap="square">
            <a:spAutoFit/>
          </a:bodyPr>
          <a:lstStyle/>
          <a:p>
            <a:pPr>
              <a:defRPr/>
            </a:pPr>
            <a:r>
              <a:rPr lang="pt-BR" sz="2800" b="1" dirty="0" smtClean="0">
                <a:solidFill>
                  <a:srgbClr val="FF0000"/>
                </a:solidFill>
                <a:latin typeface="Arial" pitchFamily="34" charset="0"/>
                <a:cs typeface="Arial" pitchFamily="34" charset="0"/>
              </a:rPr>
              <a:t>Sistema de Gestão de Convênios – </a:t>
            </a:r>
            <a:r>
              <a:rPr lang="pt-BR" sz="2800" b="1" dirty="0">
                <a:solidFill>
                  <a:srgbClr val="FF0000"/>
                </a:solidFill>
                <a:latin typeface="Arial" pitchFamily="34" charset="0"/>
                <a:cs typeface="Arial" pitchFamily="34" charset="0"/>
              </a:rPr>
              <a:t>S</a:t>
            </a:r>
            <a:r>
              <a:rPr lang="pt-BR" sz="2800" b="1" dirty="0" smtClean="0">
                <a:solidFill>
                  <a:srgbClr val="FF0000"/>
                </a:solidFill>
                <a:latin typeface="Arial" pitchFamily="34" charset="0"/>
                <a:cs typeface="Arial" pitchFamily="34" charset="0"/>
              </a:rPr>
              <a:t>iconv </a:t>
            </a:r>
            <a:endParaRPr lang="pt-BR" sz="2800" b="1" dirty="0">
              <a:solidFill>
                <a:srgbClr val="FF0000"/>
              </a:solidFill>
              <a:latin typeface="Arial" pitchFamily="34" charset="0"/>
              <a:cs typeface="Arial" pitchFamily="34" charset="0"/>
            </a:endParaRPr>
          </a:p>
        </p:txBody>
      </p:sp>
      <p:sp>
        <p:nvSpPr>
          <p:cNvPr id="8" name="CaixaDeTexto 7"/>
          <p:cNvSpPr txBox="1"/>
          <p:nvPr/>
        </p:nvSpPr>
        <p:spPr>
          <a:xfrm>
            <a:off x="539552" y="1124744"/>
            <a:ext cx="8280920" cy="5262979"/>
          </a:xfrm>
          <a:prstGeom prst="rect">
            <a:avLst/>
          </a:prstGeom>
          <a:noFill/>
        </p:spPr>
        <p:txBody>
          <a:bodyPr wrap="square">
            <a:spAutoFit/>
          </a:bodyPr>
          <a:lstStyle/>
          <a:p>
            <a:pPr algn="just"/>
            <a:r>
              <a:rPr lang="pt-BR" sz="2400" b="1" dirty="0">
                <a:solidFill>
                  <a:srgbClr val="002060"/>
                </a:solidFill>
                <a:latin typeface="Arial" pitchFamily="34" charset="0"/>
                <a:cs typeface="Arial" pitchFamily="34" charset="0"/>
              </a:rPr>
              <a:t>Para que haja a correta aplicação dos recursos e execução correta do sistema Siconv, é importante o Gestor de Convênios do Convenente, dar especial atenção a alguns procedimentos</a:t>
            </a:r>
            <a:r>
              <a:rPr lang="pt-BR" sz="2400" b="1" dirty="0" smtClean="0">
                <a:solidFill>
                  <a:srgbClr val="002060"/>
                </a:solidFill>
                <a:latin typeface="Arial" pitchFamily="34" charset="0"/>
                <a:cs typeface="Arial" pitchFamily="34" charset="0"/>
              </a:rPr>
              <a:t>:</a:t>
            </a:r>
          </a:p>
          <a:p>
            <a:endParaRPr lang="pt-BR" sz="2400" dirty="0">
              <a:solidFill>
                <a:srgbClr val="002060"/>
              </a:solidFill>
              <a:latin typeface="Arial" pitchFamily="34" charset="0"/>
              <a:cs typeface="Arial" pitchFamily="34" charset="0"/>
            </a:endParaRPr>
          </a:p>
          <a:p>
            <a:pPr marL="342900" indent="-342900">
              <a:lnSpc>
                <a:spcPct val="150000"/>
              </a:lnSpc>
              <a:buFont typeface="Arial" pitchFamily="34" charset="0"/>
              <a:buChar char="•"/>
            </a:pPr>
            <a:r>
              <a:rPr lang="pt-BR" sz="2400" dirty="0" smtClean="0">
                <a:solidFill>
                  <a:srgbClr val="002060"/>
                </a:solidFill>
                <a:latin typeface="Arial" pitchFamily="34" charset="0"/>
                <a:cs typeface="Arial" pitchFamily="34" charset="0"/>
              </a:rPr>
              <a:t>Cumprir as exigências de cada edital do programa e da nova Portaria Interministerial 424/2016;</a:t>
            </a:r>
          </a:p>
          <a:p>
            <a:pPr marL="342900" lvl="0" indent="-342900">
              <a:lnSpc>
                <a:spcPct val="150000"/>
              </a:lnSpc>
              <a:buFont typeface="Arial" pitchFamily="34" charset="0"/>
              <a:buChar char="•"/>
            </a:pPr>
            <a:r>
              <a:rPr lang="pt-BR" sz="2400" dirty="0" smtClean="0">
                <a:solidFill>
                  <a:srgbClr val="002060"/>
                </a:solidFill>
                <a:latin typeface="Arial" pitchFamily="34" charset="0"/>
                <a:cs typeface="Arial" pitchFamily="34" charset="0"/>
              </a:rPr>
              <a:t>Atender </a:t>
            </a:r>
            <a:r>
              <a:rPr lang="pt-BR" sz="2400" dirty="0">
                <a:solidFill>
                  <a:srgbClr val="002060"/>
                </a:solidFill>
                <a:latin typeface="Arial" pitchFamily="34" charset="0"/>
                <a:cs typeface="Arial" pitchFamily="34" charset="0"/>
              </a:rPr>
              <a:t>as cláusulas suspensivas, se existirem;</a:t>
            </a:r>
          </a:p>
          <a:p>
            <a:pPr marL="342900" lvl="0" indent="-342900" algn="just">
              <a:lnSpc>
                <a:spcPct val="150000"/>
              </a:lnSpc>
              <a:buFont typeface="Arial" pitchFamily="34" charset="0"/>
              <a:buChar char="•"/>
            </a:pPr>
            <a:r>
              <a:rPr lang="pt-BR" sz="2400" dirty="0">
                <a:solidFill>
                  <a:srgbClr val="002060"/>
                </a:solidFill>
                <a:latin typeface="Arial" pitchFamily="34" charset="0"/>
                <a:cs typeface="Arial" pitchFamily="34" charset="0"/>
              </a:rPr>
              <a:t>Ler atentamente o documento que institui o </a:t>
            </a:r>
            <a:r>
              <a:rPr lang="pt-BR" sz="2400" dirty="0" smtClean="0">
                <a:solidFill>
                  <a:srgbClr val="002060"/>
                </a:solidFill>
                <a:latin typeface="Arial" pitchFamily="34" charset="0"/>
                <a:cs typeface="Arial" pitchFamily="34" charset="0"/>
              </a:rPr>
              <a:t>instrumento (contrato com o concedente);</a:t>
            </a:r>
            <a:endParaRPr lang="pt-BR" sz="2400" dirty="0">
              <a:solidFill>
                <a:srgbClr val="002060"/>
              </a:solidFill>
              <a:latin typeface="Arial" pitchFamily="34" charset="0"/>
              <a:cs typeface="Arial" pitchFamily="34" charset="0"/>
            </a:endParaRPr>
          </a:p>
          <a:p>
            <a:pPr marL="342900" lvl="0" indent="-342900">
              <a:lnSpc>
                <a:spcPct val="150000"/>
              </a:lnSpc>
              <a:buFont typeface="Arial" pitchFamily="34" charset="0"/>
              <a:buChar char="•"/>
            </a:pPr>
            <a:r>
              <a:rPr lang="pt-BR" sz="2400" dirty="0" smtClean="0">
                <a:solidFill>
                  <a:srgbClr val="002060"/>
                </a:solidFill>
                <a:latin typeface="Arial" pitchFamily="34" charset="0"/>
                <a:cs typeface="Arial" pitchFamily="34" charset="0"/>
              </a:rPr>
              <a:t>Promover </a:t>
            </a:r>
            <a:r>
              <a:rPr lang="pt-BR" sz="2400" dirty="0">
                <a:solidFill>
                  <a:srgbClr val="002060"/>
                </a:solidFill>
                <a:latin typeface="Arial" pitchFamily="34" charset="0"/>
                <a:cs typeface="Arial" pitchFamily="34" charset="0"/>
              </a:rPr>
              <a:t>os ajustes necessários no Plano de Trabalho</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Tree>
    <p:extLst>
      <p:ext uri="{BB962C8B-B14F-4D97-AF65-F5344CB8AC3E}">
        <p14:creationId xmlns="" xmlns:p14="http://schemas.microsoft.com/office/powerpoint/2010/main" val="137835702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Grp="1" noChangeAspect="1"/>
          </p:cNvPicPr>
          <p:nvPr>
            <p:ph idx="1"/>
          </p:nvPr>
        </p:nvPicPr>
        <p:blipFill>
          <a:blip r:embed="rId3" cstate="print"/>
          <a:stretch>
            <a:fillRect/>
          </a:stretch>
        </p:blipFill>
        <p:spPr>
          <a:xfrm>
            <a:off x="-7437" y="0"/>
            <a:ext cx="9151437" cy="6863578"/>
          </a:xfrm>
        </p:spPr>
      </p:pic>
      <p:sp>
        <p:nvSpPr>
          <p:cNvPr id="5" name="Retângulo 1"/>
          <p:cNvSpPr>
            <a:spLocks noChangeArrowheads="1"/>
          </p:cNvSpPr>
          <p:nvPr/>
        </p:nvSpPr>
        <p:spPr bwMode="auto">
          <a:xfrm>
            <a:off x="533400" y="485285"/>
            <a:ext cx="8327231" cy="523220"/>
          </a:xfrm>
          <a:prstGeom prst="rect">
            <a:avLst/>
          </a:prstGeom>
          <a:noFill/>
          <a:ln w="9525">
            <a:noFill/>
            <a:miter lim="800000"/>
            <a:headEnd/>
            <a:tailEnd/>
          </a:ln>
        </p:spPr>
        <p:txBody>
          <a:bodyPr wrap="square">
            <a:spAutoFit/>
          </a:bodyPr>
          <a:lstStyle/>
          <a:p>
            <a:pPr>
              <a:defRPr/>
            </a:pPr>
            <a:r>
              <a:rPr lang="pt-BR" sz="2800" b="1" dirty="0" smtClean="0">
                <a:solidFill>
                  <a:srgbClr val="FF0000"/>
                </a:solidFill>
              </a:rPr>
              <a:t>Sistema de Gestão de Convênios – </a:t>
            </a:r>
            <a:r>
              <a:rPr lang="pt-BR" sz="2800" b="1" dirty="0">
                <a:solidFill>
                  <a:srgbClr val="FF0000"/>
                </a:solidFill>
              </a:rPr>
              <a:t>S</a:t>
            </a:r>
            <a:r>
              <a:rPr lang="pt-BR" sz="2800" b="1" dirty="0" smtClean="0">
                <a:solidFill>
                  <a:srgbClr val="FF0000"/>
                </a:solidFill>
              </a:rPr>
              <a:t>iconv </a:t>
            </a:r>
            <a:endParaRPr lang="pt-BR" sz="2800" b="1" dirty="0">
              <a:solidFill>
                <a:srgbClr val="FF0000"/>
              </a:solidFill>
              <a:latin typeface="Arial" pitchFamily="34" charset="0"/>
              <a:cs typeface="Arial" pitchFamily="34" charset="0"/>
            </a:endParaRPr>
          </a:p>
        </p:txBody>
      </p:sp>
      <p:sp>
        <p:nvSpPr>
          <p:cNvPr id="8" name="CaixaDeTexto 7"/>
          <p:cNvSpPr txBox="1"/>
          <p:nvPr/>
        </p:nvSpPr>
        <p:spPr>
          <a:xfrm>
            <a:off x="611561" y="1524000"/>
            <a:ext cx="7922840" cy="4524315"/>
          </a:xfrm>
          <a:prstGeom prst="rect">
            <a:avLst/>
          </a:prstGeom>
          <a:noFill/>
        </p:spPr>
        <p:txBody>
          <a:bodyPr wrap="square">
            <a:spAutoFit/>
          </a:bodyPr>
          <a:lstStyle/>
          <a:p>
            <a:pPr lvl="0" algn="just">
              <a:lnSpc>
                <a:spcPct val="150000"/>
              </a:lnSpc>
              <a:buFont typeface="Arial" pitchFamily="34" charset="0"/>
              <a:buChar char="•"/>
            </a:pPr>
            <a:r>
              <a:rPr lang="pt-BR" sz="2400" dirty="0" smtClean="0">
                <a:solidFill>
                  <a:srgbClr val="002060"/>
                </a:solidFill>
                <a:latin typeface="Arial" pitchFamily="34" charset="0"/>
                <a:cs typeface="Arial" pitchFamily="34" charset="0"/>
              </a:rPr>
              <a:t> Acompanhar </a:t>
            </a:r>
            <a:r>
              <a:rPr lang="pt-BR" sz="2400" dirty="0">
                <a:solidFill>
                  <a:srgbClr val="002060"/>
                </a:solidFill>
                <a:latin typeface="Arial" pitchFamily="34" charset="0"/>
                <a:cs typeface="Arial" pitchFamily="34" charset="0"/>
              </a:rPr>
              <a:t>os processos de Licitação e contratos com os fornecedores;</a:t>
            </a:r>
          </a:p>
          <a:p>
            <a:pPr lvl="0" algn="just">
              <a:lnSpc>
                <a:spcPct val="150000"/>
              </a:lnSpc>
              <a:buFont typeface="Arial" pitchFamily="34" charset="0"/>
              <a:buChar char="•"/>
            </a:pPr>
            <a:r>
              <a:rPr lang="pt-BR" sz="2400" dirty="0" smtClean="0">
                <a:solidFill>
                  <a:srgbClr val="002060"/>
                </a:solidFill>
                <a:latin typeface="Arial" pitchFamily="34" charset="0"/>
                <a:cs typeface="Arial" pitchFamily="34" charset="0"/>
              </a:rPr>
              <a:t> Regularizar </a:t>
            </a:r>
            <a:r>
              <a:rPr lang="pt-BR" sz="2400" dirty="0">
                <a:solidFill>
                  <a:srgbClr val="002060"/>
                </a:solidFill>
                <a:latin typeface="Arial" pitchFamily="34" charset="0"/>
                <a:cs typeface="Arial" pitchFamily="34" charset="0"/>
              </a:rPr>
              <a:t>a conta bancária;</a:t>
            </a:r>
          </a:p>
          <a:p>
            <a:pPr lvl="0" algn="just">
              <a:lnSpc>
                <a:spcPct val="150000"/>
              </a:lnSpc>
              <a:buFont typeface="Arial" pitchFamily="34" charset="0"/>
              <a:buChar char="•"/>
            </a:pPr>
            <a:r>
              <a:rPr lang="pt-BR" sz="2400" dirty="0" smtClean="0">
                <a:solidFill>
                  <a:srgbClr val="002060"/>
                </a:solidFill>
                <a:latin typeface="Arial" pitchFamily="34" charset="0"/>
                <a:cs typeface="Arial" pitchFamily="34" charset="0"/>
              </a:rPr>
              <a:t> Ter </a:t>
            </a:r>
            <a:r>
              <a:rPr lang="pt-BR" sz="2400" dirty="0">
                <a:solidFill>
                  <a:srgbClr val="002060"/>
                </a:solidFill>
                <a:latin typeface="Arial" pitchFamily="34" charset="0"/>
                <a:cs typeface="Arial" pitchFamily="34" charset="0"/>
              </a:rPr>
              <a:t>sempre contato com os técnicos do órgão concedente que gerenciam seu convênio; </a:t>
            </a:r>
          </a:p>
          <a:p>
            <a:pPr lvl="0" algn="just">
              <a:lnSpc>
                <a:spcPct val="150000"/>
              </a:lnSpc>
              <a:buFont typeface="Arial" pitchFamily="34" charset="0"/>
              <a:buChar char="•"/>
            </a:pPr>
            <a:r>
              <a:rPr lang="pt-BR" sz="2400" dirty="0" smtClean="0">
                <a:solidFill>
                  <a:srgbClr val="002060"/>
                </a:solidFill>
                <a:latin typeface="Arial" pitchFamily="34" charset="0"/>
                <a:cs typeface="Arial" pitchFamily="34" charset="0"/>
              </a:rPr>
              <a:t> Interagir </a:t>
            </a:r>
            <a:r>
              <a:rPr lang="pt-BR" sz="2400" dirty="0">
                <a:solidFill>
                  <a:srgbClr val="002060"/>
                </a:solidFill>
                <a:latin typeface="Arial" pitchFamily="34" charset="0"/>
                <a:cs typeface="Arial" pitchFamily="34" charset="0"/>
              </a:rPr>
              <a:t>e </a:t>
            </a:r>
            <a:r>
              <a:rPr lang="pt-BR" sz="2400" dirty="0" smtClean="0">
                <a:solidFill>
                  <a:srgbClr val="002060"/>
                </a:solidFill>
                <a:latin typeface="Arial" pitchFamily="34" charset="0"/>
                <a:cs typeface="Arial" pitchFamily="34" charset="0"/>
              </a:rPr>
              <a:t>manter atualizados </a:t>
            </a:r>
            <a:r>
              <a:rPr lang="pt-BR" sz="2400" dirty="0">
                <a:solidFill>
                  <a:srgbClr val="002060"/>
                </a:solidFill>
                <a:latin typeface="Arial" pitchFamily="34" charset="0"/>
                <a:cs typeface="Arial" pitchFamily="34" charset="0"/>
              </a:rPr>
              <a:t>das informações do convênio, todos os técnicos envolvidos no processo de execução do convênio.</a:t>
            </a:r>
          </a:p>
        </p:txBody>
      </p:sp>
    </p:spTree>
    <p:extLst>
      <p:ext uri="{BB962C8B-B14F-4D97-AF65-F5344CB8AC3E}">
        <p14:creationId xmlns="" xmlns:p14="http://schemas.microsoft.com/office/powerpoint/2010/main" val="402034456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457199" y="457200"/>
            <a:ext cx="3322713" cy="646331"/>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3600" b="1" dirty="0" smtClean="0">
                <a:solidFill>
                  <a:srgbClr val="002060"/>
                </a:solidFill>
                <a:latin typeface="Arial" pitchFamily="34" charset="0"/>
                <a:cs typeface="Arial" pitchFamily="34" charset="0"/>
              </a:rPr>
              <a:t>Rede Siconv</a:t>
            </a:r>
            <a:endParaRPr lang="pt-BR" sz="3600" b="1" dirty="0">
              <a:solidFill>
                <a:srgbClr val="00206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1999" y="1524000"/>
            <a:ext cx="7914457" cy="4154984"/>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 Rede Siconv tem por objetivo o desenvolvimento de ações voltadas à melhoria dos processos de gestão das transferências da União, operacionalizadas por meio do Sistema de Gestão de Convênios e Contratos de Repasse – SICONV.</a:t>
            </a:r>
          </a:p>
          <a:p>
            <a:pPr>
              <a:lnSpc>
                <a:spcPct val="150000"/>
              </a:lnSpc>
            </a:pPr>
            <a:endParaRPr lang="pt-BR" sz="2400" dirty="0" smtClean="0">
              <a:solidFill>
                <a:srgbClr val="002060"/>
              </a:solidFill>
              <a:latin typeface="Arial" pitchFamily="34" charset="0"/>
              <a:cs typeface="Arial" pitchFamily="34" charset="0"/>
            </a:endParaRPr>
          </a:p>
          <a:p>
            <a:pPr algn="just" fontAlgn="base"/>
            <a:r>
              <a:rPr lang="pt-BR" sz="2400" dirty="0" smtClean="0">
                <a:solidFill>
                  <a:srgbClr val="002060"/>
                </a:solidFill>
                <a:latin typeface="Arial" pitchFamily="34" charset="0"/>
                <a:cs typeface="Arial" pitchFamily="34" charset="0"/>
              </a:rPr>
              <a:t>Essa atuação em rede compete a Portaria nº 161, de 10 de Maio de 2016, que dispõe sobre a constituição da Rede Siconv</a:t>
            </a:r>
            <a:r>
              <a:rPr lang="pt-BR" sz="2400" dirty="0" smtClean="0">
                <a:solidFill>
                  <a:srgbClr val="002060"/>
                </a:solidFill>
              </a:rPr>
              <a:t>.</a:t>
            </a:r>
          </a:p>
          <a:p>
            <a:pPr lvl="0">
              <a:lnSpc>
                <a:spcPct val="150000"/>
              </a:lnSpc>
            </a:pPr>
            <a:endParaRPr lang="pt-BR" sz="2400" dirty="0"/>
          </a:p>
        </p:txBody>
      </p:sp>
    </p:spTree>
    <p:extLst>
      <p:ext uri="{BB962C8B-B14F-4D97-AF65-F5344CB8AC3E}">
        <p14:creationId xmlns="" xmlns:p14="http://schemas.microsoft.com/office/powerpoint/2010/main" val="58948828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457199" y="457200"/>
            <a:ext cx="85344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latin typeface="Arial" pitchFamily="34" charset="0"/>
                <a:cs typeface="Arial" pitchFamily="34" charset="0"/>
              </a:rPr>
              <a:t>Rede Siconv</a:t>
            </a:r>
            <a:endParaRPr lang="pt-BR" sz="2000" b="1" dirty="0">
              <a:solidFill>
                <a:srgbClr val="FF0000"/>
              </a:solidFill>
              <a:latin typeface="Arial" pitchFamily="34" charset="0"/>
              <a:cs typeface="Arial" pitchFamily="34" charset="0"/>
            </a:endParaRPr>
          </a:p>
        </p:txBody>
      </p:sp>
      <p:pic>
        <p:nvPicPr>
          <p:cNvPr id="3072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1200150"/>
            <a:ext cx="7715617"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 xmlns:p14="http://schemas.microsoft.com/office/powerpoint/2010/main" val="228164891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500" fill="hold"/>
                                        <p:tgtEl>
                                          <p:spTgt spid="30722"/>
                                        </p:tgtEl>
                                        <p:attrNameLst>
                                          <p:attrName>ppt_x</p:attrName>
                                        </p:attrNameLst>
                                      </p:cBhvr>
                                      <p:tavLst>
                                        <p:tav tm="0">
                                          <p:val>
                                            <p:strVal val="#ppt_x"/>
                                          </p:val>
                                        </p:tav>
                                        <p:tav tm="100000">
                                          <p:val>
                                            <p:strVal val="#ppt_x"/>
                                          </p:val>
                                        </p:tav>
                                      </p:tavLst>
                                    </p:anim>
                                    <p:anim calcmode="lin" valueType="num">
                                      <p:cBhvr additive="base">
                                        <p:cTn id="13"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pic>
        <p:nvPicPr>
          <p:cNvPr id="9" name="Picture 2" descr="Resultado de imagem para egem - escola de gestão pública municipa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68372" y="6248400"/>
            <a:ext cx="1266091" cy="60959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tângulo 3"/>
          <p:cNvSpPr>
            <a:spLocks noChangeArrowheads="1"/>
          </p:cNvSpPr>
          <p:nvPr/>
        </p:nvSpPr>
        <p:spPr bwMode="auto">
          <a:xfrm>
            <a:off x="457199" y="457200"/>
            <a:ext cx="3322713" cy="646331"/>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3600" b="1" dirty="0" smtClean="0">
                <a:solidFill>
                  <a:srgbClr val="FF0000"/>
                </a:solidFill>
                <a:latin typeface="Arial" pitchFamily="34" charset="0"/>
                <a:cs typeface="Arial" pitchFamily="34" charset="0"/>
              </a:rPr>
              <a:t>Rede Siconv</a:t>
            </a:r>
            <a:endParaRPr lang="pt-BR" sz="36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1999" y="1524000"/>
            <a:ext cx="7842449" cy="4708981"/>
          </a:xfrm>
          <a:prstGeom prst="rect">
            <a:avLst/>
          </a:prstGeom>
          <a:noFill/>
        </p:spPr>
        <p:txBody>
          <a:bodyPr wrap="square">
            <a:spAutoFit/>
          </a:bodyPr>
          <a:lstStyle/>
          <a:p>
            <a:pPr algn="just" fontAlgn="base"/>
            <a:r>
              <a:rPr lang="pt-BR" sz="2400" dirty="0" smtClean="0">
                <a:solidFill>
                  <a:srgbClr val="002060"/>
                </a:solidFill>
                <a:latin typeface="Arial" pitchFamily="34" charset="0"/>
                <a:cs typeface="Arial" pitchFamily="34" charset="0"/>
              </a:rPr>
              <a:t>Segundo a Portaria em seu Art. 3º À Rede Siconv compete:</a:t>
            </a:r>
          </a:p>
          <a:p>
            <a:pPr algn="just" fontAlgn="base"/>
            <a:r>
              <a:rPr lang="pt-BR" sz="2400" dirty="0" smtClean="0">
                <a:solidFill>
                  <a:srgbClr val="002060"/>
                </a:solidFill>
                <a:latin typeface="Arial" pitchFamily="34" charset="0"/>
                <a:cs typeface="Arial" pitchFamily="34" charset="0"/>
              </a:rPr>
              <a:t>I - promover ações de melhoria da gestão nos processos de transferências da União operacionalizados por meio do SICONV;</a:t>
            </a:r>
          </a:p>
          <a:p>
            <a:pPr algn="just" fontAlgn="base"/>
            <a:r>
              <a:rPr lang="pt-BR" sz="2400" dirty="0" smtClean="0">
                <a:solidFill>
                  <a:srgbClr val="002060"/>
                </a:solidFill>
                <a:latin typeface="Arial" pitchFamily="34" charset="0"/>
                <a:cs typeface="Arial" pitchFamily="34" charset="0"/>
              </a:rPr>
              <a:t>II - auxiliar os órgãos e entidades integrantes da Rede Siconv nas atividades e processos voltados a capacitação dos usuários do Sistema; e</a:t>
            </a:r>
          </a:p>
          <a:p>
            <a:pPr algn="just" fontAlgn="base"/>
            <a:r>
              <a:rPr lang="pt-BR" sz="2400" dirty="0" smtClean="0">
                <a:solidFill>
                  <a:srgbClr val="002060"/>
                </a:solidFill>
                <a:latin typeface="Arial" pitchFamily="34" charset="0"/>
                <a:cs typeface="Arial" pitchFamily="34" charset="0"/>
              </a:rPr>
              <a:t>III - aprimorar as atividades de comunicação e transparência dos instrumentos de transferências da União executados no SICONV.</a:t>
            </a:r>
          </a:p>
          <a:p>
            <a:pPr lvl="0">
              <a:lnSpc>
                <a:spcPct val="150000"/>
              </a:lnSpc>
            </a:pPr>
            <a:endParaRPr lang="pt-BR" sz="2400" dirty="0"/>
          </a:p>
        </p:txBody>
      </p:sp>
    </p:spTree>
    <p:extLst>
      <p:ext uri="{BB962C8B-B14F-4D97-AF65-F5344CB8AC3E}">
        <p14:creationId xmlns="" xmlns:p14="http://schemas.microsoft.com/office/powerpoint/2010/main" val="58948828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457199" y="457200"/>
            <a:ext cx="3322713" cy="646331"/>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3600" b="1" dirty="0" smtClean="0">
                <a:solidFill>
                  <a:srgbClr val="FF0000"/>
                </a:solidFill>
                <a:latin typeface="Arial" pitchFamily="34" charset="0"/>
                <a:cs typeface="Arial" pitchFamily="34" charset="0"/>
              </a:rPr>
              <a:t>Rede Siconv</a:t>
            </a:r>
            <a:endParaRPr lang="pt-BR" sz="36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467545" y="1268760"/>
            <a:ext cx="8280920" cy="7294305"/>
          </a:xfrm>
          <a:prstGeom prst="rect">
            <a:avLst/>
          </a:prstGeom>
          <a:noFill/>
        </p:spPr>
        <p:txBody>
          <a:bodyPr wrap="square">
            <a:spAutoFit/>
          </a:bodyPr>
          <a:lstStyle/>
          <a:p>
            <a:pPr algn="just" fontAlgn="base"/>
            <a:r>
              <a:rPr lang="pt-BR" sz="2400" dirty="0" smtClean="0">
                <a:solidFill>
                  <a:srgbClr val="002060"/>
                </a:solidFill>
                <a:latin typeface="Arial" pitchFamily="34" charset="0"/>
                <a:cs typeface="Arial" pitchFamily="34" charset="0"/>
              </a:rPr>
              <a:t>Principais ações:</a:t>
            </a:r>
          </a:p>
          <a:p>
            <a:pPr algn="just" fontAlgn="base"/>
            <a:endParaRPr lang="pt-BR" sz="2400" dirty="0" smtClean="0">
              <a:solidFill>
                <a:srgbClr val="002060"/>
              </a:solidFill>
              <a:latin typeface="Arial" pitchFamily="34" charset="0"/>
              <a:cs typeface="Arial" pitchFamily="34" charset="0"/>
            </a:endParaRPr>
          </a:p>
          <a:p>
            <a:pPr algn="just" fontAlgn="base">
              <a:buFontTx/>
              <a:buChar char="-"/>
            </a:pPr>
            <a:r>
              <a:rPr lang="pt-BR" sz="2400" dirty="0" smtClean="0">
                <a:solidFill>
                  <a:srgbClr val="002060"/>
                </a:solidFill>
                <a:latin typeface="Arial" pitchFamily="34" charset="0"/>
                <a:cs typeface="Arial" pitchFamily="34" charset="0"/>
              </a:rPr>
              <a:t> Por adesão: Estados/Capitais e Federações de Municípios participam da rede de multiplicadores do SICONV;</a:t>
            </a:r>
          </a:p>
          <a:p>
            <a:pPr algn="just" fontAlgn="base">
              <a:buFontTx/>
              <a:buChar char="-"/>
            </a:pPr>
            <a:endParaRPr lang="pt-BR" sz="2400" dirty="0" smtClean="0">
              <a:solidFill>
                <a:srgbClr val="002060"/>
              </a:solidFill>
              <a:latin typeface="Arial" pitchFamily="34" charset="0"/>
              <a:cs typeface="Arial" pitchFamily="34" charset="0"/>
            </a:endParaRPr>
          </a:p>
          <a:p>
            <a:pPr algn="just" fontAlgn="base">
              <a:buFontTx/>
              <a:buChar char="-"/>
            </a:pPr>
            <a:r>
              <a:rPr lang="pt-BR" sz="2400" dirty="0" smtClean="0">
                <a:solidFill>
                  <a:srgbClr val="002060"/>
                </a:solidFill>
                <a:latin typeface="Arial" pitchFamily="34" charset="0"/>
                <a:cs typeface="Arial" pitchFamily="34" charset="0"/>
              </a:rPr>
              <a:t> Trilha de Ensino (presenciais e à distância </a:t>
            </a:r>
            <a:r>
              <a:rPr lang="pt-BR" sz="2400" dirty="0" smtClean="0">
                <a:solidFill>
                  <a:srgbClr val="002060"/>
                </a:solidFill>
                <a:latin typeface="Arial" pitchFamily="34" charset="0"/>
                <a:cs typeface="Arial" pitchFamily="34" charset="0"/>
                <a:hlinkClick r:id="rId3"/>
              </a:rPr>
              <a:t>www.enap.gov.br</a:t>
            </a:r>
            <a:r>
              <a:rPr lang="pt-BR" sz="2400" dirty="0" smtClean="0">
                <a:solidFill>
                  <a:srgbClr val="002060"/>
                </a:solidFill>
                <a:latin typeface="Arial" pitchFamily="34" charset="0"/>
                <a:cs typeface="Arial" pitchFamily="34" charset="0"/>
              </a:rPr>
              <a:t>);</a:t>
            </a:r>
          </a:p>
          <a:p>
            <a:pPr algn="just" fontAlgn="base">
              <a:buFontTx/>
              <a:buChar char="-"/>
            </a:pPr>
            <a:endParaRPr lang="pt-BR" sz="2400" dirty="0" smtClean="0">
              <a:solidFill>
                <a:srgbClr val="002060"/>
              </a:solidFill>
              <a:latin typeface="Arial" pitchFamily="34" charset="0"/>
              <a:cs typeface="Arial" pitchFamily="34" charset="0"/>
            </a:endParaRPr>
          </a:p>
          <a:p>
            <a:pPr algn="just" fontAlgn="base">
              <a:buFontTx/>
              <a:buChar char="-"/>
            </a:pPr>
            <a:r>
              <a:rPr lang="pt-BR" sz="2400" dirty="0" smtClean="0">
                <a:solidFill>
                  <a:srgbClr val="002060"/>
                </a:solidFill>
                <a:latin typeface="Arial" pitchFamily="34" charset="0"/>
                <a:cs typeface="Arial" pitchFamily="34" charset="0"/>
              </a:rPr>
              <a:t> Constantes melhorias/aperfeiçoamentos no programa SICONV, nos procedimentos técnicos e legislações.</a:t>
            </a:r>
          </a:p>
          <a:p>
            <a:pPr algn="just" fontAlgn="base">
              <a:buFontTx/>
              <a:buChar char="-"/>
            </a:pPr>
            <a:endParaRPr lang="pt-BR" sz="2400" dirty="0" smtClean="0">
              <a:solidFill>
                <a:srgbClr val="002060"/>
              </a:solidFill>
              <a:latin typeface="Arial" pitchFamily="34" charset="0"/>
              <a:cs typeface="Arial" pitchFamily="34" charset="0"/>
            </a:endParaRPr>
          </a:p>
          <a:p>
            <a:pPr algn="just" fontAlgn="base">
              <a:buFontTx/>
              <a:buChar char="-"/>
            </a:pPr>
            <a:r>
              <a:rPr lang="pt-BR" sz="2400" dirty="0" smtClean="0">
                <a:solidFill>
                  <a:srgbClr val="002060"/>
                </a:solidFill>
                <a:latin typeface="Arial" pitchFamily="34" charset="0"/>
                <a:cs typeface="Arial" pitchFamily="34" charset="0"/>
              </a:rPr>
              <a:t> Realização de Fóruns regionais/nacionais sobre Transferências Voluntárias.</a:t>
            </a:r>
          </a:p>
          <a:p>
            <a:pPr algn="just" fontAlgn="base">
              <a:buFontTx/>
              <a:buChar char="-"/>
            </a:pPr>
            <a:endParaRPr lang="pt-BR" sz="2400" dirty="0" smtClean="0">
              <a:latin typeface="Arial" pitchFamily="34" charset="0"/>
              <a:cs typeface="Arial" pitchFamily="34" charset="0"/>
            </a:endParaRPr>
          </a:p>
          <a:p>
            <a:pPr algn="just" fontAlgn="base">
              <a:buFontTx/>
              <a:buChar char="-"/>
            </a:pPr>
            <a:endParaRPr lang="pt-BR" sz="2400" dirty="0" smtClean="0">
              <a:latin typeface="Arial" pitchFamily="34" charset="0"/>
              <a:cs typeface="Arial" pitchFamily="34" charset="0"/>
            </a:endParaRPr>
          </a:p>
          <a:p>
            <a:pPr algn="just" fontAlgn="base"/>
            <a:endParaRPr lang="pt-BR" sz="2400" dirty="0" smtClean="0">
              <a:latin typeface="Arial" pitchFamily="34" charset="0"/>
              <a:cs typeface="Arial" pitchFamily="34" charset="0"/>
            </a:endParaRPr>
          </a:p>
          <a:p>
            <a:pPr algn="just" fontAlgn="base"/>
            <a:endParaRPr lang="pt-BR" sz="2400" dirty="0" smtClean="0">
              <a:latin typeface="Arial" pitchFamily="34" charset="0"/>
              <a:cs typeface="Arial" pitchFamily="34" charset="0"/>
            </a:endParaRPr>
          </a:p>
          <a:p>
            <a:pPr lvl="0">
              <a:lnSpc>
                <a:spcPct val="150000"/>
              </a:lnSpc>
            </a:pPr>
            <a:endParaRPr lang="pt-BR" sz="2400" dirty="0"/>
          </a:p>
        </p:txBody>
      </p:sp>
    </p:spTree>
    <p:extLst>
      <p:ext uri="{BB962C8B-B14F-4D97-AF65-F5344CB8AC3E}">
        <p14:creationId xmlns="" xmlns:p14="http://schemas.microsoft.com/office/powerpoint/2010/main" val="58948828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down)">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wipe(down)">
                                      <p:cBhvr>
                                        <p:cTn id="3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457199" y="457200"/>
            <a:ext cx="85344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latin typeface="Arial" pitchFamily="34" charset="0"/>
                <a:cs typeface="Arial" pitchFamily="34" charset="0"/>
              </a:rPr>
              <a:t>Painel Transferências Abertas</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539553" y="1196752"/>
            <a:ext cx="8147248" cy="5816977"/>
          </a:xfrm>
          <a:prstGeom prst="rect">
            <a:avLst/>
          </a:prstGeom>
          <a:noFill/>
        </p:spPr>
        <p:txBody>
          <a:bodyPr wrap="square">
            <a:spAutoFit/>
          </a:bodyPr>
          <a:lstStyle/>
          <a:p>
            <a:pPr algn="just" fontAlgn="base"/>
            <a:r>
              <a:rPr lang="en-US" sz="2400" dirty="0" smtClean="0">
                <a:solidFill>
                  <a:srgbClr val="002060"/>
                </a:solidFill>
                <a:latin typeface="Arial" pitchFamily="34" charset="0"/>
                <a:cs typeface="Arial" pitchFamily="34" charset="0"/>
              </a:rPr>
              <a:t>O </a:t>
            </a:r>
            <a:r>
              <a:rPr lang="en-US" sz="2400" dirty="0" err="1">
                <a:solidFill>
                  <a:srgbClr val="002060"/>
                </a:solidFill>
                <a:latin typeface="Arial" pitchFamily="34" charset="0"/>
                <a:cs typeface="Arial" pitchFamily="34" charset="0"/>
              </a:rPr>
              <a:t>acesso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ao</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painel</a:t>
            </a:r>
            <a:r>
              <a:rPr lang="en-US" sz="2400" dirty="0">
                <a:solidFill>
                  <a:srgbClr val="002060"/>
                </a:solidFill>
                <a:latin typeface="Arial" pitchFamily="34" charset="0"/>
                <a:cs typeface="Arial" pitchFamily="34" charset="0"/>
              </a:rPr>
              <a:t> é </a:t>
            </a:r>
            <a:r>
              <a:rPr lang="en-US" sz="2400" dirty="0" err="1">
                <a:solidFill>
                  <a:srgbClr val="002060"/>
                </a:solidFill>
                <a:latin typeface="Arial" pitchFamily="34" charset="0"/>
                <a:cs typeface="Arial" pitchFamily="34" charset="0"/>
              </a:rPr>
              <a:t>através</a:t>
            </a:r>
            <a:r>
              <a:rPr lang="en-US" sz="2400" dirty="0">
                <a:solidFill>
                  <a:srgbClr val="002060"/>
                </a:solidFill>
                <a:latin typeface="Arial" pitchFamily="34" charset="0"/>
                <a:cs typeface="Arial" pitchFamily="34" charset="0"/>
              </a:rPr>
              <a:t> do </a:t>
            </a:r>
            <a:r>
              <a:rPr lang="en-US" sz="2400" dirty="0" smtClean="0">
                <a:solidFill>
                  <a:srgbClr val="002060"/>
                </a:solidFill>
                <a:latin typeface="Arial" pitchFamily="34" charset="0"/>
                <a:cs typeface="Arial" pitchFamily="34" charset="0"/>
              </a:rPr>
              <a:t>site</a:t>
            </a:r>
          </a:p>
          <a:p>
            <a:pPr algn="just" fontAlgn="base"/>
            <a:r>
              <a:rPr lang="en-US" sz="2400" dirty="0" smtClean="0">
                <a:solidFill>
                  <a:srgbClr val="002060"/>
                </a:solidFill>
                <a:latin typeface="Arial" pitchFamily="34" charset="0"/>
                <a:cs typeface="Arial" pitchFamily="34" charset="0"/>
              </a:rPr>
              <a:t> </a:t>
            </a:r>
            <a:r>
              <a:rPr lang="en-US" sz="2400" u="sng" dirty="0">
                <a:solidFill>
                  <a:srgbClr val="002060"/>
                </a:solidFill>
                <a:latin typeface="Arial" pitchFamily="34" charset="0"/>
                <a:cs typeface="Arial" pitchFamily="34" charset="0"/>
                <a:hlinkClick r:id="rId3"/>
              </a:rPr>
              <a:t>www.transferenciasabertas.planejamento.gov.br</a:t>
            </a:r>
            <a:r>
              <a:rPr lang="en-US" sz="2400" dirty="0">
                <a:solidFill>
                  <a:srgbClr val="002060"/>
                </a:solidFill>
                <a:latin typeface="Arial" pitchFamily="34" charset="0"/>
                <a:cs typeface="Arial" pitchFamily="34" charset="0"/>
              </a:rPr>
              <a:t> </a:t>
            </a:r>
            <a:endParaRPr lang="en-US" sz="2400" dirty="0" smtClean="0">
              <a:solidFill>
                <a:srgbClr val="002060"/>
              </a:solidFill>
              <a:latin typeface="Arial" pitchFamily="34" charset="0"/>
              <a:cs typeface="Arial" pitchFamily="34" charset="0"/>
            </a:endParaRPr>
          </a:p>
          <a:p>
            <a:pPr algn="just" fontAlgn="base"/>
            <a:endParaRPr lang="en-US" sz="2400" dirty="0">
              <a:solidFill>
                <a:srgbClr val="002060"/>
              </a:solidFill>
              <a:latin typeface="Arial" pitchFamily="34" charset="0"/>
              <a:cs typeface="Arial" pitchFamily="34" charset="0"/>
            </a:endParaRPr>
          </a:p>
          <a:p>
            <a:pPr algn="just" fontAlgn="base"/>
            <a:r>
              <a:rPr lang="pt-BR" sz="2400" dirty="0">
                <a:solidFill>
                  <a:srgbClr val="002060"/>
                </a:solidFill>
                <a:latin typeface="Arial" pitchFamily="34" charset="0"/>
                <a:cs typeface="Arial" pitchFamily="34" charset="0"/>
              </a:rPr>
              <a:t>O </a:t>
            </a:r>
            <a:r>
              <a:rPr lang="pt-BR" sz="2400" b="1" dirty="0">
                <a:solidFill>
                  <a:srgbClr val="002060"/>
                </a:solidFill>
                <a:latin typeface="Arial" pitchFamily="34" charset="0"/>
                <a:cs typeface="Arial" pitchFamily="34" charset="0"/>
              </a:rPr>
              <a:t>Painel Transferências Aberta</a:t>
            </a:r>
            <a:r>
              <a:rPr lang="pt-BR" sz="2400" dirty="0">
                <a:solidFill>
                  <a:srgbClr val="002060"/>
                </a:solidFill>
                <a:latin typeface="Arial" pitchFamily="34" charset="0"/>
                <a:cs typeface="Arial" pitchFamily="34" charset="0"/>
              </a:rPr>
              <a:t>s, implantado no final de 2017, apresenta um conjunto resumido de dados de transferências voluntárias da União. Informações detalhadas sobre parcerias firmadas entre o Executivo Federal e governos estaduais, municipais e organizações da sociedade civil (OSC). </a:t>
            </a:r>
            <a:endParaRPr lang="pt-BR" sz="2400" dirty="0" smtClean="0">
              <a:solidFill>
                <a:srgbClr val="002060"/>
              </a:solidFill>
              <a:latin typeface="Arial" pitchFamily="34" charset="0"/>
              <a:cs typeface="Arial" pitchFamily="34" charset="0"/>
            </a:endParaRPr>
          </a:p>
          <a:p>
            <a:pPr algn="just" fontAlgn="base"/>
            <a:endParaRPr lang="pt-BR" sz="2400" dirty="0">
              <a:solidFill>
                <a:srgbClr val="002060"/>
              </a:solidFill>
              <a:latin typeface="Arial" pitchFamily="34" charset="0"/>
              <a:cs typeface="Arial" pitchFamily="34" charset="0"/>
            </a:endParaRPr>
          </a:p>
          <a:p>
            <a:pPr algn="just" fontAlgn="base"/>
            <a:r>
              <a:rPr lang="pt-BR" sz="2400" dirty="0">
                <a:solidFill>
                  <a:srgbClr val="002060"/>
                </a:solidFill>
                <a:latin typeface="Arial" pitchFamily="34" charset="0"/>
                <a:cs typeface="Arial" pitchFamily="34" charset="0"/>
              </a:rPr>
              <a:t>A ferramenta mostra, ainda, dados sobre valor contratado, liberado, saldo e situação das parcerias – se o convênio está em andamento ou foi cancelado, se houve ou não prestação de contas, etc.</a:t>
            </a:r>
          </a:p>
          <a:p>
            <a:pPr lvl="0">
              <a:lnSpc>
                <a:spcPct val="150000"/>
              </a:lnSpc>
            </a:pPr>
            <a:endParaRPr lang="pt-BR" sz="2400" dirty="0"/>
          </a:p>
        </p:txBody>
      </p:sp>
    </p:spTree>
    <p:extLst>
      <p:ext uri="{BB962C8B-B14F-4D97-AF65-F5344CB8AC3E}">
        <p14:creationId xmlns="" xmlns:p14="http://schemas.microsoft.com/office/powerpoint/2010/main" val="324511516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down)">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457199" y="457200"/>
            <a:ext cx="85344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latin typeface="Arial" pitchFamily="34" charset="0"/>
                <a:cs typeface="Arial" pitchFamily="34" charset="0"/>
              </a:rPr>
              <a:t>Painel Transferências Abertas</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pic>
        <p:nvPicPr>
          <p:cNvPr id="31746" name="Picture 2" descr="Imagem relacionad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616" y="1219200"/>
            <a:ext cx="7924801"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3830347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nodePh="1">
                                  <p:stCondLst>
                                    <p:cond delay="0"/>
                                  </p:stCondLst>
                                  <p:endCondLst>
                                    <p:cond evt="begin" delay="0">
                                      <p:tn val="15"/>
                                    </p:cond>
                                  </p:end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746"/>
                                        </p:tgtEl>
                                        <p:attrNameLst>
                                          <p:attrName>style.visibility</p:attrName>
                                        </p:attrNameLst>
                                      </p:cBhvr>
                                      <p:to>
                                        <p:strVal val="visible"/>
                                      </p:to>
                                    </p:set>
                                    <p:anim calcmode="lin" valueType="num">
                                      <p:cBhvr additive="base">
                                        <p:cTn id="22" dur="500" fill="hold"/>
                                        <p:tgtEl>
                                          <p:spTgt spid="31746"/>
                                        </p:tgtEl>
                                        <p:attrNameLst>
                                          <p:attrName>ppt_x</p:attrName>
                                        </p:attrNameLst>
                                      </p:cBhvr>
                                      <p:tavLst>
                                        <p:tav tm="0">
                                          <p:val>
                                            <p:strVal val="#ppt_x"/>
                                          </p:val>
                                        </p:tav>
                                        <p:tav tm="100000">
                                          <p:val>
                                            <p:strVal val="#ppt_x"/>
                                          </p:val>
                                        </p:tav>
                                      </p:tavLst>
                                    </p:anim>
                                    <p:anim calcmode="lin" valueType="num">
                                      <p:cBhvr additive="base">
                                        <p:cTn id="23"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457199" y="457200"/>
            <a:ext cx="8534401" cy="584775"/>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3200" b="1" dirty="0" smtClean="0">
                <a:solidFill>
                  <a:srgbClr val="002060"/>
                </a:solidFill>
                <a:latin typeface="Arial" pitchFamily="34" charset="0"/>
                <a:cs typeface="Arial" pitchFamily="34" charset="0"/>
              </a:rPr>
              <a:t>Acesso ao Portal de Convênios - Siconv</a:t>
            </a:r>
            <a:endParaRPr lang="pt-BR" sz="3200" b="1" dirty="0">
              <a:solidFill>
                <a:srgbClr val="00206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2000" y="1524000"/>
            <a:ext cx="7639418" cy="4154984"/>
          </a:xfrm>
          <a:prstGeom prst="rect">
            <a:avLst/>
          </a:prstGeom>
          <a:noFill/>
        </p:spPr>
        <p:txBody>
          <a:bodyPr wrap="square">
            <a:spAutoFit/>
          </a:bodyPr>
          <a:lstStyle/>
          <a:p>
            <a:pPr algn="just" fontAlgn="base"/>
            <a:r>
              <a:rPr lang="pt-BR" sz="2400" dirty="0" smtClean="0">
                <a:solidFill>
                  <a:srgbClr val="002060"/>
                </a:solidFill>
                <a:latin typeface="Arial" pitchFamily="34" charset="0"/>
                <a:cs typeface="Arial" pitchFamily="34" charset="0"/>
              </a:rPr>
              <a:t>Na </a:t>
            </a:r>
            <a:r>
              <a:rPr lang="pt-BR" sz="2400" dirty="0">
                <a:solidFill>
                  <a:srgbClr val="002060"/>
                </a:solidFill>
                <a:latin typeface="Arial" pitchFamily="34" charset="0"/>
                <a:cs typeface="Arial" pitchFamily="34" charset="0"/>
              </a:rPr>
              <a:t>página inicial do Portal dos Convênios, no endereço </a:t>
            </a:r>
            <a:r>
              <a:rPr lang="pt-BR" sz="2400" b="1" u="sng" dirty="0">
                <a:solidFill>
                  <a:srgbClr val="002060"/>
                </a:solidFill>
                <a:latin typeface="Arial" pitchFamily="34" charset="0"/>
                <a:cs typeface="Arial" pitchFamily="34" charset="0"/>
              </a:rPr>
              <a:t>portal.convenios.gov.br</a:t>
            </a:r>
            <a:r>
              <a:rPr lang="pt-BR" sz="2400" b="1" dirty="0">
                <a:solidFill>
                  <a:srgbClr val="002060"/>
                </a:solidFill>
                <a:latin typeface="Arial" pitchFamily="34" charset="0"/>
                <a:cs typeface="Arial" pitchFamily="34" charset="0"/>
              </a:rPr>
              <a:t>, </a:t>
            </a:r>
            <a:r>
              <a:rPr lang="pt-BR" sz="2400" dirty="0">
                <a:solidFill>
                  <a:srgbClr val="002060"/>
                </a:solidFill>
                <a:latin typeface="Arial" pitchFamily="34" charset="0"/>
                <a:cs typeface="Arial" pitchFamily="34" charset="0"/>
              </a:rPr>
              <a:t>o menu </a:t>
            </a:r>
            <a:r>
              <a:rPr lang="pt-BR" sz="2400" b="1" dirty="0">
                <a:solidFill>
                  <a:srgbClr val="FF0000"/>
                </a:solidFill>
                <a:latin typeface="Arial" pitchFamily="34" charset="0"/>
                <a:cs typeface="Arial" pitchFamily="34" charset="0"/>
              </a:rPr>
              <a:t>Acesso ao SICONV Produção</a:t>
            </a:r>
            <a:r>
              <a:rPr lang="pt-BR" sz="2400" dirty="0">
                <a:solidFill>
                  <a:srgbClr val="002060"/>
                </a:solidFill>
                <a:latin typeface="Arial" pitchFamily="34" charset="0"/>
                <a:cs typeface="Arial" pitchFamily="34" charset="0"/>
              </a:rPr>
              <a:t> dá acesso através de </a:t>
            </a:r>
            <a:r>
              <a:rPr lang="pt-BR" sz="2400" dirty="0" err="1">
                <a:solidFill>
                  <a:srgbClr val="002060"/>
                </a:solidFill>
                <a:latin typeface="Arial" pitchFamily="34" charset="0"/>
                <a:cs typeface="Arial" pitchFamily="34" charset="0"/>
              </a:rPr>
              <a:t>login</a:t>
            </a:r>
            <a:r>
              <a:rPr lang="pt-BR" sz="2400" dirty="0">
                <a:solidFill>
                  <a:srgbClr val="002060"/>
                </a:solidFill>
                <a:latin typeface="Arial" pitchFamily="34" charset="0"/>
                <a:cs typeface="Arial" pitchFamily="34" charset="0"/>
              </a:rPr>
              <a:t> e senha, aos Concedentes e Convenentes à área restrita para acesso ao sistema de convênios – SICONV. </a:t>
            </a:r>
            <a:endParaRPr lang="pt-BR" sz="2400" dirty="0" smtClean="0">
              <a:solidFill>
                <a:srgbClr val="002060"/>
              </a:solidFill>
              <a:latin typeface="Arial" pitchFamily="34" charset="0"/>
              <a:cs typeface="Arial" pitchFamily="34" charset="0"/>
            </a:endParaRPr>
          </a:p>
          <a:p>
            <a:pPr algn="just" fontAlgn="base"/>
            <a:endParaRPr lang="pt-BR" sz="2400" dirty="0">
              <a:solidFill>
                <a:srgbClr val="002060"/>
              </a:solidFill>
              <a:latin typeface="Arial" pitchFamily="34" charset="0"/>
              <a:cs typeface="Arial" pitchFamily="34" charset="0"/>
            </a:endParaRPr>
          </a:p>
          <a:p>
            <a:pPr algn="just" fontAlgn="base"/>
            <a:r>
              <a:rPr lang="pt-BR" sz="2400" dirty="0" smtClean="0">
                <a:solidFill>
                  <a:srgbClr val="002060"/>
                </a:solidFill>
                <a:latin typeface="Arial" pitchFamily="34" charset="0"/>
                <a:cs typeface="Arial" pitchFamily="34" charset="0"/>
              </a:rPr>
              <a:t>Outras itens do Menu são importantes para pesquisa ou cadastramento, como o  </a:t>
            </a:r>
            <a:r>
              <a:rPr lang="pt-BR" sz="2400" b="1" dirty="0" smtClean="0">
                <a:solidFill>
                  <a:srgbClr val="FF0000"/>
                </a:solidFill>
                <a:latin typeface="Arial" pitchFamily="34" charset="0"/>
                <a:cs typeface="Arial" pitchFamily="34" charset="0"/>
              </a:rPr>
              <a:t>Acesso Livre</a:t>
            </a:r>
            <a:r>
              <a:rPr lang="pt-BR" sz="2400" dirty="0" smtClean="0">
                <a:solidFill>
                  <a:srgbClr val="002060"/>
                </a:solidFill>
                <a:latin typeface="Arial" pitchFamily="34" charset="0"/>
                <a:cs typeface="Arial" pitchFamily="34" charset="0"/>
              </a:rPr>
              <a:t>, </a:t>
            </a:r>
            <a:r>
              <a:rPr lang="pt-BR" sz="2400" b="1" dirty="0" smtClean="0">
                <a:solidFill>
                  <a:srgbClr val="FF0000"/>
                </a:solidFill>
                <a:latin typeface="Arial" pitchFamily="34" charset="0"/>
                <a:cs typeface="Arial" pitchFamily="34" charset="0"/>
              </a:rPr>
              <a:t>Cadastramento de Proponente, Manuais do sistema </a:t>
            </a:r>
            <a:r>
              <a:rPr lang="pt-BR" sz="2400" dirty="0" smtClean="0">
                <a:solidFill>
                  <a:srgbClr val="002060"/>
                </a:solidFill>
                <a:latin typeface="Arial" pitchFamily="34" charset="0"/>
                <a:cs typeface="Arial" pitchFamily="34" charset="0"/>
              </a:rPr>
              <a:t>e demais informações.</a:t>
            </a:r>
            <a:endParaRPr lang="pt-BR" sz="2400"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10106839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523220"/>
          </a:xfrm>
          <a:prstGeom prst="rect">
            <a:avLst/>
          </a:prstGeom>
          <a:noFill/>
          <a:ln w="9525">
            <a:noFill/>
            <a:miter lim="800000"/>
            <a:headEnd/>
            <a:tailEnd/>
          </a:ln>
        </p:spPr>
        <p:txBody>
          <a:bodyPr wrap="square">
            <a:spAutoFit/>
          </a:bodyPr>
          <a:lstStyle/>
          <a:p>
            <a:pPr>
              <a:defRPr/>
            </a:pPr>
            <a:r>
              <a:rPr lang="pt-BR" sz="2800" b="1" dirty="0" smtClean="0">
                <a:solidFill>
                  <a:srgbClr val="FF0000"/>
                </a:solidFill>
              </a:rPr>
              <a:t>Portaria Interministerial 404/2016</a:t>
            </a:r>
            <a:endParaRPr lang="pt-BR" sz="2800" b="1" dirty="0">
              <a:solidFill>
                <a:srgbClr val="FF0000"/>
              </a:solidFill>
              <a:latin typeface="Arial" pitchFamily="34" charset="0"/>
              <a:cs typeface="Arial" pitchFamily="34" charset="0"/>
            </a:endParaRPr>
          </a:p>
        </p:txBody>
      </p:sp>
      <p:sp>
        <p:nvSpPr>
          <p:cNvPr id="6" name="Retângulo 1"/>
          <p:cNvSpPr>
            <a:spLocks noChangeArrowheads="1"/>
          </p:cNvSpPr>
          <p:nvPr/>
        </p:nvSpPr>
        <p:spPr bwMode="auto">
          <a:xfrm>
            <a:off x="685800" y="1676400"/>
            <a:ext cx="7690000" cy="1569660"/>
          </a:xfrm>
          <a:prstGeom prst="rect">
            <a:avLst/>
          </a:prstGeom>
          <a:noFill/>
          <a:ln w="9525">
            <a:noFill/>
            <a:miter lim="800000"/>
            <a:headEnd/>
            <a:tailEnd/>
          </a:ln>
        </p:spPr>
        <p:txBody>
          <a:bodyPr wrap="square">
            <a:spAutoFit/>
          </a:bodyPr>
          <a:lstStyle/>
          <a:p>
            <a:pPr algn="just"/>
            <a:r>
              <a:rPr lang="pt-BR" sz="2400" dirty="0" smtClean="0">
                <a:solidFill>
                  <a:srgbClr val="002060"/>
                </a:solidFill>
                <a:latin typeface="Arial" pitchFamily="34" charset="0"/>
                <a:cs typeface="Arial" pitchFamily="34" charset="0"/>
              </a:rPr>
              <a:t>Instrumentos em execução ou conveniados até 30 dezembro de 2016 devem seguir as regras da Portaria Interministerial 507/2011. A partir desta data devem seguir as regras da Portaria Interministerial 424/2016. </a:t>
            </a:r>
          </a:p>
        </p:txBody>
      </p:sp>
      <p:sp>
        <p:nvSpPr>
          <p:cNvPr id="8" name="Retângulo 1"/>
          <p:cNvSpPr>
            <a:spLocks noChangeArrowheads="1"/>
          </p:cNvSpPr>
          <p:nvPr/>
        </p:nvSpPr>
        <p:spPr bwMode="auto">
          <a:xfrm>
            <a:off x="685800" y="3886200"/>
            <a:ext cx="7766200" cy="1200329"/>
          </a:xfrm>
          <a:prstGeom prst="rect">
            <a:avLst/>
          </a:prstGeom>
          <a:noFill/>
          <a:ln w="9525">
            <a:noFill/>
            <a:miter lim="800000"/>
            <a:headEnd/>
            <a:tailEnd/>
          </a:ln>
        </p:spPr>
        <p:txBody>
          <a:bodyPr wrap="square">
            <a:spAutoFit/>
          </a:bodyPr>
          <a:lstStyle/>
          <a:p>
            <a:pPr algn="just"/>
            <a:r>
              <a:rPr lang="pt-BR" sz="2400" dirty="0" smtClean="0">
                <a:solidFill>
                  <a:srgbClr val="002060"/>
                </a:solidFill>
                <a:latin typeface="Arial" pitchFamily="34" charset="0"/>
                <a:cs typeface="Arial" pitchFamily="34" charset="0"/>
              </a:rPr>
              <a:t>A PI nº 424/2016, mantém a maioria do texto da 507/2011, mas trouxe diversas alterações e inovações em relação às transferências de recursos da União. </a:t>
            </a:r>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457199" y="457200"/>
            <a:ext cx="85344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latin typeface="Arial" pitchFamily="34" charset="0"/>
                <a:cs typeface="Arial" pitchFamily="34" charset="0"/>
              </a:rPr>
              <a:t>Acesso ao Portal de Convênios - Siconv</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pic>
        <p:nvPicPr>
          <p:cNvPr id="32770"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617" y="1219200"/>
            <a:ext cx="8210184"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403782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additive="base">
                                        <p:cTn id="12" dur="500" fill="hold"/>
                                        <p:tgtEl>
                                          <p:spTgt spid="32770"/>
                                        </p:tgtEl>
                                        <p:attrNameLst>
                                          <p:attrName>ppt_x</p:attrName>
                                        </p:attrNameLst>
                                      </p:cBhvr>
                                      <p:tavLst>
                                        <p:tav tm="0">
                                          <p:val>
                                            <p:strVal val="#ppt_x"/>
                                          </p:val>
                                        </p:tav>
                                        <p:tav tm="100000">
                                          <p:val>
                                            <p:strVal val="#ppt_x"/>
                                          </p:val>
                                        </p:tav>
                                      </p:tavLst>
                                    </p:anim>
                                    <p:anim calcmode="lin" valueType="num">
                                      <p:cBhvr additive="base">
                                        <p:cTn id="13"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Grp="1" noChangeAspect="1"/>
          </p:cNvPicPr>
          <p:nvPr>
            <p:ph idx="1"/>
          </p:nvPr>
        </p:nvPicPr>
        <p:blipFill>
          <a:blip r:embed="rId2" cstate="print"/>
          <a:stretch>
            <a:fillRect/>
          </a:stretch>
        </p:blipFill>
        <p:spPr>
          <a:xfrm>
            <a:off x="-7437" y="0"/>
            <a:ext cx="9151437" cy="6863578"/>
          </a:xfrm>
        </p:spPr>
      </p:pic>
      <p:sp>
        <p:nvSpPr>
          <p:cNvPr id="5" name="Retângulo 3"/>
          <p:cNvSpPr>
            <a:spLocks noChangeArrowheads="1"/>
          </p:cNvSpPr>
          <p:nvPr/>
        </p:nvSpPr>
        <p:spPr bwMode="auto">
          <a:xfrm>
            <a:off x="457199" y="457200"/>
            <a:ext cx="8382001" cy="523220"/>
          </a:xfrm>
          <a:prstGeom prst="rect">
            <a:avLst/>
          </a:prstGeom>
          <a:noFill/>
          <a:ln w="9525">
            <a:noFill/>
            <a:miter lim="800000"/>
            <a:headEnd/>
            <a:tailEnd/>
          </a:ln>
        </p:spPr>
        <p:txBody>
          <a:bodyPr wrap="square">
            <a:spAutoFit/>
          </a:bodyPr>
          <a:lstStyle/>
          <a:p>
            <a:pPr fontAlgn="auto">
              <a:spcBef>
                <a:spcPts val="0"/>
              </a:spcBef>
              <a:spcAft>
                <a:spcPts val="0"/>
              </a:spcAft>
              <a:defRPr/>
            </a:pPr>
            <a:endParaRPr lang="pt-BR" sz="2800" b="1" dirty="0">
              <a:latin typeface="Arial" pitchFamily="34" charset="0"/>
              <a:cs typeface="Arial" pitchFamily="34" charset="0"/>
            </a:endParaRPr>
          </a:p>
        </p:txBody>
      </p:sp>
      <p:sp>
        <p:nvSpPr>
          <p:cNvPr id="10" name="Retângulo 3"/>
          <p:cNvSpPr>
            <a:spLocks noChangeArrowheads="1"/>
          </p:cNvSpPr>
          <p:nvPr/>
        </p:nvSpPr>
        <p:spPr bwMode="auto">
          <a:xfrm>
            <a:off x="457199" y="457200"/>
            <a:ext cx="8534401" cy="523220"/>
          </a:xfrm>
          <a:prstGeom prst="rect">
            <a:avLst/>
          </a:prstGeom>
          <a:noFill/>
          <a:ln w="9525">
            <a:noFill/>
            <a:miter lim="800000"/>
            <a:headEnd/>
            <a:tailEnd/>
          </a:ln>
        </p:spPr>
        <p:txBody>
          <a:bodyPr wrap="square">
            <a:spAutoFit/>
          </a:bodyPr>
          <a:lstStyle/>
          <a:p>
            <a:pPr fontAlgn="auto">
              <a:spcBef>
                <a:spcPts val="0"/>
              </a:spcBef>
              <a:spcAft>
                <a:spcPts val="0"/>
              </a:spcAft>
              <a:defRPr/>
            </a:pPr>
            <a:r>
              <a:rPr lang="pt-BR" sz="2800" b="1" dirty="0" smtClean="0">
                <a:solidFill>
                  <a:srgbClr val="FF0000"/>
                </a:solidFill>
                <a:latin typeface="Arial" pitchFamily="34" charset="0"/>
                <a:cs typeface="Arial" pitchFamily="34" charset="0"/>
              </a:rPr>
              <a:t>Acesso ao Portal de Convênios - Siconv</a:t>
            </a:r>
            <a:endParaRPr lang="pt-BR" sz="2000" b="1" dirty="0">
              <a:solidFill>
                <a:srgbClr val="FF0000"/>
              </a:solidFill>
              <a:latin typeface="Arial" pitchFamily="34" charset="0"/>
              <a:cs typeface="Arial" pitchFamily="34" charset="0"/>
            </a:endParaRPr>
          </a:p>
        </p:txBody>
      </p:sp>
      <p:sp>
        <p:nvSpPr>
          <p:cNvPr id="11" name="CaixaDeTexto 10"/>
          <p:cNvSpPr txBox="1"/>
          <p:nvPr/>
        </p:nvSpPr>
        <p:spPr>
          <a:xfrm>
            <a:off x="476616" y="4800600"/>
            <a:ext cx="7924801" cy="589072"/>
          </a:xfrm>
          <a:prstGeom prst="rect">
            <a:avLst/>
          </a:prstGeom>
          <a:noFill/>
        </p:spPr>
        <p:txBody>
          <a:bodyPr wrap="square">
            <a:spAutoFit/>
          </a:bodyPr>
          <a:lstStyle/>
          <a:p>
            <a:pPr lvl="0">
              <a:lnSpc>
                <a:spcPct val="150000"/>
              </a:lnSpc>
            </a:pPr>
            <a:endParaRPr lang="pt-BR" sz="2400" dirty="0"/>
          </a:p>
        </p:txBody>
      </p:sp>
      <p:sp>
        <p:nvSpPr>
          <p:cNvPr id="12" name="CaixaDeTexto 11"/>
          <p:cNvSpPr txBox="1"/>
          <p:nvPr/>
        </p:nvSpPr>
        <p:spPr>
          <a:xfrm>
            <a:off x="762000" y="1524000"/>
            <a:ext cx="7639418" cy="4524315"/>
          </a:xfrm>
          <a:prstGeom prst="rect">
            <a:avLst/>
          </a:prstGeom>
          <a:noFill/>
        </p:spPr>
        <p:txBody>
          <a:bodyPr wrap="square">
            <a:spAutoFit/>
          </a:bodyPr>
          <a:lstStyle/>
          <a:p>
            <a:pPr algn="just" fontAlgn="base"/>
            <a:r>
              <a:rPr lang="pt-BR" sz="2400" b="1" dirty="0" smtClean="0">
                <a:solidFill>
                  <a:srgbClr val="002060"/>
                </a:solidFill>
                <a:latin typeface="Arial" pitchFamily="34" charset="0"/>
                <a:cs typeface="Arial" pitchFamily="34" charset="0"/>
              </a:rPr>
              <a:t>Em </a:t>
            </a:r>
            <a:r>
              <a:rPr lang="pt-BR" sz="2400" b="1" dirty="0">
                <a:solidFill>
                  <a:srgbClr val="002060"/>
                </a:solidFill>
                <a:latin typeface="Arial" pitchFamily="34" charset="0"/>
                <a:cs typeface="Arial" pitchFamily="34" charset="0"/>
              </a:rPr>
              <a:t>caso de dúvidas ou suporte técnico do Siconv </a:t>
            </a:r>
            <a:r>
              <a:rPr lang="pt-BR" sz="2400" b="1" u="sng" dirty="0">
                <a:solidFill>
                  <a:srgbClr val="002060"/>
                </a:solidFill>
                <a:latin typeface="Arial" pitchFamily="34" charset="0"/>
                <a:cs typeface="Arial" pitchFamily="34" charset="0"/>
                <a:hlinkClick r:id="rId3"/>
              </a:rPr>
              <a:t>http://portal.convenios.gov.br/fale-conosco</a:t>
            </a:r>
            <a:r>
              <a:rPr lang="pt-BR" sz="2400" b="1" dirty="0">
                <a:solidFill>
                  <a:srgbClr val="002060"/>
                </a:solidFill>
                <a:latin typeface="Arial" pitchFamily="34" charset="0"/>
                <a:cs typeface="Arial" pitchFamily="34" charset="0"/>
              </a:rPr>
              <a:t> </a:t>
            </a:r>
            <a:r>
              <a:rPr lang="pt-BR" sz="2400" b="1" dirty="0" smtClean="0">
                <a:solidFill>
                  <a:srgbClr val="002060"/>
                </a:solidFill>
                <a:latin typeface="Arial" pitchFamily="34" charset="0"/>
                <a:cs typeface="Arial" pitchFamily="34" charset="0"/>
              </a:rPr>
              <a:t>    </a:t>
            </a:r>
          </a:p>
          <a:p>
            <a:pPr algn="just" fontAlgn="base"/>
            <a:r>
              <a:rPr lang="pt-BR" sz="2400" b="1" dirty="0" smtClean="0">
                <a:solidFill>
                  <a:srgbClr val="002060"/>
                </a:solidFill>
                <a:latin typeface="Arial" pitchFamily="34" charset="0"/>
                <a:cs typeface="Arial" pitchFamily="34" charset="0"/>
              </a:rPr>
              <a:t>0800-9789008:</a:t>
            </a:r>
            <a:endParaRPr lang="pt-BR" sz="2400" dirty="0">
              <a:solidFill>
                <a:srgbClr val="002060"/>
              </a:solidFill>
              <a:latin typeface="Arial" pitchFamily="34" charset="0"/>
              <a:cs typeface="Arial" pitchFamily="34" charset="0"/>
            </a:endParaRPr>
          </a:p>
          <a:p>
            <a:pPr algn="just" fontAlgn="base"/>
            <a:endParaRPr lang="pt-BR" sz="2400" dirty="0">
              <a:solidFill>
                <a:srgbClr val="002060"/>
              </a:solidFill>
              <a:latin typeface="Arial" pitchFamily="34" charset="0"/>
              <a:cs typeface="Arial" pitchFamily="34" charset="0"/>
            </a:endParaRPr>
          </a:p>
          <a:p>
            <a:pPr algn="just" fontAlgn="base"/>
            <a:r>
              <a:rPr lang="pt-BR" sz="2400" b="1" dirty="0">
                <a:solidFill>
                  <a:srgbClr val="002060"/>
                </a:solidFill>
                <a:latin typeface="Arial" pitchFamily="34" charset="0"/>
                <a:cs typeface="Arial" pitchFamily="34" charset="0"/>
              </a:rPr>
              <a:t>Antes de enviar seu questionamento, verifique se a sua dúvida não pode ser sanada</a:t>
            </a:r>
            <a:r>
              <a:rPr lang="pt-BR" sz="2400" b="1" dirty="0" smtClean="0">
                <a:solidFill>
                  <a:srgbClr val="002060"/>
                </a:solidFill>
                <a:latin typeface="Arial" pitchFamily="34" charset="0"/>
                <a:cs typeface="Arial" pitchFamily="34" charset="0"/>
              </a:rPr>
              <a:t>:</a:t>
            </a:r>
          </a:p>
          <a:p>
            <a:pPr algn="just" fontAlgn="base"/>
            <a:endParaRPr lang="pt-BR" sz="2400" dirty="0">
              <a:solidFill>
                <a:srgbClr val="002060"/>
              </a:solidFill>
              <a:latin typeface="Arial" pitchFamily="34" charset="0"/>
              <a:cs typeface="Arial" pitchFamily="34" charset="0"/>
            </a:endParaRPr>
          </a:p>
          <a:p>
            <a:pPr marL="342900" lvl="0" indent="-342900" algn="just" fontAlgn="base">
              <a:buFont typeface="Arial" pitchFamily="34" charset="0"/>
              <a:buChar char="•"/>
            </a:pPr>
            <a:r>
              <a:rPr lang="pt-BR" sz="2400" dirty="0">
                <a:solidFill>
                  <a:srgbClr val="002060"/>
                </a:solidFill>
                <a:latin typeface="Arial" pitchFamily="34" charset="0"/>
                <a:cs typeface="Arial" pitchFamily="34" charset="0"/>
              </a:rPr>
              <a:t>Com a leitura dos manuais </a:t>
            </a:r>
            <a:r>
              <a:rPr lang="pt-BR" sz="2400" dirty="0" smtClean="0">
                <a:solidFill>
                  <a:srgbClr val="002060"/>
                </a:solidFill>
                <a:latin typeface="Arial" pitchFamily="34" charset="0"/>
                <a:cs typeface="Arial" pitchFamily="34" charset="0"/>
              </a:rPr>
              <a:t>disponibilizados;</a:t>
            </a:r>
          </a:p>
          <a:p>
            <a:pPr marL="342900" lvl="0" indent="-342900" algn="just" fontAlgn="base">
              <a:buFont typeface="Arial" pitchFamily="34" charset="0"/>
              <a:buChar char="•"/>
            </a:pPr>
            <a:endParaRPr lang="pt-BR" sz="2400" dirty="0" smtClean="0">
              <a:solidFill>
                <a:srgbClr val="002060"/>
              </a:solidFill>
              <a:latin typeface="Arial" pitchFamily="34" charset="0"/>
              <a:cs typeface="Arial" pitchFamily="34" charset="0"/>
            </a:endParaRPr>
          </a:p>
          <a:p>
            <a:pPr marL="342900" lvl="0" indent="-342900" algn="just" fontAlgn="base">
              <a:buFont typeface="Arial" pitchFamily="34" charset="0"/>
              <a:buChar char="•"/>
            </a:pPr>
            <a:r>
              <a:rPr lang="pt-BR" sz="2400" dirty="0" smtClean="0">
                <a:solidFill>
                  <a:srgbClr val="002060"/>
                </a:solidFill>
                <a:latin typeface="Arial" pitchFamily="34" charset="0"/>
                <a:cs typeface="Arial" pitchFamily="34" charset="0"/>
              </a:rPr>
              <a:t>Com </a:t>
            </a:r>
            <a:r>
              <a:rPr lang="pt-BR" sz="2400" dirty="0">
                <a:solidFill>
                  <a:srgbClr val="002060"/>
                </a:solidFill>
                <a:latin typeface="Arial" pitchFamily="34" charset="0"/>
                <a:cs typeface="Arial" pitchFamily="34" charset="0"/>
              </a:rPr>
              <a:t>as orientações dos tutoriais </a:t>
            </a:r>
            <a:r>
              <a:rPr lang="pt-BR" sz="2400" dirty="0" smtClean="0">
                <a:solidFill>
                  <a:srgbClr val="002060"/>
                </a:solidFill>
                <a:latin typeface="Arial" pitchFamily="34" charset="0"/>
                <a:cs typeface="Arial" pitchFamily="34" charset="0"/>
              </a:rPr>
              <a:t>disponibilizados;</a:t>
            </a:r>
          </a:p>
          <a:p>
            <a:pPr marL="342900" lvl="0" indent="-342900" algn="just" fontAlgn="base">
              <a:buFont typeface="Arial" pitchFamily="34" charset="0"/>
              <a:buChar char="•"/>
            </a:pPr>
            <a:endParaRPr lang="pt-BR" sz="2400" dirty="0" smtClean="0">
              <a:solidFill>
                <a:srgbClr val="002060"/>
              </a:solidFill>
              <a:latin typeface="Arial" pitchFamily="34" charset="0"/>
              <a:cs typeface="Arial" pitchFamily="34" charset="0"/>
            </a:endParaRPr>
          </a:p>
          <a:p>
            <a:pPr marL="342900" lvl="0" indent="-342900" algn="just" fontAlgn="base">
              <a:buFont typeface="Arial" pitchFamily="34" charset="0"/>
              <a:buChar char="•"/>
            </a:pPr>
            <a:r>
              <a:rPr lang="pt-BR" sz="2400" dirty="0" smtClean="0">
                <a:solidFill>
                  <a:srgbClr val="002060"/>
                </a:solidFill>
                <a:latin typeface="Arial" pitchFamily="34" charset="0"/>
                <a:cs typeface="Arial" pitchFamily="34" charset="0"/>
              </a:rPr>
              <a:t>Ou </a:t>
            </a:r>
            <a:r>
              <a:rPr lang="pt-BR" sz="2400" dirty="0">
                <a:solidFill>
                  <a:srgbClr val="002060"/>
                </a:solidFill>
                <a:latin typeface="Arial" pitchFamily="34" charset="0"/>
                <a:cs typeface="Arial" pitchFamily="34" charset="0"/>
              </a:rPr>
              <a:t>verificar nas perguntas </a:t>
            </a:r>
            <a:r>
              <a:rPr lang="pt-BR" sz="2400" dirty="0" smtClean="0">
                <a:solidFill>
                  <a:srgbClr val="002060"/>
                </a:solidFill>
                <a:latin typeface="Arial" pitchFamily="34" charset="0"/>
                <a:cs typeface="Arial" pitchFamily="34" charset="0"/>
              </a:rPr>
              <a:t>frequentes.</a:t>
            </a:r>
            <a:r>
              <a:rPr lang="pt-BR" sz="2400" dirty="0">
                <a:solidFill>
                  <a:srgbClr val="002060"/>
                </a:solidFill>
                <a:latin typeface="Arial" pitchFamily="34" charset="0"/>
                <a:cs typeface="Arial" pitchFamily="34" charset="0"/>
              </a:rPr>
              <a:t> </a:t>
            </a:r>
          </a:p>
        </p:txBody>
      </p:sp>
    </p:spTree>
    <p:extLst>
      <p:ext uri="{BB962C8B-B14F-4D97-AF65-F5344CB8AC3E}">
        <p14:creationId xmlns="" xmlns:p14="http://schemas.microsoft.com/office/powerpoint/2010/main" val="389717166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down)">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down)">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wipe(down)">
                                      <p:cBhvr>
                                        <p:cTn id="37"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pt-BR" smtClean="0"/>
          </a:p>
        </p:txBody>
      </p:sp>
      <p:pic>
        <p:nvPicPr>
          <p:cNvPr id="9219" name="Espaço Reservado para Conteúdo 3" descr="pp2.jpg"/>
          <p:cNvPicPr>
            <a:picLocks noGrp="1" noChangeAspect="1"/>
          </p:cNvPicPr>
          <p:nvPr>
            <p:ph idx="1"/>
          </p:nvPr>
        </p:nvPicPr>
        <p:blipFill>
          <a:blip r:embed="rId3" cstate="print"/>
          <a:srcRect/>
          <a:stretch>
            <a:fillRect/>
          </a:stretch>
        </p:blipFill>
        <p:spPr>
          <a:xfrm>
            <a:off x="-14288" y="-11113"/>
            <a:ext cx="9151938" cy="6948488"/>
          </a:xfrm>
        </p:spPr>
      </p:pic>
      <p:sp>
        <p:nvSpPr>
          <p:cNvPr id="922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3" name="Rectangle 11"/>
          <p:cNvSpPr>
            <a:spLocks noChangeArrowheads="1"/>
          </p:cNvSpPr>
          <p:nvPr/>
        </p:nvSpPr>
        <p:spPr bwMode="auto">
          <a:xfrm>
            <a:off x="0" y="-296863"/>
            <a:ext cx="9036050" cy="1323976"/>
          </a:xfrm>
          <a:prstGeom prst="rect">
            <a:avLst/>
          </a:prstGeom>
          <a:noFill/>
          <a:ln w="9525">
            <a:noFill/>
            <a:miter lim="800000"/>
            <a:headEnd/>
            <a:tailEnd/>
          </a:ln>
        </p:spPr>
        <p:txBody>
          <a:bodyPr anchor="ctr">
            <a:spAutoFit/>
          </a:bodyPr>
          <a:lstStyle/>
          <a:p>
            <a:pPr eaLnBrk="0" hangingPunct="0"/>
            <a:endParaRPr lang="pt-BR" altLang="pt-BR" sz="4000" b="1">
              <a:solidFill>
                <a:srgbClr val="595959"/>
              </a:solidFill>
              <a:latin typeface="Calibri" pitchFamily="34" charset="0"/>
              <a:ea typeface="Times New Roman" pitchFamily="18" charset="0"/>
              <a:cs typeface="Calibri" pitchFamily="34" charset="0"/>
            </a:endParaRPr>
          </a:p>
          <a:p>
            <a:pPr eaLnBrk="0" hangingPunct="0"/>
            <a:endParaRPr lang="pt-BR" altLang="pt-BR" sz="4000" b="1">
              <a:solidFill>
                <a:srgbClr val="595959"/>
              </a:solidFill>
              <a:latin typeface="Calibri" pitchFamily="34" charset="0"/>
              <a:ea typeface="Times New Roman" pitchFamily="18" charset="0"/>
              <a:cs typeface="Calibri" pitchFamily="34" charset="0"/>
            </a:endParaRPr>
          </a:p>
        </p:txBody>
      </p:sp>
      <p:sp>
        <p:nvSpPr>
          <p:cNvPr id="9224" name="Retângulo 16"/>
          <p:cNvSpPr>
            <a:spLocks noChangeArrowheads="1"/>
          </p:cNvSpPr>
          <p:nvPr/>
        </p:nvSpPr>
        <p:spPr bwMode="auto">
          <a:xfrm>
            <a:off x="892175" y="1600200"/>
            <a:ext cx="7477125" cy="1631950"/>
          </a:xfrm>
          <a:prstGeom prst="rect">
            <a:avLst/>
          </a:prstGeom>
          <a:noFill/>
          <a:ln w="9525">
            <a:noFill/>
            <a:miter lim="800000"/>
            <a:headEnd/>
            <a:tailEnd/>
          </a:ln>
        </p:spPr>
        <p:txBody>
          <a:bodyPr>
            <a:spAutoFit/>
          </a:bodyPr>
          <a:lstStyle/>
          <a:p>
            <a:pPr hangingPunct="0"/>
            <a:endParaRPr lang="pt-BR" sz="2800">
              <a:latin typeface="Cambria" pitchFamily="18" charset="0"/>
            </a:endParaRPr>
          </a:p>
          <a:p>
            <a:r>
              <a:rPr lang="pt-BR">
                <a:latin typeface="Cambria" pitchFamily="18" charset="0"/>
              </a:rPr>
              <a:t/>
            </a:r>
            <a:br>
              <a:rPr lang="pt-BR">
                <a:latin typeface="Cambria" pitchFamily="18" charset="0"/>
              </a:rPr>
            </a:br>
            <a:r>
              <a:rPr lang="pt-BR">
                <a:latin typeface="Cambria" pitchFamily="18" charset="0"/>
              </a:rPr>
              <a:t/>
            </a:r>
            <a:br>
              <a:rPr lang="pt-BR">
                <a:latin typeface="Cambria" pitchFamily="18" charset="0"/>
              </a:rPr>
            </a:br>
            <a:endParaRPr lang="pt-BR">
              <a:latin typeface="Cambria" pitchFamily="18" charset="0"/>
            </a:endParaRPr>
          </a:p>
          <a:p>
            <a:pPr hangingPunct="0"/>
            <a:r>
              <a:rPr lang="en-US">
                <a:latin typeface="Cambria" pitchFamily="18" charset="0"/>
              </a:rPr>
              <a:t> </a:t>
            </a:r>
            <a:endParaRPr lang="pt-BR">
              <a:latin typeface="Cambria" pitchFamily="18" charset="0"/>
            </a:endParaRPr>
          </a:p>
        </p:txBody>
      </p:sp>
      <p:sp>
        <p:nvSpPr>
          <p:cNvPr id="922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5" name="Retângulo 4"/>
          <p:cNvSpPr/>
          <p:nvPr/>
        </p:nvSpPr>
        <p:spPr>
          <a:xfrm>
            <a:off x="107950" y="1949450"/>
            <a:ext cx="8578850" cy="2030413"/>
          </a:xfrm>
          <a:prstGeom prst="rect">
            <a:avLst/>
          </a:prstGeom>
        </p:spPr>
        <p:txBody>
          <a:bodyPr>
            <a:spAutoFit/>
          </a:bodyPr>
          <a:lstStyle/>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fontAlgn="auto" hangingPunct="0">
              <a:spcBef>
                <a:spcPts val="0"/>
              </a:spcBef>
              <a:spcAft>
                <a:spcPts val="0"/>
              </a:spcAft>
              <a:defRPr/>
            </a:pPr>
            <a:endParaRPr lang="pt-BR" dirty="0">
              <a:latin typeface="+mn-lt"/>
              <a:cs typeface="+mn-cs"/>
            </a:endParaRPr>
          </a:p>
          <a:p>
            <a:pPr fontAlgn="auto" hangingPunct="0">
              <a:spcBef>
                <a:spcPts val="0"/>
              </a:spcBef>
              <a:spcAft>
                <a:spcPts val="0"/>
              </a:spcAft>
              <a:defRPr/>
            </a:pPr>
            <a:endParaRPr lang="pt-BR" dirty="0">
              <a:latin typeface="+mn-lt"/>
              <a:cs typeface="+mn-cs"/>
            </a:endParaRPr>
          </a:p>
          <a:p>
            <a:pPr fontAlgn="auto">
              <a:spcBef>
                <a:spcPts val="0"/>
              </a:spcBef>
              <a:spcAft>
                <a:spcPts val="0"/>
              </a:spcAft>
              <a:defRPr/>
            </a:pPr>
            <a:r>
              <a:rPr lang="en-US" dirty="0">
                <a:latin typeface="+mn-lt"/>
                <a:cs typeface="+mn-cs"/>
              </a:rPr>
              <a:t/>
            </a:r>
            <a:br>
              <a:rPr lang="en-US" dirty="0">
                <a:latin typeface="+mn-lt"/>
                <a:cs typeface="+mn-cs"/>
              </a:rPr>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922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3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12" name="Retângulo 11"/>
          <p:cNvSpPr/>
          <p:nvPr/>
        </p:nvSpPr>
        <p:spPr>
          <a:xfrm>
            <a:off x="683568" y="1772816"/>
            <a:ext cx="7776864" cy="1938992"/>
          </a:xfrm>
          <a:prstGeom prst="rect">
            <a:avLst/>
          </a:prstGeom>
        </p:spPr>
        <p:txBody>
          <a:bodyPr wrap="square">
            <a:spAutoFit/>
          </a:bodyPr>
          <a:lstStyle/>
          <a:p>
            <a:pPr algn="ctr" fontAlgn="auto">
              <a:spcBef>
                <a:spcPts val="0"/>
              </a:spcBef>
              <a:spcAft>
                <a:spcPts val="0"/>
              </a:spcAft>
              <a:defRPr/>
            </a:pPr>
            <a:r>
              <a:rPr lang="pt-BR" sz="4000" b="1" dirty="0" smtClean="0">
                <a:solidFill>
                  <a:srgbClr val="FF0000"/>
                </a:solidFill>
                <a:latin typeface="Arial" pitchFamily="34" charset="0"/>
                <a:cs typeface="Arial" pitchFamily="34" charset="0"/>
              </a:rPr>
              <a:t>PROCEDIMENTO PARA   CADASTRAMENTO DE PROPONENTES NO SICONV</a:t>
            </a:r>
            <a:endParaRPr lang="pt-BR" sz="4000" b="1" dirty="0">
              <a:solidFill>
                <a:srgbClr val="FF0000"/>
              </a:solidFill>
              <a:latin typeface="Arial" pitchFamily="34" charset="0"/>
              <a:cs typeface="Arial" pitchFamily="34" charset="0"/>
            </a:endParaRPr>
          </a:p>
        </p:txBody>
      </p:sp>
      <p:sp>
        <p:nvSpPr>
          <p:cNvPr id="9232" name="Retângulo 17"/>
          <p:cNvSpPr>
            <a:spLocks noChangeArrowheads="1"/>
          </p:cNvSpPr>
          <p:nvPr/>
        </p:nvSpPr>
        <p:spPr bwMode="auto">
          <a:xfrm>
            <a:off x="315913" y="2052638"/>
            <a:ext cx="8629650" cy="246062"/>
          </a:xfrm>
          <a:prstGeom prst="rect">
            <a:avLst/>
          </a:prstGeom>
          <a:noFill/>
          <a:ln w="9525">
            <a:noFill/>
            <a:miter lim="800000"/>
            <a:headEnd/>
            <a:tailEnd/>
          </a:ln>
        </p:spPr>
        <p:txBody>
          <a:bodyPr>
            <a:spAutoFit/>
          </a:bodyPr>
          <a:lstStyle/>
          <a:p>
            <a:pPr hangingPunct="0"/>
            <a:r>
              <a:rPr lang="pt-BR" sz="1000">
                <a:latin typeface="Times New Roman" pitchFamily="18" charset="0"/>
                <a:cs typeface="Times New Roman" pitchFamily="18" charset="0"/>
              </a:rPr>
              <a:t> </a:t>
            </a:r>
            <a:endParaRPr lang="pt-BR" sz="2400">
              <a:latin typeface="Times New Roman" pitchFamily="18" charset="0"/>
              <a:cs typeface="Times New Roman" pitchFamily="18" charset="0"/>
            </a:endParaRPr>
          </a:p>
        </p:txBody>
      </p:sp>
    </p:spTree>
  </p:cSld>
  <p:clrMapOvr>
    <a:masterClrMapping/>
  </p:clrMapOvr>
  <p:transition spd="slow">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08519" y="-114483"/>
            <a:ext cx="9296644" cy="6972483"/>
          </a:xfrm>
          <a:prstGeom prst="rect">
            <a:avLst/>
          </a:prstGeom>
        </p:spPr>
      </p:pic>
      <p:sp>
        <p:nvSpPr>
          <p:cNvPr id="5" name="Título 1"/>
          <p:cNvSpPr txBox="1">
            <a:spLocks noGrp="1"/>
          </p:cNvSpPr>
          <p:nvPr>
            <p:ph type="title"/>
          </p:nvPr>
        </p:nvSpPr>
        <p:spPr>
          <a:xfrm>
            <a:off x="971600" y="274638"/>
            <a:ext cx="792088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solidFill>
                  <a:srgbClr val="FF0000"/>
                </a:solidFill>
              </a:rPr>
              <a:t>CADASTRAMENTO DE PROPONENTES NO SICONV</a:t>
            </a:r>
            <a:endParaRPr lang="pt-BR" sz="2800" dirty="0">
              <a:solidFill>
                <a:srgbClr val="002060"/>
              </a:solidFill>
            </a:endParaRPr>
          </a:p>
        </p:txBody>
      </p:sp>
      <p:sp>
        <p:nvSpPr>
          <p:cNvPr id="4" name="Rectangle 5"/>
          <p:cNvSpPr>
            <a:spLocks noGrp="1" noChangeArrowheads="1"/>
          </p:cNvSpPr>
          <p:nvPr>
            <p:ph idx="1"/>
          </p:nvPr>
        </p:nvSpPr>
        <p:spPr bwMode="auto">
          <a:xfrm>
            <a:off x="467544" y="932316"/>
            <a:ext cx="8496944"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PT" sz="2600" b="1" dirty="0" smtClean="0">
                <a:solidFill>
                  <a:srgbClr val="002060"/>
                </a:solidFill>
                <a:latin typeface="Arial" pitchFamily="34" charset="0"/>
                <a:cs typeface="Arial" pitchFamily="34" charset="0"/>
              </a:rPr>
              <a:t>O procedimento de cadastramento do Ente/ Entidade contempla os seguintes passos:</a:t>
            </a:r>
            <a:endParaRPr lang="pt-BR" sz="2600" b="1" dirty="0" smtClean="0">
              <a:solidFill>
                <a:srgbClr val="002060"/>
              </a:solidFill>
              <a:latin typeface="Arial" pitchFamily="34" charset="0"/>
              <a:cs typeface="Arial" pitchFamily="34" charset="0"/>
            </a:endParaRPr>
          </a:p>
          <a:p>
            <a:pPr lvl="0"/>
            <a:r>
              <a:rPr lang="pt-PT" sz="2600" dirty="0" smtClean="0">
                <a:solidFill>
                  <a:srgbClr val="002060"/>
                </a:solidFill>
                <a:latin typeface="Arial" pitchFamily="34" charset="0"/>
                <a:cs typeface="Arial" pitchFamily="34" charset="0"/>
              </a:rPr>
              <a:t>Incluir dados do Representante do Ente/Entidade (pessoa física);</a:t>
            </a:r>
            <a:endParaRPr lang="pt-BR" sz="2600" dirty="0" smtClean="0">
              <a:solidFill>
                <a:srgbClr val="002060"/>
              </a:solidFill>
              <a:latin typeface="Arial" pitchFamily="34" charset="0"/>
              <a:cs typeface="Arial" pitchFamily="34" charset="0"/>
            </a:endParaRPr>
          </a:p>
          <a:p>
            <a:pPr lvl="0"/>
            <a:r>
              <a:rPr lang="pt-PT" sz="2600" dirty="0" smtClean="0">
                <a:solidFill>
                  <a:srgbClr val="002060"/>
                </a:solidFill>
                <a:latin typeface="Arial" pitchFamily="34" charset="0"/>
                <a:cs typeface="Arial" pitchFamily="34" charset="0"/>
              </a:rPr>
              <a:t>Incluir dados do Ente/Entidade (pessoa jurídica);</a:t>
            </a:r>
            <a:endParaRPr lang="pt-BR" sz="2600" dirty="0" smtClean="0">
              <a:solidFill>
                <a:srgbClr val="002060"/>
              </a:solidFill>
              <a:latin typeface="Arial" pitchFamily="34" charset="0"/>
              <a:cs typeface="Arial" pitchFamily="34" charset="0"/>
            </a:endParaRPr>
          </a:p>
          <a:p>
            <a:pPr lvl="0"/>
            <a:r>
              <a:rPr lang="pt-PT" sz="2600" dirty="0" smtClean="0">
                <a:solidFill>
                  <a:srgbClr val="002060"/>
                </a:solidFill>
                <a:latin typeface="Arial" pitchFamily="34" charset="0"/>
                <a:cs typeface="Arial" pitchFamily="34" charset="0"/>
              </a:rPr>
              <a:t>Incluir dados do Responsável pelo Ente/Entidade (pessoa física); e</a:t>
            </a:r>
            <a:endParaRPr lang="pt-BR" sz="2600" dirty="0" smtClean="0">
              <a:solidFill>
                <a:srgbClr val="002060"/>
              </a:solidFill>
              <a:latin typeface="Arial" pitchFamily="34" charset="0"/>
              <a:cs typeface="Arial" pitchFamily="34" charset="0"/>
            </a:endParaRPr>
          </a:p>
          <a:p>
            <a:pPr lvl="0"/>
            <a:r>
              <a:rPr lang="pt-PT" sz="2600" dirty="0" smtClean="0">
                <a:solidFill>
                  <a:srgbClr val="002060"/>
                </a:solidFill>
                <a:latin typeface="Arial" pitchFamily="34" charset="0"/>
                <a:cs typeface="Arial" pitchFamily="34" charset="0"/>
              </a:rPr>
              <a:t>Confirmar os dados informados para Ente/Entidade, Responsável e Representante.</a:t>
            </a:r>
          </a:p>
          <a:p>
            <a:pPr>
              <a:buNone/>
            </a:pPr>
            <a:endParaRPr lang="pt-PT" sz="2400" dirty="0" smtClean="0">
              <a:solidFill>
                <a:srgbClr val="FF0000"/>
              </a:solidFill>
              <a:latin typeface="Arial" pitchFamily="34" charset="0"/>
              <a:cs typeface="Arial" pitchFamily="34" charset="0"/>
            </a:endParaRPr>
          </a:p>
          <a:p>
            <a:pPr marL="0" indent="0">
              <a:buNone/>
            </a:pPr>
            <a:r>
              <a:rPr lang="pt-PT" sz="2400" dirty="0" smtClean="0">
                <a:solidFill>
                  <a:srgbClr val="FF0000"/>
                </a:solidFill>
                <a:latin typeface="Arial" pitchFamily="34" charset="0"/>
                <a:cs typeface="Arial" pitchFamily="34" charset="0"/>
              </a:rPr>
              <a:t>O </a:t>
            </a:r>
            <a:r>
              <a:rPr lang="pt-PT" sz="2400" b="1" u="sng" dirty="0" smtClean="0">
                <a:solidFill>
                  <a:srgbClr val="FF0000"/>
                </a:solidFill>
                <a:latin typeface="Arial" pitchFamily="34" charset="0"/>
                <a:cs typeface="Arial" pitchFamily="34" charset="0"/>
              </a:rPr>
              <a:t>Representante</a:t>
            </a:r>
            <a:r>
              <a:rPr lang="pt-PT" sz="2400" b="1" dirty="0" smtClean="0">
                <a:solidFill>
                  <a:srgbClr val="FF0000"/>
                </a:solidFill>
                <a:latin typeface="Arial" pitchFamily="34" charset="0"/>
                <a:cs typeface="Arial" pitchFamily="34" charset="0"/>
              </a:rPr>
              <a:t> do Ente/Entidade </a:t>
            </a:r>
            <a:r>
              <a:rPr lang="pt-PT" sz="2400" dirty="0" smtClean="0">
                <a:solidFill>
                  <a:srgbClr val="FF0000"/>
                </a:solidFill>
                <a:latin typeface="Arial" pitchFamily="34" charset="0"/>
                <a:cs typeface="Arial" pitchFamily="34" charset="0"/>
              </a:rPr>
              <a:t>é quem responde pela entidade dentro do sistema. O </a:t>
            </a:r>
            <a:r>
              <a:rPr lang="pt-PT" sz="2400" b="1" u="sng" dirty="0" smtClean="0">
                <a:solidFill>
                  <a:srgbClr val="FF0000"/>
                </a:solidFill>
                <a:latin typeface="Arial" pitchFamily="34" charset="0"/>
                <a:cs typeface="Arial" pitchFamily="34" charset="0"/>
              </a:rPr>
              <a:t>Responsáve</a:t>
            </a:r>
            <a:r>
              <a:rPr lang="pt-PT" sz="2400" dirty="0" smtClean="0">
                <a:solidFill>
                  <a:srgbClr val="FF0000"/>
                </a:solidFill>
                <a:latin typeface="Arial" pitchFamily="34" charset="0"/>
                <a:cs typeface="Arial" pitchFamily="34" charset="0"/>
              </a:rPr>
              <a:t>l é a autoridade máxima da entidade.</a:t>
            </a:r>
            <a:endParaRPr lang="pt-BR" sz="2400" dirty="0" smtClean="0">
              <a:solidFill>
                <a:srgbClr val="FF0000"/>
              </a:solidFill>
              <a:latin typeface="Arial" pitchFamily="34" charset="0"/>
              <a:cs typeface="Arial" pitchFamily="34" charset="0"/>
            </a:endParaRPr>
          </a:p>
          <a:p>
            <a:pPr lvl="0"/>
            <a:endParaRPr lang="pt-BR" sz="28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9860635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2" name="Título 1"/>
          <p:cNvSpPr>
            <a:spLocks noGrp="1"/>
          </p:cNvSpPr>
          <p:nvPr>
            <p:ph type="title"/>
          </p:nvPr>
        </p:nvSpPr>
        <p:spPr>
          <a:xfrm>
            <a:off x="899592" y="274638"/>
            <a:ext cx="7787208" cy="1143000"/>
          </a:xfrm>
        </p:spPr>
        <p:txBody>
          <a:bodyPr>
            <a:normAutofit fontScale="90000"/>
          </a:bodyPr>
          <a:lstStyle/>
          <a:p>
            <a:pPr algn="l"/>
            <a:r>
              <a:rPr lang="pt-BR" sz="3300" b="1" dirty="0">
                <a:solidFill>
                  <a:srgbClr val="FF0000"/>
                </a:solidFill>
              </a:rPr>
              <a:t>CADASTRAMENTO </a:t>
            </a:r>
            <a:r>
              <a:rPr lang="pt-BR" sz="3300" b="1" dirty="0" smtClean="0">
                <a:solidFill>
                  <a:srgbClr val="FF0000"/>
                </a:solidFill>
              </a:rPr>
              <a:t>DE PROPONENTE</a:t>
            </a:r>
            <a:r>
              <a:rPr lang="pt-BR" b="1" dirty="0" smtClean="0"/>
              <a:t/>
            </a:r>
            <a:br>
              <a:rPr lang="pt-BR" b="1" dirty="0" smtClean="0"/>
            </a:br>
            <a:endParaRPr lang="pt-BR" dirty="0"/>
          </a:p>
        </p:txBody>
      </p:sp>
      <p:pic>
        <p:nvPicPr>
          <p:cNvPr id="7" name="Picture 3"/>
          <p:cNvPicPr>
            <a:picLocks noChangeAspect="1" noChangeArrowheads="1"/>
          </p:cNvPicPr>
          <p:nvPr/>
        </p:nvPicPr>
        <p:blipFill>
          <a:blip r:embed="rId3" cstate="print"/>
          <a:srcRect/>
          <a:stretch>
            <a:fillRect/>
          </a:stretch>
        </p:blipFill>
        <p:spPr bwMode="auto">
          <a:xfrm>
            <a:off x="539552" y="908720"/>
            <a:ext cx="8280920" cy="5357191"/>
          </a:xfrm>
          <a:prstGeom prst="rect">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pic>
      <p:sp>
        <p:nvSpPr>
          <p:cNvPr id="8" name="Seta para a direita 7"/>
          <p:cNvSpPr/>
          <p:nvPr/>
        </p:nvSpPr>
        <p:spPr>
          <a:xfrm>
            <a:off x="1187624" y="4437112"/>
            <a:ext cx="36004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9" name="Elipse 8"/>
          <p:cNvSpPr/>
          <p:nvPr/>
        </p:nvSpPr>
        <p:spPr>
          <a:xfrm>
            <a:off x="1619672" y="4293096"/>
            <a:ext cx="9361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483768" y="908720"/>
            <a:ext cx="4105291" cy="477054"/>
          </a:xfrm>
          <a:prstGeom prst="rect">
            <a:avLst/>
          </a:prstGeom>
          <a:solidFill>
            <a:srgbClr val="FF0000"/>
          </a:solidFill>
          <a:ln>
            <a:solidFill>
              <a:srgbClr val="FF0000"/>
            </a:solidFill>
          </a:ln>
        </p:spPr>
        <p:txBody>
          <a:bodyPr wrap="none">
            <a:spAutoFit/>
          </a:bodyPr>
          <a:lstStyle/>
          <a:p>
            <a:r>
              <a:rPr lang="pt-BR" sz="2500" b="1" u="sng" dirty="0" smtClean="0">
                <a:solidFill>
                  <a:schemeClr val="bg1"/>
                </a:solidFill>
                <a:latin typeface="+mj-lt"/>
              </a:rPr>
              <a:t>www.portal.convenios.gov.br</a:t>
            </a:r>
            <a:endParaRPr lang="pt-BR" sz="2500" u="sng" dirty="0">
              <a:solidFill>
                <a:schemeClr val="bg1"/>
              </a:solidFill>
              <a:latin typeface="+mj-lt"/>
            </a:endParaRPr>
          </a:p>
        </p:txBody>
      </p:sp>
    </p:spTree>
    <p:extLst>
      <p:ext uri="{BB962C8B-B14F-4D97-AF65-F5344CB8AC3E}">
        <p14:creationId xmlns="" xmlns:p14="http://schemas.microsoft.com/office/powerpoint/2010/main" val="8743559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08519" y="-114483"/>
            <a:ext cx="9296644" cy="6972483"/>
          </a:xfrm>
          <a:prstGeom prst="rect">
            <a:avLst/>
          </a:prstGeom>
        </p:spPr>
      </p:pic>
      <p:sp>
        <p:nvSpPr>
          <p:cNvPr id="5" name="Título 1"/>
          <p:cNvSpPr txBox="1">
            <a:spLocks noGrp="1"/>
          </p:cNvSpPr>
          <p:nvPr>
            <p:ph type="title"/>
          </p:nvPr>
        </p:nvSpPr>
        <p:spPr>
          <a:xfrm>
            <a:off x="755576" y="274638"/>
            <a:ext cx="8136904"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solidFill>
                  <a:srgbClr val="FF0000"/>
                </a:solidFill>
              </a:rPr>
              <a:t>PRINCIPAIS MUDANÇAS NO CADASTRAMENTO DE  PROPONENTES NO SICONV</a:t>
            </a:r>
            <a:endParaRPr lang="pt-BR" sz="2800" dirty="0">
              <a:solidFill>
                <a:srgbClr val="002060"/>
              </a:solidFill>
            </a:endParaRPr>
          </a:p>
        </p:txBody>
      </p:sp>
      <p:sp>
        <p:nvSpPr>
          <p:cNvPr id="4" name="Rectangle 5"/>
          <p:cNvSpPr>
            <a:spLocks noGrp="1" noChangeArrowheads="1"/>
          </p:cNvSpPr>
          <p:nvPr>
            <p:ph idx="1"/>
          </p:nvPr>
        </p:nvSpPr>
        <p:spPr bwMode="auto">
          <a:xfrm>
            <a:off x="179512" y="1407472"/>
            <a:ext cx="8784976" cy="48197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PT" sz="2400" dirty="0" smtClean="0">
                <a:solidFill>
                  <a:srgbClr val="002060"/>
                </a:solidFill>
                <a:latin typeface="Arial" pitchFamily="34" charset="0"/>
                <a:cs typeface="Arial" pitchFamily="34" charset="0"/>
              </a:rPr>
              <a:t>A partir de 2017, o procedimento de cadastramento do Ente/Entidade será apenas no sistema, não havendo necessidade de enviar documentação para órgãos cadastradores;</a:t>
            </a:r>
          </a:p>
          <a:p>
            <a:r>
              <a:rPr lang="pt-PT" sz="2400" dirty="0" smtClean="0">
                <a:solidFill>
                  <a:srgbClr val="002060"/>
                </a:solidFill>
                <a:latin typeface="Arial" pitchFamily="34" charset="0"/>
                <a:cs typeface="Arial" pitchFamily="34" charset="0"/>
              </a:rPr>
              <a:t>A documentação dos responsável pelo Ente/Entidade será anexadas no próprio SICONV;</a:t>
            </a:r>
          </a:p>
          <a:p>
            <a:r>
              <a:rPr lang="pt-PT" sz="2400" dirty="0" smtClean="0">
                <a:solidFill>
                  <a:srgbClr val="002060"/>
                </a:solidFill>
                <a:latin typeface="Arial" pitchFamily="34" charset="0"/>
                <a:cs typeface="Arial" pitchFamily="34" charset="0"/>
              </a:rPr>
              <a:t>A comprovação destes documentos poderá ser pedida quando for efetuado convênio com algum órgão concedente do Governo Federal;</a:t>
            </a:r>
            <a:endParaRPr lang="pt-BR" sz="2400" dirty="0" smtClean="0">
              <a:solidFill>
                <a:srgbClr val="002060"/>
              </a:solidFill>
              <a:latin typeface="Arial" pitchFamily="34" charset="0"/>
              <a:cs typeface="Arial" pitchFamily="34" charset="0"/>
            </a:endParaRPr>
          </a:p>
          <a:p>
            <a:pPr>
              <a:buNone/>
            </a:pPr>
            <a:endParaRPr lang="pt-PT" sz="2400" dirty="0" smtClean="0">
              <a:solidFill>
                <a:srgbClr val="FF0000"/>
              </a:solidFill>
              <a:latin typeface="Arial" pitchFamily="34" charset="0"/>
              <a:cs typeface="Arial" pitchFamily="34" charset="0"/>
            </a:endParaRPr>
          </a:p>
          <a:p>
            <a:pPr lvl="0"/>
            <a:r>
              <a:rPr lang="pt-BR" sz="2400" b="1" dirty="0" smtClean="0">
                <a:solidFill>
                  <a:srgbClr val="002060"/>
                </a:solidFill>
                <a:latin typeface="Arial" pitchFamily="34" charset="0"/>
                <a:cs typeface="Arial" pitchFamily="34" charset="0"/>
              </a:rPr>
              <a:t>O próprio </a:t>
            </a:r>
            <a:r>
              <a:rPr lang="pt-BR" sz="2400" b="1" dirty="0" smtClean="0">
                <a:solidFill>
                  <a:srgbClr val="FF0000"/>
                </a:solidFill>
                <a:latin typeface="Arial" pitchFamily="34" charset="0"/>
                <a:cs typeface="Arial" pitchFamily="34" charset="0"/>
              </a:rPr>
              <a:t>Usuário cadastrador </a:t>
            </a:r>
            <a:r>
              <a:rPr lang="pt-BR" sz="2400" b="1" dirty="0" smtClean="0">
                <a:solidFill>
                  <a:srgbClr val="002060"/>
                </a:solidFill>
                <a:latin typeface="Arial" pitchFamily="34" charset="0"/>
                <a:cs typeface="Arial" pitchFamily="34" charset="0"/>
              </a:rPr>
              <a:t>poderá atualizar as informações e incluir/excluir usuários no SICONV.</a:t>
            </a:r>
          </a:p>
        </p:txBody>
      </p:sp>
    </p:spTree>
    <p:extLst>
      <p:ext uri="{BB962C8B-B14F-4D97-AF65-F5344CB8AC3E}">
        <p14:creationId xmlns="" xmlns:p14="http://schemas.microsoft.com/office/powerpoint/2010/main" val="29860635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2" name="Título 1"/>
          <p:cNvSpPr>
            <a:spLocks noGrp="1"/>
          </p:cNvSpPr>
          <p:nvPr>
            <p:ph type="title"/>
          </p:nvPr>
        </p:nvSpPr>
        <p:spPr>
          <a:xfrm>
            <a:off x="899592" y="274638"/>
            <a:ext cx="7787208" cy="706090"/>
          </a:xfrm>
        </p:spPr>
        <p:txBody>
          <a:bodyPr>
            <a:normAutofit/>
          </a:bodyPr>
          <a:lstStyle/>
          <a:p>
            <a:pPr algn="l"/>
            <a:r>
              <a:rPr lang="pt-BR" sz="3300" b="1" dirty="0" smtClean="0">
                <a:solidFill>
                  <a:srgbClr val="FF0000"/>
                </a:solidFill>
              </a:rPr>
              <a:t>Gerenciar Usuários e dados do Proponente</a:t>
            </a:r>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251520" y="908720"/>
            <a:ext cx="8496944" cy="4568589"/>
          </a:xfrm>
          <a:prstGeom prst="rect">
            <a:avLst/>
          </a:prstGeom>
          <a:noFill/>
          <a:ln w="9525">
            <a:noFill/>
            <a:miter lim="800000"/>
            <a:headEnd/>
            <a:tailEnd/>
          </a:ln>
        </p:spPr>
      </p:pic>
      <p:sp>
        <p:nvSpPr>
          <p:cNvPr id="11" name="CaixaDeTexto 10"/>
          <p:cNvSpPr txBox="1"/>
          <p:nvPr/>
        </p:nvSpPr>
        <p:spPr>
          <a:xfrm>
            <a:off x="683568" y="5805264"/>
            <a:ext cx="7920880" cy="646331"/>
          </a:xfrm>
          <a:prstGeom prst="rect">
            <a:avLst/>
          </a:prstGeom>
          <a:noFill/>
        </p:spPr>
        <p:txBody>
          <a:bodyPr wrap="square" rtlCol="0">
            <a:spAutoFit/>
          </a:bodyPr>
          <a:lstStyle/>
          <a:p>
            <a:r>
              <a:rPr lang="pt-BR" dirty="0" smtClean="0"/>
              <a:t>Acessar </a:t>
            </a:r>
            <a:r>
              <a:rPr lang="pt-BR" dirty="0" smtClean="0">
                <a:solidFill>
                  <a:srgbClr val="FF0000"/>
                </a:solidFill>
              </a:rPr>
              <a:t>CADASTRAMENTO</a:t>
            </a:r>
            <a:r>
              <a:rPr lang="pt-BR" dirty="0" smtClean="0"/>
              <a:t> e depois </a:t>
            </a:r>
            <a:r>
              <a:rPr lang="pt-BR" dirty="0" smtClean="0">
                <a:solidFill>
                  <a:srgbClr val="FF0000"/>
                </a:solidFill>
              </a:rPr>
              <a:t>GERENCIAR ENTE/ENTIDADE. </a:t>
            </a:r>
            <a:r>
              <a:rPr lang="pt-BR" dirty="0" smtClean="0"/>
              <a:t>Usuário com perfil </a:t>
            </a:r>
            <a:r>
              <a:rPr lang="pt-BR" dirty="0" smtClean="0">
                <a:solidFill>
                  <a:srgbClr val="FF0000"/>
                </a:solidFill>
              </a:rPr>
              <a:t>Cadastrador </a:t>
            </a:r>
            <a:r>
              <a:rPr lang="pt-BR" dirty="0" smtClean="0"/>
              <a:t>poderá alterar e atualizar todas as informações.</a:t>
            </a:r>
            <a:endParaRPr lang="pt-BR" dirty="0"/>
          </a:p>
        </p:txBody>
      </p:sp>
    </p:spTree>
    <p:extLst>
      <p:ext uri="{BB962C8B-B14F-4D97-AF65-F5344CB8AC3E}">
        <p14:creationId xmlns="" xmlns:p14="http://schemas.microsoft.com/office/powerpoint/2010/main" val="8743559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2" name="Título 1"/>
          <p:cNvSpPr>
            <a:spLocks noGrp="1"/>
          </p:cNvSpPr>
          <p:nvPr>
            <p:ph type="title"/>
          </p:nvPr>
        </p:nvSpPr>
        <p:spPr>
          <a:xfrm>
            <a:off x="899592" y="274638"/>
            <a:ext cx="7787208" cy="706090"/>
          </a:xfrm>
        </p:spPr>
        <p:txBody>
          <a:bodyPr>
            <a:normAutofit/>
          </a:bodyPr>
          <a:lstStyle/>
          <a:p>
            <a:pPr algn="l"/>
            <a:r>
              <a:rPr lang="pt-BR" sz="3300" b="1" dirty="0" smtClean="0">
                <a:solidFill>
                  <a:srgbClr val="FF0000"/>
                </a:solidFill>
              </a:rPr>
              <a:t>Gerenciar Membros/Usuários </a:t>
            </a:r>
            <a:endParaRPr lang="pt-BR" dirty="0"/>
          </a:p>
        </p:txBody>
      </p:sp>
      <p:sp>
        <p:nvSpPr>
          <p:cNvPr id="11" name="CaixaDeTexto 10"/>
          <p:cNvSpPr txBox="1"/>
          <p:nvPr/>
        </p:nvSpPr>
        <p:spPr>
          <a:xfrm>
            <a:off x="251520" y="6093296"/>
            <a:ext cx="8352928" cy="400110"/>
          </a:xfrm>
          <a:prstGeom prst="rect">
            <a:avLst/>
          </a:prstGeom>
          <a:noFill/>
        </p:spPr>
        <p:txBody>
          <a:bodyPr wrap="square" rtlCol="0">
            <a:spAutoFit/>
          </a:bodyPr>
          <a:lstStyle/>
          <a:p>
            <a:r>
              <a:rPr lang="pt-BR" sz="2000" dirty="0" smtClean="0"/>
              <a:t>Pode-se cadastrar usuários, alterar seu perfil, reativar ou excluir usuários.</a:t>
            </a:r>
            <a:endParaRPr lang="pt-BR" sz="2000" dirty="0">
              <a:solidFill>
                <a:srgbClr val="FF0000"/>
              </a:solidFill>
            </a:endParaRPr>
          </a:p>
        </p:txBody>
      </p:sp>
      <p:pic>
        <p:nvPicPr>
          <p:cNvPr id="2051" name="Picture 3"/>
          <p:cNvPicPr>
            <a:picLocks noChangeAspect="1" noChangeArrowheads="1"/>
          </p:cNvPicPr>
          <p:nvPr/>
        </p:nvPicPr>
        <p:blipFill>
          <a:blip r:embed="rId3" cstate="print"/>
          <a:srcRect/>
          <a:stretch>
            <a:fillRect/>
          </a:stretch>
        </p:blipFill>
        <p:spPr bwMode="auto">
          <a:xfrm>
            <a:off x="395536" y="1052736"/>
            <a:ext cx="7992888" cy="4896544"/>
          </a:xfrm>
          <a:prstGeom prst="rect">
            <a:avLst/>
          </a:prstGeom>
          <a:noFill/>
          <a:ln w="9525">
            <a:noFill/>
            <a:miter lim="800000"/>
            <a:headEnd/>
            <a:tailEnd/>
          </a:ln>
        </p:spPr>
      </p:pic>
    </p:spTree>
    <p:extLst>
      <p:ext uri="{BB962C8B-B14F-4D97-AF65-F5344CB8AC3E}">
        <p14:creationId xmlns="" xmlns:p14="http://schemas.microsoft.com/office/powerpoint/2010/main" val="8743559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2" name="Título 1"/>
          <p:cNvSpPr>
            <a:spLocks noGrp="1"/>
          </p:cNvSpPr>
          <p:nvPr>
            <p:ph type="title"/>
          </p:nvPr>
        </p:nvSpPr>
        <p:spPr>
          <a:xfrm>
            <a:off x="899592" y="188640"/>
            <a:ext cx="7787208" cy="706090"/>
          </a:xfrm>
        </p:spPr>
        <p:txBody>
          <a:bodyPr>
            <a:normAutofit/>
          </a:bodyPr>
          <a:lstStyle/>
          <a:p>
            <a:pPr algn="l"/>
            <a:r>
              <a:rPr lang="pt-BR" sz="3300" b="1" dirty="0" smtClean="0">
                <a:solidFill>
                  <a:srgbClr val="FF0000"/>
                </a:solidFill>
              </a:rPr>
              <a:t>Perfil de Membros/Usuários </a:t>
            </a:r>
            <a:endParaRPr lang="pt-BR" dirty="0"/>
          </a:p>
        </p:txBody>
      </p:sp>
      <p:sp>
        <p:nvSpPr>
          <p:cNvPr id="11" name="CaixaDeTexto 10"/>
          <p:cNvSpPr txBox="1"/>
          <p:nvPr/>
        </p:nvSpPr>
        <p:spPr>
          <a:xfrm>
            <a:off x="251520" y="6093296"/>
            <a:ext cx="8352928" cy="646331"/>
          </a:xfrm>
          <a:prstGeom prst="rect">
            <a:avLst/>
          </a:prstGeom>
          <a:noFill/>
        </p:spPr>
        <p:txBody>
          <a:bodyPr wrap="square" rtlCol="0">
            <a:spAutoFit/>
          </a:bodyPr>
          <a:lstStyle/>
          <a:p>
            <a:r>
              <a:rPr lang="pt-BR" dirty="0" smtClean="0">
                <a:latin typeface="Arial" pitchFamily="34" charset="0"/>
                <a:cs typeface="Arial" pitchFamily="34" charset="0"/>
              </a:rPr>
              <a:t>Pode-se definir quais perfis o usuário terá no SICONV. O Mesmo usuário não pode ser </a:t>
            </a:r>
            <a:r>
              <a:rPr lang="pt-BR" dirty="0" smtClean="0">
                <a:solidFill>
                  <a:srgbClr val="FF0000"/>
                </a:solidFill>
                <a:latin typeface="Arial" pitchFamily="34" charset="0"/>
                <a:cs typeface="Arial" pitchFamily="34" charset="0"/>
              </a:rPr>
              <a:t>Gestor Financeiro </a:t>
            </a:r>
            <a:r>
              <a:rPr lang="pt-BR" dirty="0" smtClean="0">
                <a:latin typeface="Arial" pitchFamily="34" charset="0"/>
                <a:cs typeface="Arial" pitchFamily="34" charset="0"/>
              </a:rPr>
              <a:t>e </a:t>
            </a:r>
            <a:r>
              <a:rPr lang="pt-BR" dirty="0" smtClean="0">
                <a:solidFill>
                  <a:srgbClr val="FF0000"/>
                </a:solidFill>
                <a:latin typeface="Arial" pitchFamily="34" charset="0"/>
                <a:cs typeface="Arial" pitchFamily="34" charset="0"/>
              </a:rPr>
              <a:t>Ordenador de Despesa </a:t>
            </a:r>
            <a:r>
              <a:rPr lang="pt-BR" dirty="0" smtClean="0">
                <a:latin typeface="Arial" pitchFamily="34" charset="0"/>
                <a:cs typeface="Arial" pitchFamily="34" charset="0"/>
              </a:rPr>
              <a:t>ao mesmo tempo</a:t>
            </a:r>
            <a:endParaRPr lang="pt-BR" dirty="0">
              <a:solidFill>
                <a:srgbClr val="FF0000"/>
              </a:solidFill>
              <a:latin typeface="Arial" pitchFamily="34" charset="0"/>
              <a:cs typeface="Arial"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323528" y="908720"/>
            <a:ext cx="8640960" cy="5112568"/>
          </a:xfrm>
          <a:prstGeom prst="rect">
            <a:avLst/>
          </a:prstGeom>
          <a:noFill/>
          <a:ln w="9525">
            <a:noFill/>
            <a:miter lim="800000"/>
            <a:headEnd/>
            <a:tailEnd/>
          </a:ln>
        </p:spPr>
      </p:pic>
    </p:spTree>
    <p:extLst>
      <p:ext uri="{BB962C8B-B14F-4D97-AF65-F5344CB8AC3E}">
        <p14:creationId xmlns="" xmlns:p14="http://schemas.microsoft.com/office/powerpoint/2010/main" val="8743559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pt-BR" smtClean="0"/>
          </a:p>
        </p:txBody>
      </p:sp>
      <p:pic>
        <p:nvPicPr>
          <p:cNvPr id="9219" name="Espaço Reservado para Conteúdo 3" descr="pp2.jpg"/>
          <p:cNvPicPr>
            <a:picLocks noGrp="1" noChangeAspect="1"/>
          </p:cNvPicPr>
          <p:nvPr>
            <p:ph idx="1"/>
          </p:nvPr>
        </p:nvPicPr>
        <p:blipFill>
          <a:blip r:embed="rId3" cstate="print"/>
          <a:srcRect/>
          <a:stretch>
            <a:fillRect/>
          </a:stretch>
        </p:blipFill>
        <p:spPr>
          <a:xfrm>
            <a:off x="-14288" y="-11113"/>
            <a:ext cx="9151938" cy="6948488"/>
          </a:xfrm>
        </p:spPr>
      </p:pic>
      <p:sp>
        <p:nvSpPr>
          <p:cNvPr id="922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3" name="Rectangle 11"/>
          <p:cNvSpPr>
            <a:spLocks noChangeArrowheads="1"/>
          </p:cNvSpPr>
          <p:nvPr/>
        </p:nvSpPr>
        <p:spPr bwMode="auto">
          <a:xfrm>
            <a:off x="0" y="-296863"/>
            <a:ext cx="9036050" cy="1323976"/>
          </a:xfrm>
          <a:prstGeom prst="rect">
            <a:avLst/>
          </a:prstGeom>
          <a:noFill/>
          <a:ln w="9525">
            <a:noFill/>
            <a:miter lim="800000"/>
            <a:headEnd/>
            <a:tailEnd/>
          </a:ln>
        </p:spPr>
        <p:txBody>
          <a:bodyPr anchor="ctr">
            <a:spAutoFit/>
          </a:bodyPr>
          <a:lstStyle/>
          <a:p>
            <a:pPr eaLnBrk="0" hangingPunct="0"/>
            <a:endParaRPr lang="pt-BR" altLang="pt-BR" sz="4000" b="1">
              <a:solidFill>
                <a:srgbClr val="595959"/>
              </a:solidFill>
              <a:latin typeface="Calibri" pitchFamily="34" charset="0"/>
              <a:ea typeface="Times New Roman" pitchFamily="18" charset="0"/>
              <a:cs typeface="Calibri" pitchFamily="34" charset="0"/>
            </a:endParaRPr>
          </a:p>
          <a:p>
            <a:pPr eaLnBrk="0" hangingPunct="0"/>
            <a:endParaRPr lang="pt-BR" altLang="pt-BR" sz="4000" b="1">
              <a:solidFill>
                <a:srgbClr val="595959"/>
              </a:solidFill>
              <a:latin typeface="Calibri" pitchFamily="34" charset="0"/>
              <a:ea typeface="Times New Roman" pitchFamily="18" charset="0"/>
              <a:cs typeface="Calibri" pitchFamily="34" charset="0"/>
            </a:endParaRPr>
          </a:p>
        </p:txBody>
      </p:sp>
      <p:sp>
        <p:nvSpPr>
          <p:cNvPr id="9224" name="Retângulo 16"/>
          <p:cNvSpPr>
            <a:spLocks noChangeArrowheads="1"/>
          </p:cNvSpPr>
          <p:nvPr/>
        </p:nvSpPr>
        <p:spPr bwMode="auto">
          <a:xfrm>
            <a:off x="892175" y="1600200"/>
            <a:ext cx="7477125" cy="1631950"/>
          </a:xfrm>
          <a:prstGeom prst="rect">
            <a:avLst/>
          </a:prstGeom>
          <a:noFill/>
          <a:ln w="9525">
            <a:noFill/>
            <a:miter lim="800000"/>
            <a:headEnd/>
            <a:tailEnd/>
          </a:ln>
        </p:spPr>
        <p:txBody>
          <a:bodyPr>
            <a:spAutoFit/>
          </a:bodyPr>
          <a:lstStyle/>
          <a:p>
            <a:pPr hangingPunct="0"/>
            <a:endParaRPr lang="pt-BR" sz="2800">
              <a:latin typeface="Cambria" pitchFamily="18" charset="0"/>
            </a:endParaRPr>
          </a:p>
          <a:p>
            <a:r>
              <a:rPr lang="pt-BR">
                <a:latin typeface="Cambria" pitchFamily="18" charset="0"/>
              </a:rPr>
              <a:t/>
            </a:r>
            <a:br>
              <a:rPr lang="pt-BR">
                <a:latin typeface="Cambria" pitchFamily="18" charset="0"/>
              </a:rPr>
            </a:br>
            <a:r>
              <a:rPr lang="pt-BR">
                <a:latin typeface="Cambria" pitchFamily="18" charset="0"/>
              </a:rPr>
              <a:t/>
            </a:r>
            <a:br>
              <a:rPr lang="pt-BR">
                <a:latin typeface="Cambria" pitchFamily="18" charset="0"/>
              </a:rPr>
            </a:br>
            <a:endParaRPr lang="pt-BR">
              <a:latin typeface="Cambria" pitchFamily="18" charset="0"/>
            </a:endParaRPr>
          </a:p>
          <a:p>
            <a:pPr hangingPunct="0"/>
            <a:r>
              <a:rPr lang="en-US">
                <a:latin typeface="Cambria" pitchFamily="18" charset="0"/>
              </a:rPr>
              <a:t> </a:t>
            </a:r>
            <a:endParaRPr lang="pt-BR">
              <a:latin typeface="Cambria" pitchFamily="18" charset="0"/>
            </a:endParaRPr>
          </a:p>
        </p:txBody>
      </p:sp>
      <p:sp>
        <p:nvSpPr>
          <p:cNvPr id="922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5" name="Retângulo 4"/>
          <p:cNvSpPr/>
          <p:nvPr/>
        </p:nvSpPr>
        <p:spPr>
          <a:xfrm>
            <a:off x="107950" y="1949450"/>
            <a:ext cx="8578850" cy="2030413"/>
          </a:xfrm>
          <a:prstGeom prst="rect">
            <a:avLst/>
          </a:prstGeom>
        </p:spPr>
        <p:txBody>
          <a:bodyPr>
            <a:spAutoFit/>
          </a:bodyPr>
          <a:lstStyle/>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fontAlgn="auto" hangingPunct="0">
              <a:spcBef>
                <a:spcPts val="0"/>
              </a:spcBef>
              <a:spcAft>
                <a:spcPts val="0"/>
              </a:spcAft>
              <a:defRPr/>
            </a:pPr>
            <a:endParaRPr lang="pt-BR" dirty="0">
              <a:latin typeface="+mn-lt"/>
              <a:cs typeface="+mn-cs"/>
            </a:endParaRPr>
          </a:p>
          <a:p>
            <a:pPr fontAlgn="auto" hangingPunct="0">
              <a:spcBef>
                <a:spcPts val="0"/>
              </a:spcBef>
              <a:spcAft>
                <a:spcPts val="0"/>
              </a:spcAft>
              <a:defRPr/>
            </a:pPr>
            <a:endParaRPr lang="pt-BR" dirty="0">
              <a:latin typeface="+mn-lt"/>
              <a:cs typeface="+mn-cs"/>
            </a:endParaRPr>
          </a:p>
          <a:p>
            <a:pPr fontAlgn="auto">
              <a:spcBef>
                <a:spcPts val="0"/>
              </a:spcBef>
              <a:spcAft>
                <a:spcPts val="0"/>
              </a:spcAft>
              <a:defRPr/>
            </a:pPr>
            <a:r>
              <a:rPr lang="en-US" dirty="0">
                <a:latin typeface="+mn-lt"/>
                <a:cs typeface="+mn-cs"/>
              </a:rPr>
              <a:t/>
            </a:r>
            <a:br>
              <a:rPr lang="en-US" dirty="0">
                <a:latin typeface="+mn-lt"/>
                <a:cs typeface="+mn-cs"/>
              </a:rPr>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922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3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12" name="Retângulo 11"/>
          <p:cNvSpPr/>
          <p:nvPr/>
        </p:nvSpPr>
        <p:spPr>
          <a:xfrm>
            <a:off x="683568" y="1772816"/>
            <a:ext cx="7776864" cy="3170099"/>
          </a:xfrm>
          <a:prstGeom prst="rect">
            <a:avLst/>
          </a:prstGeom>
        </p:spPr>
        <p:txBody>
          <a:bodyPr wrap="square">
            <a:spAutoFit/>
          </a:bodyPr>
          <a:lstStyle/>
          <a:p>
            <a:pPr algn="ctr" fontAlgn="auto">
              <a:spcBef>
                <a:spcPts val="0"/>
              </a:spcBef>
              <a:spcAft>
                <a:spcPts val="0"/>
              </a:spcAft>
              <a:defRPr/>
            </a:pPr>
            <a:r>
              <a:rPr lang="pt-BR" sz="4000" b="1" dirty="0" smtClean="0">
                <a:solidFill>
                  <a:srgbClr val="FF0000"/>
                </a:solidFill>
                <a:latin typeface="Arial" pitchFamily="34" charset="0"/>
                <a:cs typeface="Arial" pitchFamily="34" charset="0"/>
              </a:rPr>
              <a:t>PROCESSO DE  </a:t>
            </a:r>
            <a:r>
              <a:rPr lang="pt-BR" sz="4000" b="1" dirty="0" smtClean="0">
                <a:solidFill>
                  <a:srgbClr val="002060"/>
                </a:solidFill>
                <a:latin typeface="Arial" pitchFamily="34" charset="0"/>
                <a:cs typeface="Arial" pitchFamily="34" charset="0"/>
              </a:rPr>
              <a:t>CADASTRAMENTO DE PROPOSTAS </a:t>
            </a:r>
          </a:p>
          <a:p>
            <a:pPr algn="ctr" fontAlgn="auto">
              <a:spcBef>
                <a:spcPts val="0"/>
              </a:spcBef>
              <a:spcAft>
                <a:spcPts val="0"/>
              </a:spcAft>
              <a:defRPr/>
            </a:pPr>
            <a:r>
              <a:rPr lang="pt-BR" sz="4000" b="1" dirty="0" smtClean="0">
                <a:solidFill>
                  <a:srgbClr val="FF0000"/>
                </a:solidFill>
                <a:latin typeface="Arial" pitchFamily="34" charset="0"/>
                <a:cs typeface="Arial" pitchFamily="34" charset="0"/>
              </a:rPr>
              <a:t>E CELEBRAÇÃO DE CONVÊNIOS VIA SICONV</a:t>
            </a:r>
            <a:endParaRPr lang="pt-BR" sz="4000" b="1" dirty="0">
              <a:solidFill>
                <a:srgbClr val="FF0000"/>
              </a:solidFill>
              <a:latin typeface="Arial" pitchFamily="34" charset="0"/>
              <a:cs typeface="Arial" pitchFamily="34" charset="0"/>
            </a:endParaRPr>
          </a:p>
        </p:txBody>
      </p:sp>
      <p:sp>
        <p:nvSpPr>
          <p:cNvPr id="9232" name="Retângulo 17"/>
          <p:cNvSpPr>
            <a:spLocks noChangeArrowheads="1"/>
          </p:cNvSpPr>
          <p:nvPr/>
        </p:nvSpPr>
        <p:spPr bwMode="auto">
          <a:xfrm>
            <a:off x="315913" y="2052638"/>
            <a:ext cx="8629650" cy="246062"/>
          </a:xfrm>
          <a:prstGeom prst="rect">
            <a:avLst/>
          </a:prstGeom>
          <a:noFill/>
          <a:ln w="9525">
            <a:noFill/>
            <a:miter lim="800000"/>
            <a:headEnd/>
            <a:tailEnd/>
          </a:ln>
        </p:spPr>
        <p:txBody>
          <a:bodyPr>
            <a:spAutoFit/>
          </a:bodyPr>
          <a:lstStyle/>
          <a:p>
            <a:pPr hangingPunct="0"/>
            <a:r>
              <a:rPr lang="pt-BR" sz="1000">
                <a:latin typeface="Times New Roman" pitchFamily="18" charset="0"/>
                <a:cs typeface="Times New Roman" pitchFamily="18" charset="0"/>
              </a:rPr>
              <a:t> </a:t>
            </a:r>
            <a:endParaRPr lang="pt-BR" sz="2400">
              <a:latin typeface="Times New Roman" pitchFamily="18" charset="0"/>
              <a:cs typeface="Times New Roman" pitchFamily="18" charset="0"/>
            </a:endParaRPr>
          </a:p>
        </p:txBody>
      </p:sp>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1999" y="1524000"/>
            <a:ext cx="7924801" cy="4893647"/>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3º - Criação de Níveis (I ao V) para fins de celebração, acompanhamento, da execução e prestação de contas, </a:t>
            </a:r>
            <a:r>
              <a:rPr lang="pt-BR" sz="2400" u="sng" dirty="0" smtClean="0">
                <a:solidFill>
                  <a:srgbClr val="002060"/>
                </a:solidFill>
                <a:latin typeface="Arial" pitchFamily="34" charset="0"/>
                <a:cs typeface="Arial" pitchFamily="34" charset="0"/>
              </a:rPr>
              <a:t>conforme valores e tipos de execução</a:t>
            </a:r>
            <a:r>
              <a:rPr lang="pt-BR" sz="2400" dirty="0" smtClean="0">
                <a:solidFill>
                  <a:srgbClr val="002060"/>
                </a:solidFill>
                <a:latin typeface="Arial" pitchFamily="34" charset="0"/>
                <a:cs typeface="Arial" pitchFamily="34" charset="0"/>
              </a:rPr>
              <a:t>:</a:t>
            </a: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I - Nível I, para execução de obras e serviços de engenharia com valores de repasse iguais ou superiores a R$ 250.000,00 e inferiores a R$ 750.000,00</a:t>
            </a:r>
            <a:r>
              <a:rPr lang="pt-BR" sz="2400" dirty="0" smtClean="0">
                <a:solidFill>
                  <a:srgbClr val="002060"/>
                </a:solidFill>
                <a:latin typeface="Arial" pitchFamily="34" charset="0"/>
                <a:cs typeface="Arial" pitchFamily="34" charset="0"/>
              </a:rPr>
              <a:t>;</a:t>
            </a: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II - Nível II, para execução de obras e serviços de engenharia com valores de repasse iguais ou superiores a R$ 750.000,00) e inferiores a R$ 5.000.000,00</a:t>
            </a:r>
            <a:endParaRPr lang="pt-BR" sz="2400" dirty="0" smtClean="0">
              <a:solidFill>
                <a:srgbClr val="002060"/>
              </a:solidFill>
              <a:latin typeface="Arial" pitchFamily="34" charset="0"/>
              <a:cs typeface="Arial" pitchFamily="34" charset="0"/>
            </a:endParaRPr>
          </a:p>
          <a:p>
            <a:pPr algn="just"/>
            <a:endParaRPr lang="pt-BR" sz="2400" dirty="0"/>
          </a:p>
          <a:p>
            <a:pPr algn="just"/>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pt-BR" smtClean="0"/>
          </a:p>
        </p:txBody>
      </p:sp>
      <p:pic>
        <p:nvPicPr>
          <p:cNvPr id="9219" name="Espaço Reservado para Conteúdo 3" descr="pp2.jpg"/>
          <p:cNvPicPr>
            <a:picLocks noGrp="1" noChangeAspect="1"/>
          </p:cNvPicPr>
          <p:nvPr>
            <p:ph idx="1"/>
          </p:nvPr>
        </p:nvPicPr>
        <p:blipFill>
          <a:blip r:embed="rId3" cstate="print"/>
          <a:srcRect/>
          <a:stretch>
            <a:fillRect/>
          </a:stretch>
        </p:blipFill>
        <p:spPr>
          <a:xfrm>
            <a:off x="-14288" y="-11113"/>
            <a:ext cx="9151938" cy="6948488"/>
          </a:xfrm>
        </p:spPr>
      </p:pic>
      <p:sp>
        <p:nvSpPr>
          <p:cNvPr id="922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3" name="Rectangle 11"/>
          <p:cNvSpPr>
            <a:spLocks noChangeArrowheads="1"/>
          </p:cNvSpPr>
          <p:nvPr/>
        </p:nvSpPr>
        <p:spPr bwMode="auto">
          <a:xfrm>
            <a:off x="0" y="-296863"/>
            <a:ext cx="9036050" cy="1323976"/>
          </a:xfrm>
          <a:prstGeom prst="rect">
            <a:avLst/>
          </a:prstGeom>
          <a:noFill/>
          <a:ln w="9525">
            <a:noFill/>
            <a:miter lim="800000"/>
            <a:headEnd/>
            <a:tailEnd/>
          </a:ln>
        </p:spPr>
        <p:txBody>
          <a:bodyPr anchor="ctr">
            <a:spAutoFit/>
          </a:bodyPr>
          <a:lstStyle/>
          <a:p>
            <a:pPr eaLnBrk="0" hangingPunct="0"/>
            <a:endParaRPr lang="pt-BR" altLang="pt-BR" sz="4000" b="1">
              <a:solidFill>
                <a:srgbClr val="595959"/>
              </a:solidFill>
              <a:latin typeface="Calibri" pitchFamily="34" charset="0"/>
              <a:ea typeface="Times New Roman" pitchFamily="18" charset="0"/>
              <a:cs typeface="Calibri" pitchFamily="34" charset="0"/>
            </a:endParaRPr>
          </a:p>
          <a:p>
            <a:pPr eaLnBrk="0" hangingPunct="0"/>
            <a:endParaRPr lang="pt-BR" altLang="pt-BR" sz="4000" b="1">
              <a:solidFill>
                <a:srgbClr val="595959"/>
              </a:solidFill>
              <a:latin typeface="Calibri" pitchFamily="34" charset="0"/>
              <a:ea typeface="Times New Roman" pitchFamily="18" charset="0"/>
              <a:cs typeface="Calibri" pitchFamily="34" charset="0"/>
            </a:endParaRPr>
          </a:p>
        </p:txBody>
      </p:sp>
      <p:sp>
        <p:nvSpPr>
          <p:cNvPr id="9224" name="Retângulo 16"/>
          <p:cNvSpPr>
            <a:spLocks noChangeArrowheads="1"/>
          </p:cNvSpPr>
          <p:nvPr/>
        </p:nvSpPr>
        <p:spPr bwMode="auto">
          <a:xfrm>
            <a:off x="892175" y="1600200"/>
            <a:ext cx="7477125" cy="1631950"/>
          </a:xfrm>
          <a:prstGeom prst="rect">
            <a:avLst/>
          </a:prstGeom>
          <a:noFill/>
          <a:ln w="9525">
            <a:noFill/>
            <a:miter lim="800000"/>
            <a:headEnd/>
            <a:tailEnd/>
          </a:ln>
        </p:spPr>
        <p:txBody>
          <a:bodyPr>
            <a:spAutoFit/>
          </a:bodyPr>
          <a:lstStyle/>
          <a:p>
            <a:pPr hangingPunct="0"/>
            <a:endParaRPr lang="pt-BR" sz="2800">
              <a:latin typeface="Cambria" pitchFamily="18" charset="0"/>
            </a:endParaRPr>
          </a:p>
          <a:p>
            <a:r>
              <a:rPr lang="pt-BR">
                <a:latin typeface="Cambria" pitchFamily="18" charset="0"/>
              </a:rPr>
              <a:t/>
            </a:r>
            <a:br>
              <a:rPr lang="pt-BR">
                <a:latin typeface="Cambria" pitchFamily="18" charset="0"/>
              </a:rPr>
            </a:br>
            <a:r>
              <a:rPr lang="pt-BR">
                <a:latin typeface="Cambria" pitchFamily="18" charset="0"/>
              </a:rPr>
              <a:t/>
            </a:r>
            <a:br>
              <a:rPr lang="pt-BR">
                <a:latin typeface="Cambria" pitchFamily="18" charset="0"/>
              </a:rPr>
            </a:br>
            <a:endParaRPr lang="pt-BR">
              <a:latin typeface="Cambria" pitchFamily="18" charset="0"/>
            </a:endParaRPr>
          </a:p>
          <a:p>
            <a:pPr hangingPunct="0"/>
            <a:r>
              <a:rPr lang="en-US">
                <a:latin typeface="Cambria" pitchFamily="18" charset="0"/>
              </a:rPr>
              <a:t> </a:t>
            </a:r>
            <a:endParaRPr lang="pt-BR">
              <a:latin typeface="Cambria" pitchFamily="18" charset="0"/>
            </a:endParaRPr>
          </a:p>
        </p:txBody>
      </p:sp>
      <p:sp>
        <p:nvSpPr>
          <p:cNvPr id="922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5" name="Retângulo 4"/>
          <p:cNvSpPr/>
          <p:nvPr/>
        </p:nvSpPr>
        <p:spPr>
          <a:xfrm>
            <a:off x="107950" y="1949450"/>
            <a:ext cx="8578850" cy="2030413"/>
          </a:xfrm>
          <a:prstGeom prst="rect">
            <a:avLst/>
          </a:prstGeom>
        </p:spPr>
        <p:txBody>
          <a:bodyPr>
            <a:spAutoFit/>
          </a:bodyPr>
          <a:lstStyle/>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fontAlgn="auto" hangingPunct="0">
              <a:spcBef>
                <a:spcPts val="0"/>
              </a:spcBef>
              <a:spcAft>
                <a:spcPts val="0"/>
              </a:spcAft>
              <a:defRPr/>
            </a:pPr>
            <a:endParaRPr lang="pt-BR" dirty="0">
              <a:latin typeface="+mn-lt"/>
              <a:cs typeface="+mn-cs"/>
            </a:endParaRPr>
          </a:p>
          <a:p>
            <a:pPr fontAlgn="auto" hangingPunct="0">
              <a:spcBef>
                <a:spcPts val="0"/>
              </a:spcBef>
              <a:spcAft>
                <a:spcPts val="0"/>
              </a:spcAft>
              <a:defRPr/>
            </a:pPr>
            <a:endParaRPr lang="pt-BR" dirty="0">
              <a:latin typeface="+mn-lt"/>
              <a:cs typeface="+mn-cs"/>
            </a:endParaRPr>
          </a:p>
          <a:p>
            <a:pPr fontAlgn="auto">
              <a:spcBef>
                <a:spcPts val="0"/>
              </a:spcBef>
              <a:spcAft>
                <a:spcPts val="0"/>
              </a:spcAft>
              <a:defRPr/>
            </a:pPr>
            <a:r>
              <a:rPr lang="en-US" dirty="0">
                <a:latin typeface="+mn-lt"/>
                <a:cs typeface="+mn-cs"/>
              </a:rPr>
              <a:t/>
            </a:r>
            <a:br>
              <a:rPr lang="en-US" dirty="0">
                <a:latin typeface="+mn-lt"/>
                <a:cs typeface="+mn-cs"/>
              </a:rPr>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922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3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12" name="Retângulo 11"/>
          <p:cNvSpPr/>
          <p:nvPr/>
        </p:nvSpPr>
        <p:spPr>
          <a:xfrm>
            <a:off x="323528" y="404664"/>
            <a:ext cx="8568952" cy="5740033"/>
          </a:xfrm>
          <a:prstGeom prst="rect">
            <a:avLst/>
          </a:prstGeom>
        </p:spPr>
        <p:txBody>
          <a:bodyPr wrap="square">
            <a:spAutoFit/>
          </a:bodyPr>
          <a:lstStyle/>
          <a:p>
            <a:pPr fontAlgn="auto">
              <a:spcBef>
                <a:spcPts val="0"/>
              </a:spcBef>
              <a:spcAft>
                <a:spcPts val="0"/>
              </a:spcAft>
              <a:defRPr/>
            </a:pPr>
            <a:r>
              <a:rPr lang="pt-BR" sz="2900" b="1" dirty="0" smtClean="0">
                <a:solidFill>
                  <a:srgbClr val="FF0000"/>
                </a:solidFill>
                <a:latin typeface="Arial" pitchFamily="34" charset="0"/>
                <a:cs typeface="Arial" pitchFamily="34" charset="0"/>
              </a:rPr>
              <a:t>     PROCESSO </a:t>
            </a:r>
            <a:r>
              <a:rPr lang="pt-BR" sz="2900" b="1" dirty="0">
                <a:solidFill>
                  <a:srgbClr val="FF0000"/>
                </a:solidFill>
                <a:latin typeface="Arial" pitchFamily="34" charset="0"/>
                <a:cs typeface="Arial" pitchFamily="34" charset="0"/>
              </a:rPr>
              <a:t>DE CELEBRAÇÃO VIA SICONV</a:t>
            </a:r>
          </a:p>
          <a:p>
            <a:pPr fontAlgn="auto">
              <a:spcBef>
                <a:spcPts val="0"/>
              </a:spcBef>
              <a:spcAft>
                <a:spcPts val="0"/>
              </a:spcAft>
              <a:defRPr/>
            </a:pPr>
            <a:endParaRPr lang="pt-BR" sz="3000" dirty="0">
              <a:latin typeface="Arial" pitchFamily="34" charset="0"/>
              <a:cs typeface="Arial" pitchFamily="34" charset="0"/>
            </a:endParaRPr>
          </a:p>
          <a:p>
            <a:pPr fontAlgn="auto">
              <a:spcBef>
                <a:spcPts val="0"/>
              </a:spcBef>
              <a:spcAft>
                <a:spcPts val="0"/>
              </a:spcAft>
              <a:buFont typeface="Wingdings" pitchFamily="2" charset="2"/>
              <a:buChar char="Ø"/>
              <a:defRPr/>
            </a:pPr>
            <a:r>
              <a:rPr lang="pt-BR" sz="2800" b="1" dirty="0" smtClean="0">
                <a:solidFill>
                  <a:srgbClr val="002060"/>
                </a:solidFill>
                <a:latin typeface="Arial" pitchFamily="34" charset="0"/>
                <a:cs typeface="Arial" pitchFamily="34" charset="0"/>
              </a:rPr>
              <a:t>Consultar programas disponíveis;</a:t>
            </a:r>
          </a:p>
          <a:p>
            <a:pPr fontAlgn="auto">
              <a:spcBef>
                <a:spcPts val="0"/>
              </a:spcBef>
              <a:spcAft>
                <a:spcPts val="0"/>
              </a:spcAft>
              <a:buFont typeface="Wingdings" pitchFamily="2" charset="2"/>
              <a:buChar char="Ø"/>
              <a:defRPr/>
            </a:pPr>
            <a:endParaRPr lang="pt-BR" sz="2800" b="1" dirty="0" smtClean="0">
              <a:solidFill>
                <a:srgbClr val="002060"/>
              </a:solidFill>
              <a:latin typeface="Arial" pitchFamily="34" charset="0"/>
              <a:cs typeface="Arial" pitchFamily="34" charset="0"/>
            </a:endParaRPr>
          </a:p>
          <a:p>
            <a:pPr fontAlgn="auto">
              <a:spcBef>
                <a:spcPts val="0"/>
              </a:spcBef>
              <a:spcAft>
                <a:spcPts val="0"/>
              </a:spcAft>
              <a:buFont typeface="Wingdings" pitchFamily="2" charset="2"/>
              <a:buChar char="Ø"/>
              <a:defRPr/>
            </a:pPr>
            <a:r>
              <a:rPr lang="pt-BR" sz="2800" b="1" dirty="0" smtClean="0">
                <a:solidFill>
                  <a:srgbClr val="002060"/>
                </a:solidFill>
                <a:latin typeface="Arial" pitchFamily="34" charset="0"/>
                <a:cs typeface="Arial" pitchFamily="34" charset="0"/>
              </a:rPr>
              <a:t> Cadastrar proposta / plano de trabalho;</a:t>
            </a:r>
          </a:p>
          <a:p>
            <a:pPr fontAlgn="auto">
              <a:spcBef>
                <a:spcPts val="0"/>
              </a:spcBef>
              <a:spcAft>
                <a:spcPts val="0"/>
              </a:spcAft>
              <a:buFont typeface="Wingdings" pitchFamily="2" charset="2"/>
              <a:buChar char="Ø"/>
              <a:defRPr/>
            </a:pPr>
            <a:endParaRPr lang="pt-BR" sz="2800" b="1" dirty="0" smtClean="0">
              <a:solidFill>
                <a:srgbClr val="002060"/>
              </a:solidFill>
              <a:latin typeface="Arial" pitchFamily="34" charset="0"/>
              <a:cs typeface="Arial" pitchFamily="34" charset="0"/>
            </a:endParaRPr>
          </a:p>
          <a:p>
            <a:pPr fontAlgn="auto">
              <a:spcBef>
                <a:spcPts val="0"/>
              </a:spcBef>
              <a:spcAft>
                <a:spcPts val="0"/>
              </a:spcAft>
              <a:buFont typeface="Wingdings" pitchFamily="2" charset="2"/>
              <a:buChar char="Ø"/>
              <a:defRPr/>
            </a:pPr>
            <a:r>
              <a:rPr lang="pt-BR" sz="2800" b="1" dirty="0" smtClean="0">
                <a:solidFill>
                  <a:srgbClr val="002060"/>
                </a:solidFill>
                <a:latin typeface="Arial" pitchFamily="34" charset="0"/>
                <a:cs typeface="Arial" pitchFamily="34" charset="0"/>
              </a:rPr>
              <a:t>Responder pareceres de complementação da proposta (se houverem);</a:t>
            </a:r>
          </a:p>
          <a:p>
            <a:pPr fontAlgn="auto">
              <a:spcBef>
                <a:spcPts val="0"/>
              </a:spcBef>
              <a:spcAft>
                <a:spcPts val="0"/>
              </a:spcAft>
              <a:buFont typeface="Wingdings" pitchFamily="2" charset="2"/>
              <a:buChar char="Ø"/>
              <a:defRPr/>
            </a:pPr>
            <a:endParaRPr lang="pt-BR" sz="2800" b="1" dirty="0" smtClean="0">
              <a:solidFill>
                <a:srgbClr val="002060"/>
              </a:solidFill>
              <a:latin typeface="Arial" pitchFamily="34" charset="0"/>
              <a:cs typeface="Arial" pitchFamily="34" charset="0"/>
            </a:endParaRPr>
          </a:p>
          <a:p>
            <a:pPr fontAlgn="auto">
              <a:spcBef>
                <a:spcPts val="0"/>
              </a:spcBef>
              <a:spcAft>
                <a:spcPts val="0"/>
              </a:spcAft>
              <a:buFont typeface="Wingdings" pitchFamily="2" charset="2"/>
              <a:buChar char="Ø"/>
              <a:defRPr/>
            </a:pPr>
            <a:r>
              <a:rPr lang="pt-BR" sz="2800" b="1" dirty="0" smtClean="0">
                <a:solidFill>
                  <a:srgbClr val="002060"/>
                </a:solidFill>
                <a:latin typeface="Arial" pitchFamily="34" charset="0"/>
                <a:cs typeface="Arial" pitchFamily="34" charset="0"/>
              </a:rPr>
              <a:t> Aprovação da proposta / empenho / assinatura de </a:t>
            </a:r>
            <a:r>
              <a:rPr lang="pt-BR" sz="2800" b="1" u="sng" dirty="0" smtClean="0">
                <a:solidFill>
                  <a:srgbClr val="002060"/>
                </a:solidFill>
                <a:latin typeface="Arial" pitchFamily="34" charset="0"/>
                <a:cs typeface="Arial" pitchFamily="34" charset="0"/>
              </a:rPr>
              <a:t>Convênio</a:t>
            </a:r>
            <a:r>
              <a:rPr lang="pt-BR" sz="2800" b="1" dirty="0" smtClean="0">
                <a:solidFill>
                  <a:srgbClr val="002060"/>
                </a:solidFill>
                <a:latin typeface="Arial" pitchFamily="34" charset="0"/>
                <a:cs typeface="Arial" pitchFamily="34" charset="0"/>
              </a:rPr>
              <a:t> </a:t>
            </a:r>
            <a:r>
              <a:rPr lang="pt-BR" sz="2800" b="1" dirty="0" smtClean="0">
                <a:solidFill>
                  <a:srgbClr val="FF0000"/>
                </a:solidFill>
                <a:latin typeface="Arial" pitchFamily="34" charset="0"/>
                <a:cs typeface="Arial" pitchFamily="34" charset="0"/>
              </a:rPr>
              <a:t>(se direto com ministério)</a:t>
            </a:r>
            <a:r>
              <a:rPr lang="pt-BR" sz="2800" b="1" dirty="0" smtClean="0">
                <a:solidFill>
                  <a:srgbClr val="002060"/>
                </a:solidFill>
                <a:latin typeface="Arial" pitchFamily="34" charset="0"/>
                <a:cs typeface="Arial" pitchFamily="34" charset="0"/>
              </a:rPr>
              <a:t> ou </a:t>
            </a:r>
            <a:r>
              <a:rPr lang="pt-BR" sz="2800" b="1" u="sng" dirty="0" smtClean="0">
                <a:solidFill>
                  <a:srgbClr val="002060"/>
                </a:solidFill>
                <a:latin typeface="Arial" pitchFamily="34" charset="0"/>
                <a:cs typeface="Arial" pitchFamily="34" charset="0"/>
              </a:rPr>
              <a:t>Contrato de Repasse </a:t>
            </a:r>
            <a:r>
              <a:rPr lang="pt-BR" sz="2800" b="1" dirty="0" smtClean="0">
                <a:solidFill>
                  <a:srgbClr val="FF0000"/>
                </a:solidFill>
                <a:latin typeface="Arial" pitchFamily="34" charset="0"/>
                <a:cs typeface="Arial" pitchFamily="34" charset="0"/>
              </a:rPr>
              <a:t>(se gerenciado pela Caixa - GIGOV).</a:t>
            </a:r>
            <a:endParaRPr lang="pt-BR" sz="2800" dirty="0">
              <a:solidFill>
                <a:srgbClr val="FF0000"/>
              </a:solidFill>
              <a:latin typeface="Arial" pitchFamily="34" charset="0"/>
              <a:cs typeface="Arial" pitchFamily="34" charset="0"/>
            </a:endParaRPr>
          </a:p>
        </p:txBody>
      </p:sp>
      <p:sp>
        <p:nvSpPr>
          <p:cNvPr id="9232" name="Retângulo 17"/>
          <p:cNvSpPr>
            <a:spLocks noChangeArrowheads="1"/>
          </p:cNvSpPr>
          <p:nvPr/>
        </p:nvSpPr>
        <p:spPr bwMode="auto">
          <a:xfrm>
            <a:off x="315913" y="2052638"/>
            <a:ext cx="8629650" cy="246062"/>
          </a:xfrm>
          <a:prstGeom prst="rect">
            <a:avLst/>
          </a:prstGeom>
          <a:noFill/>
          <a:ln w="9525">
            <a:noFill/>
            <a:miter lim="800000"/>
            <a:headEnd/>
            <a:tailEnd/>
          </a:ln>
        </p:spPr>
        <p:txBody>
          <a:bodyPr>
            <a:spAutoFit/>
          </a:bodyPr>
          <a:lstStyle/>
          <a:p>
            <a:pPr hangingPunct="0"/>
            <a:r>
              <a:rPr lang="pt-BR" sz="1000">
                <a:latin typeface="Times New Roman" pitchFamily="18" charset="0"/>
                <a:cs typeface="Times New Roman" pitchFamily="18" charset="0"/>
              </a:rPr>
              <a:t> </a:t>
            </a:r>
            <a:endParaRPr lang="pt-BR" sz="2400">
              <a:latin typeface="Times New Roman" pitchFamily="18" charset="0"/>
              <a:cs typeface="Times New Roman" pitchFamily="18"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 calcmode="lin" valueType="num">
                                      <p:cBhvr additive="base">
                                        <p:cTn id="31"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pt-BR" smtClean="0"/>
          </a:p>
        </p:txBody>
      </p:sp>
      <p:pic>
        <p:nvPicPr>
          <p:cNvPr id="9219" name="Espaço Reservado para Conteúdo 3" descr="pp2.jpg"/>
          <p:cNvPicPr>
            <a:picLocks noGrp="1" noChangeAspect="1"/>
          </p:cNvPicPr>
          <p:nvPr>
            <p:ph idx="1"/>
          </p:nvPr>
        </p:nvPicPr>
        <p:blipFill>
          <a:blip r:embed="rId3" cstate="print"/>
          <a:srcRect/>
          <a:stretch>
            <a:fillRect/>
          </a:stretch>
        </p:blipFill>
        <p:spPr>
          <a:xfrm>
            <a:off x="-14288" y="-11113"/>
            <a:ext cx="9151938" cy="6948488"/>
          </a:xfrm>
        </p:spPr>
      </p:pic>
      <p:sp>
        <p:nvSpPr>
          <p:cNvPr id="922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3" name="Rectangle 11"/>
          <p:cNvSpPr>
            <a:spLocks noChangeArrowheads="1"/>
          </p:cNvSpPr>
          <p:nvPr/>
        </p:nvSpPr>
        <p:spPr bwMode="auto">
          <a:xfrm>
            <a:off x="0" y="-296863"/>
            <a:ext cx="9036050" cy="1323976"/>
          </a:xfrm>
          <a:prstGeom prst="rect">
            <a:avLst/>
          </a:prstGeom>
          <a:noFill/>
          <a:ln w="9525">
            <a:noFill/>
            <a:miter lim="800000"/>
            <a:headEnd/>
            <a:tailEnd/>
          </a:ln>
        </p:spPr>
        <p:txBody>
          <a:bodyPr anchor="ctr">
            <a:spAutoFit/>
          </a:bodyPr>
          <a:lstStyle/>
          <a:p>
            <a:pPr eaLnBrk="0" hangingPunct="0"/>
            <a:endParaRPr lang="pt-BR" altLang="pt-BR" sz="4000" b="1">
              <a:solidFill>
                <a:srgbClr val="595959"/>
              </a:solidFill>
              <a:latin typeface="Calibri" pitchFamily="34" charset="0"/>
              <a:ea typeface="Times New Roman" pitchFamily="18" charset="0"/>
              <a:cs typeface="Calibri" pitchFamily="34" charset="0"/>
            </a:endParaRPr>
          </a:p>
          <a:p>
            <a:pPr eaLnBrk="0" hangingPunct="0"/>
            <a:endParaRPr lang="pt-BR" altLang="pt-BR" sz="4000" b="1">
              <a:solidFill>
                <a:srgbClr val="595959"/>
              </a:solidFill>
              <a:latin typeface="Calibri" pitchFamily="34" charset="0"/>
              <a:ea typeface="Times New Roman" pitchFamily="18" charset="0"/>
              <a:cs typeface="Calibri" pitchFamily="34" charset="0"/>
            </a:endParaRPr>
          </a:p>
        </p:txBody>
      </p:sp>
      <p:sp>
        <p:nvSpPr>
          <p:cNvPr id="9224" name="Retângulo 16"/>
          <p:cNvSpPr>
            <a:spLocks noChangeArrowheads="1"/>
          </p:cNvSpPr>
          <p:nvPr/>
        </p:nvSpPr>
        <p:spPr bwMode="auto">
          <a:xfrm>
            <a:off x="892175" y="1600200"/>
            <a:ext cx="7477125" cy="1631950"/>
          </a:xfrm>
          <a:prstGeom prst="rect">
            <a:avLst/>
          </a:prstGeom>
          <a:noFill/>
          <a:ln w="9525">
            <a:noFill/>
            <a:miter lim="800000"/>
            <a:headEnd/>
            <a:tailEnd/>
          </a:ln>
        </p:spPr>
        <p:txBody>
          <a:bodyPr>
            <a:spAutoFit/>
          </a:bodyPr>
          <a:lstStyle/>
          <a:p>
            <a:pPr hangingPunct="0"/>
            <a:endParaRPr lang="pt-BR" sz="2800">
              <a:latin typeface="Cambria" pitchFamily="18" charset="0"/>
            </a:endParaRPr>
          </a:p>
          <a:p>
            <a:r>
              <a:rPr lang="pt-BR">
                <a:latin typeface="Cambria" pitchFamily="18" charset="0"/>
              </a:rPr>
              <a:t/>
            </a:r>
            <a:br>
              <a:rPr lang="pt-BR">
                <a:latin typeface="Cambria" pitchFamily="18" charset="0"/>
              </a:rPr>
            </a:br>
            <a:r>
              <a:rPr lang="pt-BR">
                <a:latin typeface="Cambria" pitchFamily="18" charset="0"/>
              </a:rPr>
              <a:t/>
            </a:r>
            <a:br>
              <a:rPr lang="pt-BR">
                <a:latin typeface="Cambria" pitchFamily="18" charset="0"/>
              </a:rPr>
            </a:br>
            <a:endParaRPr lang="pt-BR">
              <a:latin typeface="Cambria" pitchFamily="18" charset="0"/>
            </a:endParaRPr>
          </a:p>
          <a:p>
            <a:pPr hangingPunct="0"/>
            <a:r>
              <a:rPr lang="en-US">
                <a:latin typeface="Cambria" pitchFamily="18" charset="0"/>
              </a:rPr>
              <a:t> </a:t>
            </a:r>
            <a:endParaRPr lang="pt-BR">
              <a:latin typeface="Cambria" pitchFamily="18" charset="0"/>
            </a:endParaRPr>
          </a:p>
        </p:txBody>
      </p:sp>
      <p:sp>
        <p:nvSpPr>
          <p:cNvPr id="922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5" name="Retângulo 4"/>
          <p:cNvSpPr/>
          <p:nvPr/>
        </p:nvSpPr>
        <p:spPr>
          <a:xfrm>
            <a:off x="107950" y="1949450"/>
            <a:ext cx="8578850" cy="2030413"/>
          </a:xfrm>
          <a:prstGeom prst="rect">
            <a:avLst/>
          </a:prstGeom>
        </p:spPr>
        <p:txBody>
          <a:bodyPr>
            <a:spAutoFit/>
          </a:bodyPr>
          <a:lstStyle/>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fontAlgn="auto" hangingPunct="0">
              <a:spcBef>
                <a:spcPts val="0"/>
              </a:spcBef>
              <a:spcAft>
                <a:spcPts val="0"/>
              </a:spcAft>
              <a:defRPr/>
            </a:pPr>
            <a:endParaRPr lang="pt-BR" dirty="0">
              <a:latin typeface="+mn-lt"/>
              <a:cs typeface="+mn-cs"/>
            </a:endParaRPr>
          </a:p>
          <a:p>
            <a:pPr fontAlgn="auto" hangingPunct="0">
              <a:spcBef>
                <a:spcPts val="0"/>
              </a:spcBef>
              <a:spcAft>
                <a:spcPts val="0"/>
              </a:spcAft>
              <a:defRPr/>
            </a:pPr>
            <a:endParaRPr lang="pt-BR" dirty="0">
              <a:latin typeface="+mn-lt"/>
              <a:cs typeface="+mn-cs"/>
            </a:endParaRPr>
          </a:p>
          <a:p>
            <a:pPr fontAlgn="auto">
              <a:spcBef>
                <a:spcPts val="0"/>
              </a:spcBef>
              <a:spcAft>
                <a:spcPts val="0"/>
              </a:spcAft>
              <a:defRPr/>
            </a:pPr>
            <a:r>
              <a:rPr lang="en-US" dirty="0">
                <a:latin typeface="+mn-lt"/>
                <a:cs typeface="+mn-cs"/>
              </a:rPr>
              <a:t/>
            </a:r>
            <a:br>
              <a:rPr lang="en-US" dirty="0">
                <a:latin typeface="+mn-lt"/>
                <a:cs typeface="+mn-cs"/>
              </a:rPr>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922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3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12" name="Retângulo 11"/>
          <p:cNvSpPr/>
          <p:nvPr/>
        </p:nvSpPr>
        <p:spPr>
          <a:xfrm>
            <a:off x="323528" y="404664"/>
            <a:ext cx="8568952" cy="4847481"/>
          </a:xfrm>
          <a:prstGeom prst="rect">
            <a:avLst/>
          </a:prstGeom>
        </p:spPr>
        <p:txBody>
          <a:bodyPr wrap="square">
            <a:spAutoFit/>
          </a:bodyPr>
          <a:lstStyle/>
          <a:p>
            <a:pPr fontAlgn="auto">
              <a:spcBef>
                <a:spcPts val="0"/>
              </a:spcBef>
              <a:spcAft>
                <a:spcPts val="0"/>
              </a:spcAft>
              <a:defRPr/>
            </a:pPr>
            <a:r>
              <a:rPr lang="pt-BR" sz="2900" b="1" dirty="0" smtClean="0">
                <a:solidFill>
                  <a:srgbClr val="FF0000"/>
                </a:solidFill>
                <a:latin typeface="Arial" pitchFamily="34" charset="0"/>
                <a:cs typeface="Arial" pitchFamily="34" charset="0"/>
              </a:rPr>
              <a:t>     </a:t>
            </a:r>
            <a:r>
              <a:rPr lang="pt-BR" sz="2900" b="1" dirty="0" smtClean="0">
                <a:solidFill>
                  <a:srgbClr val="FF0000"/>
                </a:solidFill>
                <a:latin typeface="Arial" pitchFamily="34" charset="0"/>
                <a:cs typeface="Arial" pitchFamily="34" charset="0"/>
              </a:rPr>
              <a:t>Tipos de Propostas no SICONV– </a:t>
            </a:r>
            <a:endParaRPr lang="pt-BR" sz="3000" dirty="0">
              <a:latin typeface="Arial" pitchFamily="34" charset="0"/>
              <a:cs typeface="Arial" pitchFamily="34" charset="0"/>
            </a:endParaRPr>
          </a:p>
          <a:p>
            <a:pPr fontAlgn="auto">
              <a:spcBef>
                <a:spcPts val="0"/>
              </a:spcBef>
              <a:spcAft>
                <a:spcPts val="0"/>
              </a:spcAft>
              <a:buFont typeface="Wingdings" pitchFamily="2" charset="2"/>
              <a:buChar char="Ø"/>
              <a:defRPr/>
            </a:pPr>
            <a:endParaRPr lang="pt-BR" sz="2800" b="1" dirty="0" smtClean="0">
              <a:solidFill>
                <a:srgbClr val="002060"/>
              </a:solidFill>
              <a:latin typeface="Arial" pitchFamily="34" charset="0"/>
              <a:cs typeface="Arial" pitchFamily="34" charset="0"/>
            </a:endParaRPr>
          </a:p>
          <a:p>
            <a:pPr fontAlgn="auto">
              <a:spcBef>
                <a:spcPts val="0"/>
              </a:spcBef>
              <a:spcAft>
                <a:spcPts val="0"/>
              </a:spcAft>
              <a:defRPr/>
            </a:pPr>
            <a:r>
              <a:rPr lang="pt-BR" sz="2800" dirty="0" smtClean="0">
                <a:solidFill>
                  <a:srgbClr val="002060"/>
                </a:solidFill>
                <a:latin typeface="Arial" pitchFamily="34" charset="0"/>
                <a:cs typeface="Arial" pitchFamily="34" charset="0"/>
              </a:rPr>
              <a:t>Qualificação </a:t>
            </a:r>
            <a:r>
              <a:rPr lang="pt-BR" sz="2800" dirty="0" smtClean="0">
                <a:solidFill>
                  <a:srgbClr val="002060"/>
                </a:solidFill>
                <a:latin typeface="Arial" pitchFamily="34" charset="0"/>
                <a:cs typeface="Arial" pitchFamily="34" charset="0"/>
              </a:rPr>
              <a:t>da Proposta: poderá ser selecionada a qualificação da proposta que poderá ser: </a:t>
            </a:r>
            <a:endParaRPr lang="pt-BR" sz="2800" dirty="0" smtClean="0">
              <a:solidFill>
                <a:srgbClr val="002060"/>
              </a:solidFill>
              <a:latin typeface="Arial" pitchFamily="34" charset="0"/>
              <a:cs typeface="Arial" pitchFamily="34" charset="0"/>
            </a:endParaRPr>
          </a:p>
          <a:p>
            <a:pPr fontAlgn="auto">
              <a:spcBef>
                <a:spcPts val="0"/>
              </a:spcBef>
              <a:spcAft>
                <a:spcPts val="0"/>
              </a:spcAft>
              <a:buFont typeface="Wingdings" pitchFamily="2" charset="2"/>
              <a:buChar char="Ø"/>
              <a:defRPr/>
            </a:pPr>
            <a:endParaRPr lang="pt-BR" sz="2800" dirty="0" smtClean="0">
              <a:solidFill>
                <a:srgbClr val="002060"/>
              </a:solidFill>
              <a:latin typeface="Arial" pitchFamily="34" charset="0"/>
              <a:cs typeface="Arial" pitchFamily="34" charset="0"/>
            </a:endParaRPr>
          </a:p>
          <a:p>
            <a:pPr fontAlgn="auto">
              <a:spcBef>
                <a:spcPts val="0"/>
              </a:spcBef>
              <a:spcAft>
                <a:spcPts val="0"/>
              </a:spcAft>
              <a:defRPr/>
            </a:pPr>
            <a:r>
              <a:rPr lang="pt-BR" sz="2800" dirty="0" smtClean="0">
                <a:solidFill>
                  <a:srgbClr val="002060"/>
                </a:solidFill>
                <a:latin typeface="Arial" pitchFamily="34" charset="0"/>
                <a:cs typeface="Arial" pitchFamily="34" charset="0"/>
              </a:rPr>
              <a:t>1 - </a:t>
            </a:r>
            <a:r>
              <a:rPr lang="pt-BR" sz="2800" b="1" dirty="0" smtClean="0">
                <a:solidFill>
                  <a:srgbClr val="002060"/>
                </a:solidFill>
                <a:latin typeface="Arial" pitchFamily="34" charset="0"/>
                <a:cs typeface="Arial" pitchFamily="34" charset="0"/>
              </a:rPr>
              <a:t>Proposta </a:t>
            </a:r>
            <a:r>
              <a:rPr lang="pt-BR" sz="2800" b="1" dirty="0" smtClean="0">
                <a:solidFill>
                  <a:srgbClr val="002060"/>
                </a:solidFill>
                <a:latin typeface="Arial" pitchFamily="34" charset="0"/>
                <a:cs typeface="Arial" pitchFamily="34" charset="0"/>
              </a:rPr>
              <a:t>Voluntária: </a:t>
            </a:r>
            <a:r>
              <a:rPr lang="pt-BR" sz="2800" dirty="0" smtClean="0">
                <a:solidFill>
                  <a:srgbClr val="002060"/>
                </a:solidFill>
                <a:latin typeface="Arial" pitchFamily="34" charset="0"/>
                <a:cs typeface="Arial" pitchFamily="34" charset="0"/>
              </a:rPr>
              <a:t>são propostas de Proponentes para programas que atendem a vários entes e entidades sem ter proponentes específicos. </a:t>
            </a:r>
            <a:endParaRPr lang="pt-BR" sz="2800" dirty="0" smtClean="0">
              <a:solidFill>
                <a:srgbClr val="002060"/>
              </a:solidFill>
              <a:latin typeface="Arial" pitchFamily="34" charset="0"/>
              <a:cs typeface="Arial" pitchFamily="34" charset="0"/>
            </a:endParaRPr>
          </a:p>
          <a:p>
            <a:pPr fontAlgn="auto">
              <a:spcBef>
                <a:spcPts val="0"/>
              </a:spcBef>
              <a:spcAft>
                <a:spcPts val="0"/>
              </a:spcAft>
              <a:buFont typeface="Wingdings" pitchFamily="2" charset="2"/>
              <a:buChar char="Ø"/>
              <a:defRPr/>
            </a:pPr>
            <a:endParaRPr lang="pt-BR" sz="2800" dirty="0" smtClean="0">
              <a:solidFill>
                <a:srgbClr val="002060"/>
              </a:solidFill>
              <a:latin typeface="Arial" pitchFamily="34" charset="0"/>
              <a:cs typeface="Arial" pitchFamily="34" charset="0"/>
            </a:endParaRPr>
          </a:p>
          <a:p>
            <a:pPr fontAlgn="auto">
              <a:spcBef>
                <a:spcPts val="0"/>
              </a:spcBef>
              <a:spcAft>
                <a:spcPts val="0"/>
              </a:spcAft>
              <a:defRPr/>
            </a:pPr>
            <a:r>
              <a:rPr lang="pt-BR" sz="2800" dirty="0" smtClean="0">
                <a:solidFill>
                  <a:srgbClr val="002060"/>
                </a:solidFill>
                <a:latin typeface="Arial" pitchFamily="34" charset="0"/>
                <a:cs typeface="Arial" pitchFamily="34" charset="0"/>
              </a:rPr>
              <a:t>Podem </a:t>
            </a:r>
            <a:r>
              <a:rPr lang="pt-BR" sz="2800" dirty="0" smtClean="0">
                <a:solidFill>
                  <a:srgbClr val="002060"/>
                </a:solidFill>
                <a:latin typeface="Arial" pitchFamily="34" charset="0"/>
                <a:cs typeface="Arial" pitchFamily="34" charset="0"/>
              </a:rPr>
              <a:t>ser incluídas por qualquer Proponente seguindo os critérios estabelecidos pelo programa</a:t>
            </a:r>
            <a:r>
              <a:rPr lang="pt-BR" sz="2800" dirty="0" smtClean="0"/>
              <a:t>; </a:t>
            </a:r>
            <a:r>
              <a:rPr lang="pt-BR" sz="2800" dirty="0" smtClean="0"/>
              <a:t>•</a:t>
            </a:r>
            <a:endParaRPr lang="pt-BR" sz="2800" dirty="0">
              <a:solidFill>
                <a:srgbClr val="FF0000"/>
              </a:solidFill>
              <a:latin typeface="Arial" pitchFamily="34" charset="0"/>
              <a:cs typeface="Arial" pitchFamily="34" charset="0"/>
            </a:endParaRPr>
          </a:p>
        </p:txBody>
      </p:sp>
      <p:sp>
        <p:nvSpPr>
          <p:cNvPr id="9232" name="Retângulo 17"/>
          <p:cNvSpPr>
            <a:spLocks noChangeArrowheads="1"/>
          </p:cNvSpPr>
          <p:nvPr/>
        </p:nvSpPr>
        <p:spPr bwMode="auto">
          <a:xfrm>
            <a:off x="315913" y="2052638"/>
            <a:ext cx="8629650" cy="246062"/>
          </a:xfrm>
          <a:prstGeom prst="rect">
            <a:avLst/>
          </a:prstGeom>
          <a:noFill/>
          <a:ln w="9525">
            <a:noFill/>
            <a:miter lim="800000"/>
            <a:headEnd/>
            <a:tailEnd/>
          </a:ln>
        </p:spPr>
        <p:txBody>
          <a:bodyPr>
            <a:spAutoFit/>
          </a:bodyPr>
          <a:lstStyle/>
          <a:p>
            <a:pPr hangingPunct="0"/>
            <a:r>
              <a:rPr lang="pt-BR" sz="1000">
                <a:latin typeface="Times New Roman" pitchFamily="18" charset="0"/>
                <a:cs typeface="Times New Roman" pitchFamily="18" charset="0"/>
              </a:rPr>
              <a:t> </a:t>
            </a:r>
            <a:endParaRPr lang="pt-BR" sz="2400">
              <a:latin typeface="Times New Roman" pitchFamily="18" charset="0"/>
              <a:cs typeface="Times New Roman" pitchFamily="18"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pt-BR" smtClean="0"/>
          </a:p>
        </p:txBody>
      </p:sp>
      <p:pic>
        <p:nvPicPr>
          <p:cNvPr id="9219" name="Espaço Reservado para Conteúdo 3" descr="pp2.jpg"/>
          <p:cNvPicPr>
            <a:picLocks noGrp="1" noChangeAspect="1"/>
          </p:cNvPicPr>
          <p:nvPr>
            <p:ph idx="1"/>
          </p:nvPr>
        </p:nvPicPr>
        <p:blipFill>
          <a:blip r:embed="rId3" cstate="print"/>
          <a:srcRect/>
          <a:stretch>
            <a:fillRect/>
          </a:stretch>
        </p:blipFill>
        <p:spPr>
          <a:xfrm>
            <a:off x="-14288" y="-11113"/>
            <a:ext cx="9151938" cy="6948488"/>
          </a:xfrm>
        </p:spPr>
      </p:pic>
      <p:sp>
        <p:nvSpPr>
          <p:cNvPr id="922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3" name="Rectangle 11"/>
          <p:cNvSpPr>
            <a:spLocks noChangeArrowheads="1"/>
          </p:cNvSpPr>
          <p:nvPr/>
        </p:nvSpPr>
        <p:spPr bwMode="auto">
          <a:xfrm>
            <a:off x="0" y="-296863"/>
            <a:ext cx="9036050" cy="1323976"/>
          </a:xfrm>
          <a:prstGeom prst="rect">
            <a:avLst/>
          </a:prstGeom>
          <a:noFill/>
          <a:ln w="9525">
            <a:noFill/>
            <a:miter lim="800000"/>
            <a:headEnd/>
            <a:tailEnd/>
          </a:ln>
        </p:spPr>
        <p:txBody>
          <a:bodyPr anchor="ctr">
            <a:spAutoFit/>
          </a:bodyPr>
          <a:lstStyle/>
          <a:p>
            <a:pPr eaLnBrk="0" hangingPunct="0"/>
            <a:endParaRPr lang="pt-BR" altLang="pt-BR" sz="4000" b="1">
              <a:solidFill>
                <a:srgbClr val="595959"/>
              </a:solidFill>
              <a:latin typeface="Calibri" pitchFamily="34" charset="0"/>
              <a:ea typeface="Times New Roman" pitchFamily="18" charset="0"/>
              <a:cs typeface="Calibri" pitchFamily="34" charset="0"/>
            </a:endParaRPr>
          </a:p>
          <a:p>
            <a:pPr eaLnBrk="0" hangingPunct="0"/>
            <a:endParaRPr lang="pt-BR" altLang="pt-BR" sz="4000" b="1">
              <a:solidFill>
                <a:srgbClr val="595959"/>
              </a:solidFill>
              <a:latin typeface="Calibri" pitchFamily="34" charset="0"/>
              <a:ea typeface="Times New Roman" pitchFamily="18" charset="0"/>
              <a:cs typeface="Calibri" pitchFamily="34" charset="0"/>
            </a:endParaRPr>
          </a:p>
        </p:txBody>
      </p:sp>
      <p:sp>
        <p:nvSpPr>
          <p:cNvPr id="9224" name="Retângulo 16"/>
          <p:cNvSpPr>
            <a:spLocks noChangeArrowheads="1"/>
          </p:cNvSpPr>
          <p:nvPr/>
        </p:nvSpPr>
        <p:spPr bwMode="auto">
          <a:xfrm>
            <a:off x="892175" y="1600200"/>
            <a:ext cx="7477125" cy="1631950"/>
          </a:xfrm>
          <a:prstGeom prst="rect">
            <a:avLst/>
          </a:prstGeom>
          <a:noFill/>
          <a:ln w="9525">
            <a:noFill/>
            <a:miter lim="800000"/>
            <a:headEnd/>
            <a:tailEnd/>
          </a:ln>
        </p:spPr>
        <p:txBody>
          <a:bodyPr>
            <a:spAutoFit/>
          </a:bodyPr>
          <a:lstStyle/>
          <a:p>
            <a:pPr hangingPunct="0"/>
            <a:endParaRPr lang="pt-BR" sz="2800">
              <a:latin typeface="Cambria" pitchFamily="18" charset="0"/>
            </a:endParaRPr>
          </a:p>
          <a:p>
            <a:r>
              <a:rPr lang="pt-BR">
                <a:latin typeface="Cambria" pitchFamily="18" charset="0"/>
              </a:rPr>
              <a:t/>
            </a:r>
            <a:br>
              <a:rPr lang="pt-BR">
                <a:latin typeface="Cambria" pitchFamily="18" charset="0"/>
              </a:rPr>
            </a:br>
            <a:r>
              <a:rPr lang="pt-BR">
                <a:latin typeface="Cambria" pitchFamily="18" charset="0"/>
              </a:rPr>
              <a:t/>
            </a:r>
            <a:br>
              <a:rPr lang="pt-BR">
                <a:latin typeface="Cambria" pitchFamily="18" charset="0"/>
              </a:rPr>
            </a:br>
            <a:endParaRPr lang="pt-BR">
              <a:latin typeface="Cambria" pitchFamily="18" charset="0"/>
            </a:endParaRPr>
          </a:p>
          <a:p>
            <a:pPr hangingPunct="0"/>
            <a:r>
              <a:rPr lang="en-US">
                <a:latin typeface="Cambria" pitchFamily="18" charset="0"/>
              </a:rPr>
              <a:t> </a:t>
            </a:r>
            <a:endParaRPr lang="pt-BR">
              <a:latin typeface="Cambria" pitchFamily="18" charset="0"/>
            </a:endParaRPr>
          </a:p>
        </p:txBody>
      </p:sp>
      <p:sp>
        <p:nvSpPr>
          <p:cNvPr id="9225"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5" name="Retângulo 4"/>
          <p:cNvSpPr/>
          <p:nvPr/>
        </p:nvSpPr>
        <p:spPr>
          <a:xfrm>
            <a:off x="107950" y="1949450"/>
            <a:ext cx="8578850" cy="2030413"/>
          </a:xfrm>
          <a:prstGeom prst="rect">
            <a:avLst/>
          </a:prstGeom>
        </p:spPr>
        <p:txBody>
          <a:bodyPr>
            <a:spAutoFit/>
          </a:bodyPr>
          <a:lstStyle/>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marL="285750" indent="-285750" fontAlgn="auto" hangingPunct="0">
              <a:spcBef>
                <a:spcPts val="0"/>
              </a:spcBef>
              <a:spcAft>
                <a:spcPts val="0"/>
              </a:spcAft>
              <a:buFont typeface="Arial" panose="020B0604020202020204" pitchFamily="34" charset="0"/>
              <a:buChar char="•"/>
              <a:defRPr/>
            </a:pPr>
            <a:endParaRPr lang="en-US" dirty="0">
              <a:latin typeface="+mn-lt"/>
              <a:cs typeface="+mn-cs"/>
            </a:endParaRPr>
          </a:p>
          <a:p>
            <a:pPr fontAlgn="auto" hangingPunct="0">
              <a:spcBef>
                <a:spcPts val="0"/>
              </a:spcBef>
              <a:spcAft>
                <a:spcPts val="0"/>
              </a:spcAft>
              <a:defRPr/>
            </a:pPr>
            <a:endParaRPr lang="pt-BR" dirty="0">
              <a:latin typeface="+mn-lt"/>
              <a:cs typeface="+mn-cs"/>
            </a:endParaRPr>
          </a:p>
          <a:p>
            <a:pPr fontAlgn="auto" hangingPunct="0">
              <a:spcBef>
                <a:spcPts val="0"/>
              </a:spcBef>
              <a:spcAft>
                <a:spcPts val="0"/>
              </a:spcAft>
              <a:defRPr/>
            </a:pPr>
            <a:endParaRPr lang="pt-BR" dirty="0">
              <a:latin typeface="+mn-lt"/>
              <a:cs typeface="+mn-cs"/>
            </a:endParaRPr>
          </a:p>
          <a:p>
            <a:pPr fontAlgn="auto">
              <a:spcBef>
                <a:spcPts val="0"/>
              </a:spcBef>
              <a:spcAft>
                <a:spcPts val="0"/>
              </a:spcAft>
              <a:defRPr/>
            </a:pPr>
            <a:r>
              <a:rPr lang="en-US" dirty="0">
                <a:latin typeface="+mn-lt"/>
                <a:cs typeface="+mn-cs"/>
              </a:rPr>
              <a:t/>
            </a:r>
            <a:br>
              <a:rPr lang="en-US" dirty="0">
                <a:latin typeface="+mn-lt"/>
                <a:cs typeface="+mn-cs"/>
              </a:rPr>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922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923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latin typeface="Cambria" pitchFamily="18" charset="0"/>
            </a:endParaRPr>
          </a:p>
        </p:txBody>
      </p:sp>
      <p:sp>
        <p:nvSpPr>
          <p:cNvPr id="12" name="Retângulo 11"/>
          <p:cNvSpPr/>
          <p:nvPr/>
        </p:nvSpPr>
        <p:spPr>
          <a:xfrm>
            <a:off x="323528" y="404664"/>
            <a:ext cx="8568952" cy="5278368"/>
          </a:xfrm>
          <a:prstGeom prst="rect">
            <a:avLst/>
          </a:prstGeom>
        </p:spPr>
        <p:txBody>
          <a:bodyPr wrap="square">
            <a:spAutoFit/>
          </a:bodyPr>
          <a:lstStyle/>
          <a:p>
            <a:pPr fontAlgn="auto">
              <a:spcBef>
                <a:spcPts val="0"/>
              </a:spcBef>
              <a:spcAft>
                <a:spcPts val="0"/>
              </a:spcAft>
              <a:defRPr/>
            </a:pPr>
            <a:r>
              <a:rPr lang="pt-BR" sz="2900" b="1" dirty="0" smtClean="0">
                <a:solidFill>
                  <a:srgbClr val="FF0000"/>
                </a:solidFill>
                <a:latin typeface="Arial" pitchFamily="34" charset="0"/>
                <a:cs typeface="Arial" pitchFamily="34" charset="0"/>
              </a:rPr>
              <a:t>     </a:t>
            </a:r>
            <a:r>
              <a:rPr lang="pt-BR" sz="2900" b="1" dirty="0" smtClean="0">
                <a:solidFill>
                  <a:srgbClr val="FF0000"/>
                </a:solidFill>
                <a:latin typeface="Arial" pitchFamily="34" charset="0"/>
                <a:cs typeface="Arial" pitchFamily="34" charset="0"/>
              </a:rPr>
              <a:t>Tipos de Propostas no SICONV– </a:t>
            </a:r>
            <a:endParaRPr lang="pt-BR" sz="3000" dirty="0">
              <a:latin typeface="Arial" pitchFamily="34" charset="0"/>
              <a:cs typeface="Arial" pitchFamily="34" charset="0"/>
            </a:endParaRPr>
          </a:p>
          <a:p>
            <a:pPr fontAlgn="auto">
              <a:spcBef>
                <a:spcPts val="0"/>
              </a:spcBef>
              <a:spcAft>
                <a:spcPts val="0"/>
              </a:spcAft>
              <a:buFont typeface="Wingdings" pitchFamily="2" charset="2"/>
              <a:buChar char="Ø"/>
              <a:defRPr/>
            </a:pPr>
            <a:endParaRPr lang="pt-BR" sz="2800" b="1" dirty="0" smtClean="0">
              <a:solidFill>
                <a:srgbClr val="002060"/>
              </a:solidFill>
              <a:latin typeface="Arial" pitchFamily="34" charset="0"/>
              <a:cs typeface="Arial" pitchFamily="34" charset="0"/>
            </a:endParaRPr>
          </a:p>
          <a:p>
            <a:pPr fontAlgn="auto">
              <a:spcBef>
                <a:spcPts val="0"/>
              </a:spcBef>
              <a:spcAft>
                <a:spcPts val="0"/>
              </a:spcAft>
              <a:buFont typeface="Wingdings" pitchFamily="2" charset="2"/>
              <a:buChar char="Ø"/>
              <a:defRPr/>
            </a:pPr>
            <a:endParaRPr lang="pt-BR" sz="2800" dirty="0" smtClean="0"/>
          </a:p>
          <a:p>
            <a:pPr fontAlgn="auto">
              <a:spcBef>
                <a:spcPts val="0"/>
              </a:spcBef>
              <a:spcAft>
                <a:spcPts val="0"/>
              </a:spcAft>
              <a:defRPr/>
            </a:pPr>
            <a:r>
              <a:rPr lang="pt-BR" sz="2800" dirty="0" smtClean="0">
                <a:solidFill>
                  <a:srgbClr val="002060"/>
                </a:solidFill>
                <a:latin typeface="Arial" pitchFamily="34" charset="0"/>
                <a:cs typeface="Arial" pitchFamily="34" charset="0"/>
              </a:rPr>
              <a:t>2 - </a:t>
            </a:r>
            <a:r>
              <a:rPr lang="pt-BR" sz="2800" b="1" dirty="0" smtClean="0">
                <a:solidFill>
                  <a:srgbClr val="002060"/>
                </a:solidFill>
                <a:latin typeface="Arial" pitchFamily="34" charset="0"/>
                <a:cs typeface="Arial" pitchFamily="34" charset="0"/>
              </a:rPr>
              <a:t>Proposta </a:t>
            </a:r>
            <a:r>
              <a:rPr lang="pt-BR" sz="2800" b="1" dirty="0" smtClean="0">
                <a:solidFill>
                  <a:srgbClr val="002060"/>
                </a:solidFill>
                <a:latin typeface="Arial" pitchFamily="34" charset="0"/>
                <a:cs typeface="Arial" pitchFamily="34" charset="0"/>
              </a:rPr>
              <a:t>de Proponente Específico do Concedente: </a:t>
            </a:r>
            <a:r>
              <a:rPr lang="pt-BR" sz="2800" dirty="0" smtClean="0">
                <a:solidFill>
                  <a:srgbClr val="002060"/>
                </a:solidFill>
                <a:latin typeface="Arial" pitchFamily="34" charset="0"/>
                <a:cs typeface="Arial" pitchFamily="34" charset="0"/>
              </a:rPr>
              <a:t>são propostas de Proponentes específicos definidos pelo Concedente para determinados programas; </a:t>
            </a:r>
            <a:endParaRPr lang="pt-BR" sz="2800" dirty="0" smtClean="0">
              <a:solidFill>
                <a:srgbClr val="002060"/>
              </a:solidFill>
              <a:latin typeface="Arial" pitchFamily="34" charset="0"/>
              <a:cs typeface="Arial" pitchFamily="34" charset="0"/>
            </a:endParaRPr>
          </a:p>
          <a:p>
            <a:pPr fontAlgn="auto">
              <a:spcBef>
                <a:spcPts val="0"/>
              </a:spcBef>
              <a:spcAft>
                <a:spcPts val="0"/>
              </a:spcAft>
              <a:buFont typeface="Wingdings" pitchFamily="2" charset="2"/>
              <a:buChar char="Ø"/>
              <a:defRPr/>
            </a:pPr>
            <a:endParaRPr lang="pt-BR" sz="2800" dirty="0" smtClean="0">
              <a:solidFill>
                <a:srgbClr val="002060"/>
              </a:solidFill>
              <a:latin typeface="Arial" pitchFamily="34" charset="0"/>
              <a:cs typeface="Arial" pitchFamily="34" charset="0"/>
            </a:endParaRPr>
          </a:p>
          <a:p>
            <a:pPr fontAlgn="auto">
              <a:spcBef>
                <a:spcPts val="0"/>
              </a:spcBef>
              <a:spcAft>
                <a:spcPts val="0"/>
              </a:spcAft>
              <a:defRPr/>
            </a:pPr>
            <a:r>
              <a:rPr lang="pt-BR" sz="2800" dirty="0" smtClean="0">
                <a:solidFill>
                  <a:srgbClr val="002060"/>
                </a:solidFill>
                <a:latin typeface="Arial" pitchFamily="34" charset="0"/>
                <a:cs typeface="Arial" pitchFamily="34" charset="0"/>
              </a:rPr>
              <a:t>3 - </a:t>
            </a:r>
            <a:r>
              <a:rPr lang="pt-BR" sz="2800" b="1" dirty="0" smtClean="0">
                <a:solidFill>
                  <a:srgbClr val="002060"/>
                </a:solidFill>
                <a:latin typeface="Arial" pitchFamily="34" charset="0"/>
                <a:cs typeface="Arial" pitchFamily="34" charset="0"/>
              </a:rPr>
              <a:t>Proposta </a:t>
            </a:r>
            <a:r>
              <a:rPr lang="pt-BR" sz="2800" b="1" dirty="0" smtClean="0">
                <a:solidFill>
                  <a:srgbClr val="002060"/>
                </a:solidFill>
                <a:latin typeface="Arial" pitchFamily="34" charset="0"/>
                <a:cs typeface="Arial" pitchFamily="34" charset="0"/>
              </a:rPr>
              <a:t>de Proponente de Emenda Parlamentar: </a:t>
            </a:r>
            <a:r>
              <a:rPr lang="pt-BR" sz="2800" dirty="0" smtClean="0">
                <a:solidFill>
                  <a:srgbClr val="002060"/>
                </a:solidFill>
                <a:latin typeface="Arial" pitchFamily="34" charset="0"/>
                <a:cs typeface="Arial" pitchFamily="34" charset="0"/>
              </a:rPr>
              <a:t>são propostas de proponentes específicos definidos através de emendas parlamentares para determinados programas.</a:t>
            </a:r>
            <a:endParaRPr lang="pt-BR" sz="2800" dirty="0">
              <a:solidFill>
                <a:srgbClr val="002060"/>
              </a:solidFill>
              <a:latin typeface="Arial" pitchFamily="34" charset="0"/>
              <a:cs typeface="Arial" pitchFamily="34" charset="0"/>
            </a:endParaRPr>
          </a:p>
        </p:txBody>
      </p:sp>
      <p:sp>
        <p:nvSpPr>
          <p:cNvPr id="9232" name="Retângulo 17"/>
          <p:cNvSpPr>
            <a:spLocks noChangeArrowheads="1"/>
          </p:cNvSpPr>
          <p:nvPr/>
        </p:nvSpPr>
        <p:spPr bwMode="auto">
          <a:xfrm>
            <a:off x="315913" y="2052638"/>
            <a:ext cx="8629650" cy="246062"/>
          </a:xfrm>
          <a:prstGeom prst="rect">
            <a:avLst/>
          </a:prstGeom>
          <a:noFill/>
          <a:ln w="9525">
            <a:noFill/>
            <a:miter lim="800000"/>
            <a:headEnd/>
            <a:tailEnd/>
          </a:ln>
        </p:spPr>
        <p:txBody>
          <a:bodyPr>
            <a:spAutoFit/>
          </a:bodyPr>
          <a:lstStyle/>
          <a:p>
            <a:pPr hangingPunct="0"/>
            <a:r>
              <a:rPr lang="pt-BR" sz="1000">
                <a:latin typeface="Times New Roman" pitchFamily="18" charset="0"/>
                <a:cs typeface="Times New Roman" pitchFamily="18" charset="0"/>
              </a:rPr>
              <a:t> </a:t>
            </a:r>
            <a:endParaRPr lang="pt-BR" sz="2400">
              <a:latin typeface="Times New Roman" pitchFamily="18" charset="0"/>
              <a:cs typeface="Times New Roman" pitchFamily="18"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 calcmode="lin" valueType="num">
                                      <p:cBhvr additive="base">
                                        <p:cTn id="19"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descr="pp2.jpg"/>
          <p:cNvPicPr>
            <a:picLocks noGrp="1" noChangeAspect="1"/>
          </p:cNvPicPr>
          <p:nvPr>
            <p:ph idx="1"/>
          </p:nvPr>
        </p:nvPicPr>
        <p:blipFill>
          <a:blip r:embed="rId3" cstate="print"/>
          <a:stretch>
            <a:fillRect/>
          </a:stretch>
        </p:blipFill>
        <p:spPr>
          <a:xfrm>
            <a:off x="-13546" y="-11057"/>
            <a:ext cx="9151437" cy="6949214"/>
          </a:xfrm>
        </p:spPr>
      </p:pic>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11"/>
          <p:cNvSpPr>
            <a:spLocks noChangeArrowheads="1"/>
          </p:cNvSpPr>
          <p:nvPr/>
        </p:nvSpPr>
        <p:spPr bwMode="auto">
          <a:xfrm>
            <a:off x="0" y="-296892"/>
            <a:ext cx="9036496"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4000" b="1" i="0" u="none" strike="noStrike" cap="none" normalizeH="0" baseline="0" dirty="0" smtClean="0">
              <a:ln>
                <a:noFill/>
              </a:ln>
              <a:solidFill>
                <a:srgbClr val="595959"/>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4000" b="1" dirty="0">
              <a:solidFill>
                <a:srgbClr val="59595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7" name="Retângulo 16"/>
          <p:cNvSpPr/>
          <p:nvPr/>
        </p:nvSpPr>
        <p:spPr>
          <a:xfrm>
            <a:off x="892175" y="1600200"/>
            <a:ext cx="7477200" cy="1631216"/>
          </a:xfrm>
          <a:prstGeom prst="rect">
            <a:avLst/>
          </a:prstGeom>
        </p:spPr>
        <p:txBody>
          <a:bodyPr wrap="square">
            <a:spAutoFit/>
          </a:bodyPr>
          <a:lstStyle/>
          <a:p>
            <a:pPr lvl="0" hangingPunct="0"/>
            <a:endParaRPr lang="pt-BR" sz="2800" dirty="0" smtClean="0"/>
          </a:p>
          <a:p>
            <a:r>
              <a:rPr lang="pt-BR" dirty="0"/>
              <a:t/>
            </a:r>
            <a:br>
              <a:rPr lang="pt-BR" dirty="0"/>
            </a:br>
            <a:r>
              <a:rPr lang="pt-BR" dirty="0"/>
              <a:t/>
            </a:r>
            <a:br>
              <a:rPr lang="pt-BR" dirty="0"/>
            </a:br>
            <a:endParaRPr lang="pt-BR" dirty="0"/>
          </a:p>
          <a:p>
            <a:pPr lvl="0" hangingPunct="0"/>
            <a:r>
              <a:rPr lang="en-US" dirty="0" smtClean="0"/>
              <a:t> </a:t>
            </a:r>
            <a:endParaRPr lang="pt-BR" dirty="0"/>
          </a:p>
        </p:txBody>
      </p:sp>
      <p:sp>
        <p:nvSpPr>
          <p:cNvPr id="13"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tângulo 4"/>
          <p:cNvSpPr/>
          <p:nvPr/>
        </p:nvSpPr>
        <p:spPr>
          <a:xfrm>
            <a:off x="107504" y="1948881"/>
            <a:ext cx="8579296" cy="2031325"/>
          </a:xfrm>
          <a:prstGeom prst="rect">
            <a:avLst/>
          </a:prstGeom>
        </p:spPr>
        <p:txBody>
          <a:bodyPr wrap="square">
            <a:spAutoFit/>
          </a:bodyPr>
          <a:lstStyle/>
          <a:p>
            <a:pPr marL="285750" lvl="0" indent="-285750" hangingPunct="0">
              <a:buFont typeface="Arial" panose="020B0604020202020204" pitchFamily="34" charset="0"/>
              <a:buChar char="•"/>
            </a:pPr>
            <a:endParaRPr lang="en-US" dirty="0" smtClean="0"/>
          </a:p>
          <a:p>
            <a:pPr marL="285750" lvl="0" indent="-285750" hangingPunct="0">
              <a:buFont typeface="Arial" panose="020B0604020202020204" pitchFamily="34" charset="0"/>
              <a:buChar char="•"/>
            </a:pPr>
            <a:endParaRPr lang="en-US" dirty="0"/>
          </a:p>
          <a:p>
            <a:pPr lvl="0" hangingPunct="0"/>
            <a:endParaRPr lang="pt-BR" dirty="0" smtClean="0"/>
          </a:p>
          <a:p>
            <a:pPr lvl="0" hangingPunct="0"/>
            <a:endParaRPr lang="pt-BR" dirty="0"/>
          </a:p>
          <a:p>
            <a:r>
              <a:rPr lang="en-US" dirty="0"/>
              <a:t/>
            </a:r>
            <a:br>
              <a:rPr lang="en-US" dirty="0"/>
            </a:br>
            <a:endParaRPr lang="pt-BR" sz="3600" dirty="0">
              <a:latin typeface="Trebuchet MS" panose="020B0603020202020204" pitchFamily="34" charset="0"/>
              <a:ea typeface="Times New Roman" panose="02020603050405020304" pitchFamily="18" charset="0"/>
              <a:cs typeface="Trebuchet MS" panose="020B0603020202020204" pitchFamily="34" charset="0"/>
            </a:endParaRPr>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tângulo 15"/>
          <p:cNvSpPr/>
          <p:nvPr/>
        </p:nvSpPr>
        <p:spPr>
          <a:xfrm>
            <a:off x="774631" y="1678104"/>
            <a:ext cx="8010209" cy="513987"/>
          </a:xfrm>
          <a:prstGeom prst="rect">
            <a:avLst/>
          </a:prstGeom>
        </p:spPr>
        <p:txBody>
          <a:bodyPr wrap="square">
            <a:spAutoFit/>
          </a:bodyPr>
          <a:lstStyle/>
          <a:p>
            <a:pPr marL="4445" marR="12700" hangingPunct="0">
              <a:lnSpc>
                <a:spcPct val="137000"/>
              </a:lnSpc>
            </a:pPr>
            <a:endParaRPr lang="pt-BR" sz="1000" dirty="0"/>
          </a:p>
          <a:p>
            <a:pPr marL="4445" marR="12700" hangingPunct="0">
              <a:lnSpc>
                <a:spcPct val="137000"/>
              </a:lnSpc>
              <a:spcAft>
                <a:spcPts val="0"/>
              </a:spcAft>
            </a:pP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tângulo 11"/>
          <p:cNvSpPr/>
          <p:nvPr/>
        </p:nvSpPr>
        <p:spPr>
          <a:xfrm>
            <a:off x="476830" y="1614494"/>
            <a:ext cx="8674607" cy="530915"/>
          </a:xfrm>
          <a:prstGeom prst="rect">
            <a:avLst/>
          </a:prstGeom>
        </p:spPr>
        <p:txBody>
          <a:bodyPr wrap="square">
            <a:spAutoFit/>
          </a:bodyPr>
          <a:lstStyle/>
          <a:p>
            <a:r>
              <a:rPr lang="pt-BR" sz="1050" dirty="0">
                <a:latin typeface="Times New Roman" panose="02020603050405020304" pitchFamily="18" charset="0"/>
                <a:ea typeface="Times New Roman" panose="02020603050405020304" pitchFamily="18" charset="0"/>
              </a:rPr>
              <a:t/>
            </a:r>
            <a:br>
              <a:rPr lang="pt-BR" sz="1050" dirty="0">
                <a:latin typeface="Times New Roman" panose="02020603050405020304" pitchFamily="18" charset="0"/>
                <a:ea typeface="Times New Roman" panose="02020603050405020304" pitchFamily="18" charset="0"/>
              </a:rPr>
            </a:br>
            <a:endParaRPr lang="pt-BR" dirty="0"/>
          </a:p>
        </p:txBody>
      </p:sp>
      <p:sp>
        <p:nvSpPr>
          <p:cNvPr id="18" name="Retângulo 17"/>
          <p:cNvSpPr/>
          <p:nvPr/>
        </p:nvSpPr>
        <p:spPr>
          <a:xfrm>
            <a:off x="315913" y="2052608"/>
            <a:ext cx="8629844" cy="246221"/>
          </a:xfrm>
          <a:prstGeom prst="rect">
            <a:avLst/>
          </a:prstGeom>
        </p:spPr>
        <p:txBody>
          <a:bodyPr wrap="square">
            <a:spAutoFit/>
          </a:bodyPr>
          <a:lstStyle/>
          <a:p>
            <a:pPr lvl="0" hangingPunct="0"/>
            <a:r>
              <a:rPr lang="pt-BR" sz="1000" dirty="0">
                <a:latin typeface="Times New Roman" panose="02020603050405020304" pitchFamily="18" charset="0"/>
                <a:ea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22766" t="32484" r="7878" b="16241"/>
          <a:stretch>
            <a:fillRect/>
          </a:stretch>
        </p:blipFill>
        <p:spPr bwMode="auto">
          <a:xfrm>
            <a:off x="349696" y="1052736"/>
            <a:ext cx="8398768"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CaixaDeTexto 29"/>
          <p:cNvSpPr txBox="1"/>
          <p:nvPr/>
        </p:nvSpPr>
        <p:spPr>
          <a:xfrm>
            <a:off x="1259632" y="188640"/>
            <a:ext cx="7128792"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1" fontAlgn="auto" hangingPunct="1">
              <a:spcBef>
                <a:spcPts val="0"/>
              </a:spcBef>
              <a:spcAft>
                <a:spcPts val="0"/>
              </a:spcAft>
              <a:defRPr/>
            </a:pPr>
            <a:r>
              <a:rPr lang="en-US" sz="2400" b="1" dirty="0" smtClean="0"/>
              <a:t>FLUXO DO CADASTRAMENTO DE </a:t>
            </a:r>
          </a:p>
          <a:p>
            <a:pPr algn="ctr" eaLnBrk="1" fontAlgn="auto" hangingPunct="1">
              <a:spcBef>
                <a:spcPts val="0"/>
              </a:spcBef>
              <a:spcAft>
                <a:spcPts val="0"/>
              </a:spcAft>
              <a:defRPr/>
            </a:pPr>
            <a:r>
              <a:rPr lang="en-US" sz="2400" b="1" dirty="0" smtClean="0"/>
              <a:t>PROPOSTAS  NO SICONV</a:t>
            </a:r>
            <a:endParaRPr lang="en-US" sz="2400" b="1" dirty="0"/>
          </a:p>
        </p:txBody>
      </p:sp>
    </p:spTree>
    <p:extLst>
      <p:ext uri="{BB962C8B-B14F-4D97-AF65-F5344CB8AC3E}">
        <p14:creationId xmlns:p14="http://schemas.microsoft.com/office/powerpoint/2010/main" xmlns="" val="395606587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ou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2" name="Título 1"/>
          <p:cNvSpPr>
            <a:spLocks noGrp="1"/>
          </p:cNvSpPr>
          <p:nvPr>
            <p:ph type="title"/>
          </p:nvPr>
        </p:nvSpPr>
        <p:spPr>
          <a:xfrm>
            <a:off x="899592" y="274638"/>
            <a:ext cx="7787208" cy="1143000"/>
          </a:xfrm>
        </p:spPr>
        <p:txBody>
          <a:bodyPr>
            <a:normAutofit fontScale="90000"/>
          </a:bodyPr>
          <a:lstStyle/>
          <a:p>
            <a:pPr algn="l"/>
            <a:r>
              <a:rPr lang="pt-BR" sz="3300" b="1" dirty="0">
                <a:solidFill>
                  <a:srgbClr val="FF0000"/>
                </a:solidFill>
              </a:rPr>
              <a:t>CADASTRAMENTO DE </a:t>
            </a:r>
            <a:r>
              <a:rPr lang="pt-BR" sz="3300" b="1" dirty="0" smtClean="0">
                <a:solidFill>
                  <a:srgbClr val="FF0000"/>
                </a:solidFill>
              </a:rPr>
              <a:t>PROPOSTAS</a:t>
            </a:r>
            <a:r>
              <a:rPr lang="pt-BR" b="1" dirty="0" smtClean="0"/>
              <a:t/>
            </a:r>
            <a:br>
              <a:rPr lang="pt-BR" b="1" dirty="0" smtClean="0"/>
            </a:br>
            <a:endParaRPr lang="pt-BR" dirty="0"/>
          </a:p>
        </p:txBody>
      </p:sp>
      <p:pic>
        <p:nvPicPr>
          <p:cNvPr id="7" name="Picture 3"/>
          <p:cNvPicPr>
            <a:picLocks noChangeAspect="1" noChangeArrowheads="1"/>
          </p:cNvPicPr>
          <p:nvPr/>
        </p:nvPicPr>
        <p:blipFill>
          <a:blip r:embed="rId3" cstate="print"/>
          <a:srcRect/>
          <a:stretch>
            <a:fillRect/>
          </a:stretch>
        </p:blipFill>
        <p:spPr bwMode="auto">
          <a:xfrm>
            <a:off x="539552" y="908720"/>
            <a:ext cx="8280920" cy="5357191"/>
          </a:xfrm>
          <a:prstGeom prst="rect">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pic>
      <p:sp>
        <p:nvSpPr>
          <p:cNvPr id="8" name="Seta para a direita 7"/>
          <p:cNvSpPr/>
          <p:nvPr/>
        </p:nvSpPr>
        <p:spPr>
          <a:xfrm>
            <a:off x="1115616" y="3212976"/>
            <a:ext cx="36004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9" name="Elipse 8"/>
          <p:cNvSpPr/>
          <p:nvPr/>
        </p:nvSpPr>
        <p:spPr>
          <a:xfrm>
            <a:off x="1547664" y="3068960"/>
            <a:ext cx="9361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483768" y="908720"/>
            <a:ext cx="4105291" cy="477054"/>
          </a:xfrm>
          <a:prstGeom prst="rect">
            <a:avLst/>
          </a:prstGeom>
          <a:solidFill>
            <a:srgbClr val="FF0000"/>
          </a:solidFill>
          <a:ln>
            <a:solidFill>
              <a:srgbClr val="FF0000"/>
            </a:solidFill>
          </a:ln>
        </p:spPr>
        <p:txBody>
          <a:bodyPr wrap="none">
            <a:spAutoFit/>
          </a:bodyPr>
          <a:lstStyle/>
          <a:p>
            <a:r>
              <a:rPr lang="pt-BR" sz="2500" b="1" u="sng" dirty="0" smtClean="0">
                <a:solidFill>
                  <a:schemeClr val="bg1"/>
                </a:solidFill>
                <a:latin typeface="+mj-lt"/>
              </a:rPr>
              <a:t>www.portal.convenios.gov.br</a:t>
            </a:r>
            <a:endParaRPr lang="pt-BR" sz="2500" u="sng" dirty="0">
              <a:solidFill>
                <a:schemeClr val="bg1"/>
              </a:solidFill>
              <a:latin typeface="+mj-lt"/>
            </a:endParaRPr>
          </a:p>
        </p:txBody>
      </p:sp>
    </p:spTree>
    <p:extLst>
      <p:ext uri="{BB962C8B-B14F-4D97-AF65-F5344CB8AC3E}">
        <p14:creationId xmlns="" xmlns:p14="http://schemas.microsoft.com/office/powerpoint/2010/main" val="8743559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2" name="Título 1"/>
          <p:cNvSpPr>
            <a:spLocks noGrp="1"/>
          </p:cNvSpPr>
          <p:nvPr>
            <p:ph type="title"/>
          </p:nvPr>
        </p:nvSpPr>
        <p:spPr/>
        <p:txBody>
          <a:bodyPr>
            <a:normAutofit/>
          </a:bodyPr>
          <a:lstStyle/>
          <a:p>
            <a:r>
              <a:rPr lang="pt-BR" b="1" dirty="0" smtClean="0">
                <a:solidFill>
                  <a:srgbClr val="FF0000"/>
                </a:solidFill>
              </a:rPr>
              <a:t>Acesso ao sistema SICONV</a:t>
            </a:r>
            <a:endParaRPr lang="pt-BR" dirty="0">
              <a:solidFill>
                <a:srgbClr val="FF0000"/>
              </a:solidFill>
            </a:endParaRPr>
          </a:p>
        </p:txBody>
      </p:sp>
      <p:pic>
        <p:nvPicPr>
          <p:cNvPr id="4" name="Picture 3"/>
          <p:cNvPicPr>
            <a:picLocks noChangeAspect="1" noChangeArrowheads="1"/>
          </p:cNvPicPr>
          <p:nvPr/>
        </p:nvPicPr>
        <p:blipFill rotWithShape="1">
          <a:blip r:embed="rId3" cstate="print"/>
          <a:srcRect t="2442" b="-1"/>
          <a:stretch/>
        </p:blipFill>
        <p:spPr bwMode="auto">
          <a:xfrm>
            <a:off x="251520" y="1340768"/>
            <a:ext cx="8208912" cy="4533850"/>
          </a:xfrm>
          <a:prstGeom prst="rect">
            <a:avLst/>
          </a:prstGeom>
          <a:noFill/>
          <a:ln w="9525">
            <a:noFill/>
            <a:miter lim="800000"/>
            <a:headEnd/>
            <a:tailEnd/>
          </a:ln>
        </p:spPr>
      </p:pic>
    </p:spTree>
    <p:extLst>
      <p:ext uri="{BB962C8B-B14F-4D97-AF65-F5344CB8AC3E}">
        <p14:creationId xmlns="" xmlns:p14="http://schemas.microsoft.com/office/powerpoint/2010/main" val="87435596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7437" y="-5578"/>
            <a:ext cx="9151437" cy="6863578"/>
          </a:xfrm>
          <a:prstGeom prst="rect">
            <a:avLst/>
          </a:prstGeom>
        </p:spPr>
      </p:pic>
      <p:sp>
        <p:nvSpPr>
          <p:cNvPr id="5" name="Subtítulo 2"/>
          <p:cNvSpPr txBox="1">
            <a:spLocks/>
          </p:cNvSpPr>
          <p:nvPr/>
        </p:nvSpPr>
        <p:spPr>
          <a:xfrm>
            <a:off x="1043608" y="2132856"/>
            <a:ext cx="6872808" cy="2065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pt-BR" sz="4800" b="1" i="0" u="none" strike="noStrike" kern="1200" cap="none" spc="0" normalizeH="0" baseline="0" noProof="0" dirty="0">
              <a:ln>
                <a:noFill/>
              </a:ln>
              <a:solidFill>
                <a:schemeClr val="tx2"/>
              </a:solidFill>
              <a:effectLst/>
              <a:uLnTx/>
              <a:uFillTx/>
              <a:ea typeface="+mn-ea"/>
              <a:cs typeface="+mn-cs"/>
            </a:endParaRPr>
          </a:p>
        </p:txBody>
      </p:sp>
      <p:sp>
        <p:nvSpPr>
          <p:cNvPr id="7" name="Título 5"/>
          <p:cNvSpPr txBox="1">
            <a:spLocks/>
          </p:cNvSpPr>
          <p:nvPr/>
        </p:nvSpPr>
        <p:spPr>
          <a:xfrm>
            <a:off x="0" y="1844824"/>
            <a:ext cx="9144000" cy="648072"/>
          </a:xfrm>
          <a:prstGeom prst="rect">
            <a:avLst/>
          </a:prstGeom>
        </p:spPr>
        <p:txBody>
          <a:bodyPr vert="horz" lIns="91440" tIns="45720" rIns="91440" bIns="45720" rtlCol="0" anchor="ctr">
            <a:noAutofit/>
          </a:bodyPr>
          <a:lstStyle/>
          <a:p>
            <a:pPr algn="ctr">
              <a:spcBef>
                <a:spcPct val="0"/>
              </a:spcBef>
              <a:defRPr/>
            </a:pPr>
            <a:r>
              <a:rPr lang="pt-BR" sz="3200" b="1" dirty="0" smtClean="0">
                <a:solidFill>
                  <a:srgbClr val="FF0000"/>
                </a:solidFill>
              </a:rPr>
              <a:t>ABAS A SEREM PREENCHIDAS NO CADASTRAMENTO DE PROPOSTAS</a:t>
            </a:r>
          </a:p>
          <a:p>
            <a:pPr>
              <a:spcBef>
                <a:spcPct val="0"/>
              </a:spcBef>
              <a:buFont typeface="Wingdings" pitchFamily="2" charset="2"/>
              <a:buChar char="Ø"/>
              <a:defRPr/>
            </a:pPr>
            <a:endParaRPr lang="pt-BR" sz="2800" b="1" dirty="0" smtClean="0">
              <a:solidFill>
                <a:srgbClr val="FF0000"/>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BR"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tângulo 5"/>
          <p:cNvSpPr/>
          <p:nvPr/>
        </p:nvSpPr>
        <p:spPr>
          <a:xfrm>
            <a:off x="827584" y="2551837"/>
            <a:ext cx="7704856" cy="2677656"/>
          </a:xfrm>
          <a:prstGeom prst="rect">
            <a:avLst/>
          </a:prstGeom>
        </p:spPr>
        <p:txBody>
          <a:bodyPr wrap="square">
            <a:spAutoFit/>
          </a:bodyPr>
          <a:lstStyle/>
          <a:p>
            <a:pPr>
              <a:spcBef>
                <a:spcPct val="0"/>
              </a:spcBef>
              <a:buFont typeface="Wingdings" pitchFamily="2" charset="2"/>
              <a:buChar char="Ø"/>
              <a:defRPr/>
            </a:pPr>
            <a:r>
              <a:rPr lang="pt-BR" sz="2800" b="1" dirty="0" smtClean="0">
                <a:solidFill>
                  <a:srgbClr val="002060"/>
                </a:solidFill>
                <a:latin typeface="Arial" pitchFamily="34" charset="0"/>
                <a:cs typeface="Arial" pitchFamily="34" charset="0"/>
              </a:rPr>
              <a:t>  Dados;</a:t>
            </a:r>
          </a:p>
          <a:p>
            <a:pPr>
              <a:spcBef>
                <a:spcPct val="0"/>
              </a:spcBef>
              <a:buFont typeface="Wingdings" pitchFamily="2" charset="2"/>
              <a:buChar char="Ø"/>
              <a:defRPr/>
            </a:pPr>
            <a:r>
              <a:rPr lang="pt-BR" sz="2800" b="1" dirty="0" smtClean="0">
                <a:solidFill>
                  <a:srgbClr val="002060"/>
                </a:solidFill>
                <a:latin typeface="Arial" pitchFamily="34" charset="0"/>
                <a:cs typeface="Arial" pitchFamily="34" charset="0"/>
              </a:rPr>
              <a:t> </a:t>
            </a:r>
            <a:r>
              <a:rPr lang="pt-BR" sz="2800" b="1" dirty="0" err="1" smtClean="0">
                <a:solidFill>
                  <a:srgbClr val="002060"/>
                </a:solidFill>
                <a:latin typeface="Arial" pitchFamily="34" charset="0"/>
                <a:cs typeface="Arial" pitchFamily="34" charset="0"/>
              </a:rPr>
              <a:t>Crono</a:t>
            </a:r>
            <a:r>
              <a:rPr lang="pt-BR" sz="2800" b="1" dirty="0" smtClean="0">
                <a:solidFill>
                  <a:srgbClr val="002060"/>
                </a:solidFill>
                <a:latin typeface="Arial" pitchFamily="34" charset="0"/>
                <a:cs typeface="Arial" pitchFamily="34" charset="0"/>
              </a:rPr>
              <a:t> Físico</a:t>
            </a:r>
          </a:p>
          <a:p>
            <a:pPr lvl="0">
              <a:spcBef>
                <a:spcPct val="0"/>
              </a:spcBef>
              <a:buFont typeface="Wingdings" pitchFamily="2" charset="2"/>
              <a:buChar char="Ø"/>
              <a:defRPr/>
            </a:pPr>
            <a:r>
              <a:rPr lang="pt-BR" sz="2800" b="1" dirty="0" smtClean="0">
                <a:solidFill>
                  <a:srgbClr val="002060"/>
                </a:solidFill>
                <a:latin typeface="Arial" pitchFamily="34" charset="0"/>
                <a:cs typeface="Arial" pitchFamily="34" charset="0"/>
              </a:rPr>
              <a:t> </a:t>
            </a:r>
            <a:r>
              <a:rPr lang="pt-BR" sz="2800" b="1" dirty="0" err="1" smtClean="0">
                <a:solidFill>
                  <a:srgbClr val="002060"/>
                </a:solidFill>
                <a:latin typeface="Arial" pitchFamily="34" charset="0"/>
                <a:cs typeface="Arial" pitchFamily="34" charset="0"/>
              </a:rPr>
              <a:t>Crono</a:t>
            </a:r>
            <a:r>
              <a:rPr lang="pt-BR" sz="2800" b="1" dirty="0" smtClean="0">
                <a:solidFill>
                  <a:srgbClr val="002060"/>
                </a:solidFill>
                <a:latin typeface="Arial" pitchFamily="34" charset="0"/>
                <a:cs typeface="Arial" pitchFamily="34" charset="0"/>
              </a:rPr>
              <a:t> Financeiro</a:t>
            </a:r>
          </a:p>
          <a:p>
            <a:pPr lvl="0">
              <a:spcBef>
                <a:spcPct val="0"/>
              </a:spcBef>
              <a:buFont typeface="Wingdings" pitchFamily="2" charset="2"/>
              <a:buChar char="Ø"/>
              <a:defRPr/>
            </a:pPr>
            <a:r>
              <a:rPr lang="pt-BR" sz="2800" b="1" dirty="0" smtClean="0">
                <a:solidFill>
                  <a:srgbClr val="002060"/>
                </a:solidFill>
                <a:latin typeface="Arial" pitchFamily="34" charset="0"/>
                <a:cs typeface="Arial" pitchFamily="34" charset="0"/>
              </a:rPr>
              <a:t> Plano de Aplicação detalhado</a:t>
            </a:r>
          </a:p>
          <a:p>
            <a:pPr lvl="0">
              <a:spcBef>
                <a:spcPct val="0"/>
              </a:spcBef>
              <a:buFont typeface="Wingdings" pitchFamily="2" charset="2"/>
              <a:buChar char="Ø"/>
              <a:defRPr/>
            </a:pPr>
            <a:r>
              <a:rPr lang="pt-BR" sz="2800" b="1" dirty="0" smtClean="0">
                <a:solidFill>
                  <a:srgbClr val="002060"/>
                </a:solidFill>
                <a:latin typeface="Arial" pitchFamily="34" charset="0"/>
                <a:cs typeface="Arial" pitchFamily="34" charset="0"/>
              </a:rPr>
              <a:t> Anexos</a:t>
            </a:r>
          </a:p>
          <a:p>
            <a:pPr lvl="0">
              <a:spcBef>
                <a:spcPct val="0"/>
              </a:spcBef>
              <a:buFont typeface="Wingdings" pitchFamily="2" charset="2"/>
              <a:buChar char="Ø"/>
              <a:defRPr/>
            </a:pPr>
            <a:r>
              <a:rPr lang="pt-BR" sz="2800" b="1" dirty="0" smtClean="0">
                <a:solidFill>
                  <a:srgbClr val="002060"/>
                </a:solidFill>
                <a:latin typeface="Arial" pitchFamily="34" charset="0"/>
                <a:cs typeface="Arial" pitchFamily="34" charset="0"/>
              </a:rPr>
              <a:t> Projeto Básico/ Termo de Referência</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ChangeAspect="1"/>
          </p:cNvPicPr>
          <p:nvPr/>
        </p:nvPicPr>
        <p:blipFill>
          <a:blip r:embed="rId2" cstate="print"/>
          <a:stretch>
            <a:fillRect/>
          </a:stretch>
        </p:blipFill>
        <p:spPr>
          <a:xfrm>
            <a:off x="0" y="-5578"/>
            <a:ext cx="9151437" cy="6863578"/>
          </a:xfrm>
          <a:prstGeom prst="rect">
            <a:avLst/>
          </a:prstGeom>
        </p:spPr>
      </p:pic>
      <p:sp>
        <p:nvSpPr>
          <p:cNvPr id="3" name="Título 2"/>
          <p:cNvSpPr>
            <a:spLocks noGrp="1"/>
          </p:cNvSpPr>
          <p:nvPr>
            <p:ph type="title"/>
          </p:nvPr>
        </p:nvSpPr>
        <p:spPr>
          <a:xfrm>
            <a:off x="755576" y="476672"/>
            <a:ext cx="7427168" cy="634082"/>
          </a:xfrm>
        </p:spPr>
        <p:txBody>
          <a:bodyPr>
            <a:normAutofit fontScale="90000"/>
          </a:bodyPr>
          <a:lstStyle/>
          <a:p>
            <a:r>
              <a:rPr lang="pt-BR" sz="3000" b="1" dirty="0" smtClean="0">
                <a:solidFill>
                  <a:srgbClr val="FF0000"/>
                </a:solidFill>
              </a:rPr>
              <a:t>CONSULTAR PROGRAMAS PARA CADASTRAMENTO DE PROPOSTAS </a:t>
            </a:r>
            <a:endParaRPr lang="pt-BR" sz="3000" dirty="0"/>
          </a:p>
        </p:txBody>
      </p:sp>
      <p:sp>
        <p:nvSpPr>
          <p:cNvPr id="9" name="CaixaDeTexto 8"/>
          <p:cNvSpPr txBox="1"/>
          <p:nvPr/>
        </p:nvSpPr>
        <p:spPr>
          <a:xfrm>
            <a:off x="467544" y="1340768"/>
            <a:ext cx="6840760" cy="400110"/>
          </a:xfrm>
          <a:prstGeom prst="rect">
            <a:avLst/>
          </a:prstGeom>
          <a:noFill/>
        </p:spPr>
        <p:txBody>
          <a:bodyPr wrap="square" rtlCol="0">
            <a:spAutoFit/>
          </a:bodyPr>
          <a:lstStyle/>
          <a:p>
            <a:r>
              <a:rPr lang="pt-BR" sz="2000" b="1" dirty="0" smtClean="0">
                <a:solidFill>
                  <a:srgbClr val="002060"/>
                </a:solidFill>
              </a:rPr>
              <a:t>Inicialmente pesquisar os programas disponíveis</a:t>
            </a:r>
            <a:endParaRPr lang="pt-BR" sz="2000" b="1" dirty="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323528" y="2014538"/>
            <a:ext cx="8280920" cy="3934742"/>
          </a:xfrm>
          <a:prstGeom prst="rect">
            <a:avLst/>
          </a:prstGeom>
          <a:noFill/>
          <a:ln w="9525">
            <a:noFill/>
            <a:miter lim="800000"/>
            <a:headEnd/>
            <a:tailEnd/>
          </a:ln>
        </p:spPr>
      </p:pic>
      <p:sp>
        <p:nvSpPr>
          <p:cNvPr id="8" name="Elipse 7"/>
          <p:cNvSpPr/>
          <p:nvPr/>
        </p:nvSpPr>
        <p:spPr>
          <a:xfrm>
            <a:off x="5004048" y="3861048"/>
            <a:ext cx="15841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17189451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ChangeAspect="1"/>
          </p:cNvPicPr>
          <p:nvPr/>
        </p:nvPicPr>
        <p:blipFill>
          <a:blip r:embed="rId2" cstate="print"/>
          <a:stretch>
            <a:fillRect/>
          </a:stretch>
        </p:blipFill>
        <p:spPr>
          <a:xfrm>
            <a:off x="0" y="-5578"/>
            <a:ext cx="9151437" cy="6863578"/>
          </a:xfrm>
          <a:prstGeom prst="rect">
            <a:avLst/>
          </a:prstGeom>
        </p:spPr>
      </p:pic>
      <p:sp>
        <p:nvSpPr>
          <p:cNvPr id="3" name="Título 2"/>
          <p:cNvSpPr>
            <a:spLocks noGrp="1"/>
          </p:cNvSpPr>
          <p:nvPr>
            <p:ph type="title"/>
          </p:nvPr>
        </p:nvSpPr>
        <p:spPr>
          <a:xfrm>
            <a:off x="755576" y="476672"/>
            <a:ext cx="7427168" cy="634082"/>
          </a:xfrm>
        </p:spPr>
        <p:txBody>
          <a:bodyPr>
            <a:normAutofit fontScale="90000"/>
          </a:bodyPr>
          <a:lstStyle/>
          <a:p>
            <a:r>
              <a:rPr lang="pt-BR" sz="3000" b="1" dirty="0" smtClean="0">
                <a:solidFill>
                  <a:srgbClr val="FF0000"/>
                </a:solidFill>
              </a:rPr>
              <a:t>CONSULTAR PROGRAMAS PARA CADASTRAMENTO DE PROPOSTAS </a:t>
            </a:r>
            <a:endParaRPr lang="pt-BR" sz="3000" dirty="0"/>
          </a:p>
        </p:txBody>
      </p:sp>
      <p:pic>
        <p:nvPicPr>
          <p:cNvPr id="14" name="Picture 2"/>
          <p:cNvPicPr>
            <a:picLocks noGrp="1" noChangeAspect="1" noChangeArrowheads="1"/>
          </p:cNvPicPr>
          <p:nvPr>
            <p:ph idx="1"/>
          </p:nvPr>
        </p:nvPicPr>
        <p:blipFill>
          <a:blip r:embed="rId3" cstate="print"/>
          <a:srcRect/>
          <a:stretch>
            <a:fillRect/>
          </a:stretch>
        </p:blipFill>
        <p:spPr>
          <a:xfrm>
            <a:off x="467544" y="1916832"/>
            <a:ext cx="7992888" cy="4752528"/>
          </a:xfrm>
          <a:noFill/>
        </p:spPr>
      </p:pic>
      <p:sp>
        <p:nvSpPr>
          <p:cNvPr id="7" name="CaixaDeTexto 6"/>
          <p:cNvSpPr txBox="1"/>
          <p:nvPr/>
        </p:nvSpPr>
        <p:spPr>
          <a:xfrm>
            <a:off x="467544" y="1412776"/>
            <a:ext cx="7920880" cy="400110"/>
          </a:xfrm>
          <a:prstGeom prst="rect">
            <a:avLst/>
          </a:prstGeom>
          <a:noFill/>
          <a:ln>
            <a:solidFill>
              <a:schemeClr val="bg1"/>
            </a:solidFill>
          </a:ln>
        </p:spPr>
        <p:txBody>
          <a:bodyPr wrap="square" rtlCol="0">
            <a:spAutoFit/>
          </a:bodyPr>
          <a:lstStyle/>
          <a:p>
            <a:r>
              <a:rPr lang="pt-BR" sz="2000" dirty="0" smtClean="0">
                <a:solidFill>
                  <a:srgbClr val="002060"/>
                </a:solidFill>
              </a:rPr>
              <a:t>Pode ser consultado também sem senha através do </a:t>
            </a:r>
            <a:r>
              <a:rPr lang="pt-BR" sz="2000" dirty="0" smtClean="0">
                <a:solidFill>
                  <a:srgbClr val="FF0000"/>
                </a:solidFill>
              </a:rPr>
              <a:t>ACESSO LIVRE</a:t>
            </a:r>
            <a:endParaRPr lang="pt-BR" sz="2000" dirty="0">
              <a:solidFill>
                <a:srgbClr val="FF0000"/>
              </a:solidFill>
            </a:endParaRPr>
          </a:p>
        </p:txBody>
      </p:sp>
    </p:spTree>
    <p:extLst>
      <p:ext uri="{BB962C8B-B14F-4D97-AF65-F5344CB8AC3E}">
        <p14:creationId xmlns="" xmlns:p14="http://schemas.microsoft.com/office/powerpoint/2010/main" val="17189451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ChangeAspect="1"/>
          </p:cNvPicPr>
          <p:nvPr/>
        </p:nvPicPr>
        <p:blipFill>
          <a:blip r:embed="rId2" cstate="print"/>
          <a:stretch>
            <a:fillRect/>
          </a:stretch>
        </p:blipFill>
        <p:spPr>
          <a:xfrm>
            <a:off x="0" y="-5578"/>
            <a:ext cx="9151437" cy="6863578"/>
          </a:xfrm>
          <a:prstGeom prst="rect">
            <a:avLst/>
          </a:prstGeom>
        </p:spPr>
      </p:pic>
      <p:sp>
        <p:nvSpPr>
          <p:cNvPr id="3" name="Título 2"/>
          <p:cNvSpPr>
            <a:spLocks noGrp="1"/>
          </p:cNvSpPr>
          <p:nvPr>
            <p:ph type="title"/>
          </p:nvPr>
        </p:nvSpPr>
        <p:spPr>
          <a:xfrm>
            <a:off x="457200" y="274638"/>
            <a:ext cx="7427168" cy="634082"/>
          </a:xfrm>
        </p:spPr>
        <p:txBody>
          <a:bodyPr>
            <a:normAutofit/>
          </a:bodyPr>
          <a:lstStyle/>
          <a:p>
            <a:r>
              <a:rPr lang="pt-BR" sz="3000" b="1" dirty="0" smtClean="0">
                <a:solidFill>
                  <a:srgbClr val="FF0000"/>
                </a:solidFill>
              </a:rPr>
              <a:t>CONSULTAR PROGRAMAS</a:t>
            </a:r>
            <a:endParaRPr lang="pt-BR" sz="3000" dirty="0"/>
          </a:p>
        </p:txBody>
      </p:sp>
      <p:pic>
        <p:nvPicPr>
          <p:cNvPr id="2050" name="Picture 2"/>
          <p:cNvPicPr>
            <a:picLocks noChangeAspect="1" noChangeArrowheads="1"/>
          </p:cNvPicPr>
          <p:nvPr/>
        </p:nvPicPr>
        <p:blipFill>
          <a:blip r:embed="rId3" cstate="print"/>
          <a:srcRect/>
          <a:stretch>
            <a:fillRect/>
          </a:stretch>
        </p:blipFill>
        <p:spPr bwMode="auto">
          <a:xfrm>
            <a:off x="323528" y="1628800"/>
            <a:ext cx="8280920" cy="4824536"/>
          </a:xfrm>
          <a:prstGeom prst="rect">
            <a:avLst/>
          </a:prstGeom>
          <a:noFill/>
          <a:ln w="9525">
            <a:noFill/>
            <a:miter lim="800000"/>
            <a:headEnd/>
            <a:tailEnd/>
          </a:ln>
        </p:spPr>
      </p:pic>
      <p:sp>
        <p:nvSpPr>
          <p:cNvPr id="11" name="CaixaDeTexto 10"/>
          <p:cNvSpPr txBox="1"/>
          <p:nvPr/>
        </p:nvSpPr>
        <p:spPr>
          <a:xfrm>
            <a:off x="2555776" y="4797152"/>
            <a:ext cx="5760640" cy="923330"/>
          </a:xfrm>
          <a:prstGeom prst="rect">
            <a:avLst/>
          </a:prstGeom>
          <a:noFill/>
          <a:ln>
            <a:solidFill>
              <a:srgbClr val="FF0000"/>
            </a:solidFill>
          </a:ln>
        </p:spPr>
        <p:txBody>
          <a:bodyPr wrap="square" rtlCol="0">
            <a:spAutoFit/>
          </a:bodyPr>
          <a:lstStyle/>
          <a:p>
            <a:r>
              <a:rPr lang="pt-BR" b="1" dirty="0" smtClean="0">
                <a:solidFill>
                  <a:srgbClr val="FF0000"/>
                </a:solidFill>
              </a:rPr>
              <a:t>54000 – Código do Ministério</a:t>
            </a:r>
          </a:p>
          <a:p>
            <a:r>
              <a:rPr lang="pt-BR" b="1" dirty="0" smtClean="0">
                <a:solidFill>
                  <a:srgbClr val="FF0000"/>
                </a:solidFill>
              </a:rPr>
              <a:t>2013 - Ano do programa</a:t>
            </a:r>
          </a:p>
          <a:p>
            <a:r>
              <a:rPr lang="pt-BR" b="1" dirty="0" smtClean="0">
                <a:solidFill>
                  <a:srgbClr val="FF0000"/>
                </a:solidFill>
              </a:rPr>
              <a:t>0019 - Número do programa</a:t>
            </a:r>
            <a:endParaRPr lang="pt-BR" b="1" dirty="0">
              <a:solidFill>
                <a:srgbClr val="FF0000"/>
              </a:solidFill>
            </a:endParaRPr>
          </a:p>
        </p:txBody>
      </p:sp>
      <p:sp>
        <p:nvSpPr>
          <p:cNvPr id="12" name="Retângulo 11"/>
          <p:cNvSpPr/>
          <p:nvPr/>
        </p:nvSpPr>
        <p:spPr>
          <a:xfrm>
            <a:off x="395536" y="836712"/>
            <a:ext cx="8352928" cy="646331"/>
          </a:xfrm>
          <a:prstGeom prst="rect">
            <a:avLst/>
          </a:prstGeom>
        </p:spPr>
        <p:txBody>
          <a:bodyPr wrap="square">
            <a:spAutoFit/>
          </a:bodyPr>
          <a:lstStyle/>
          <a:p>
            <a:r>
              <a:rPr lang="pt-BR" b="1" dirty="0" smtClean="0">
                <a:solidFill>
                  <a:srgbClr val="002060"/>
                </a:solidFill>
              </a:rPr>
              <a:t>Realizar filtros de pesquisa: Por órgão, programas disponíveis; ano, emendas parlamentares, proposta voluntária, etc</a:t>
            </a:r>
            <a:endParaRPr lang="pt-BR" b="1" dirty="0">
              <a:solidFill>
                <a:srgbClr val="002060"/>
              </a:solidFill>
            </a:endParaRPr>
          </a:p>
        </p:txBody>
      </p:sp>
      <p:sp>
        <p:nvSpPr>
          <p:cNvPr id="13" name="Seta para baixo 12"/>
          <p:cNvSpPr/>
          <p:nvPr/>
        </p:nvSpPr>
        <p:spPr>
          <a:xfrm rot="16200000" flipH="1">
            <a:off x="1835696" y="4797152"/>
            <a:ext cx="288032" cy="576064"/>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Elipse 14"/>
          <p:cNvSpPr/>
          <p:nvPr/>
        </p:nvSpPr>
        <p:spPr>
          <a:xfrm>
            <a:off x="251520" y="4941168"/>
            <a:ext cx="128890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17189451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2000" y="1524000"/>
            <a:ext cx="7639418" cy="5262979"/>
          </a:xfrm>
          <a:prstGeom prst="rect">
            <a:avLst/>
          </a:prstGeom>
          <a:noFill/>
        </p:spPr>
        <p:txBody>
          <a:bodyPr wrap="square">
            <a:spAutoFit/>
          </a:bodyPr>
          <a:lstStyle/>
          <a:p>
            <a:pPr algn="just"/>
            <a:r>
              <a:rPr lang="x-none" sz="2400" smtClean="0">
                <a:solidFill>
                  <a:srgbClr val="002060"/>
                </a:solidFill>
                <a:latin typeface="Arial" pitchFamily="34" charset="0"/>
                <a:cs typeface="Arial" pitchFamily="34" charset="0"/>
              </a:rPr>
              <a:t>III - Nível III, para execução de obras e serviços de engenharia com valores de repasse iguais ou superiores a R$ 5.000.000,00 (cinco milhões de reais); </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IV - Nível IV, para execução de custeio ou aquisição de equipamentos com valores de repasse iguais ou superiores a R$ 100.000,00 e inferiores a R$ 750.000,00; e </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V - Nível V, para execução de custeio ou aquisição de equipamentos com valores de repasse iguais ou superiores a R$ 750.000,00</a:t>
            </a:r>
            <a:endParaRPr lang="pt-BR" sz="2400" dirty="0" smtClean="0">
              <a:solidFill>
                <a:srgbClr val="002060"/>
              </a:solidFill>
              <a:latin typeface="Arial" pitchFamily="34" charset="0"/>
              <a:cs typeface="Arial" pitchFamily="34" charset="0"/>
            </a:endParaRPr>
          </a:p>
          <a:p>
            <a:pPr algn="just"/>
            <a:endParaRPr lang="pt-BR" sz="2400" dirty="0"/>
          </a:p>
          <a:p>
            <a:pPr algn="just"/>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395536" y="1340768"/>
            <a:ext cx="5472608" cy="64807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Espaço Reservado para Conteúdo 3" descr="pp2.jpg"/>
          <p:cNvPicPr>
            <a:picLocks noChangeAspect="1"/>
          </p:cNvPicPr>
          <p:nvPr/>
        </p:nvPicPr>
        <p:blipFill>
          <a:blip r:embed="rId2" cstate="print"/>
          <a:stretch>
            <a:fillRect/>
          </a:stretch>
        </p:blipFill>
        <p:spPr>
          <a:xfrm>
            <a:off x="0" y="-5578"/>
            <a:ext cx="9151437" cy="6863578"/>
          </a:xfrm>
          <a:prstGeom prst="rect">
            <a:avLst/>
          </a:prstGeom>
        </p:spPr>
      </p:pic>
      <p:sp>
        <p:nvSpPr>
          <p:cNvPr id="3" name="Título 2"/>
          <p:cNvSpPr>
            <a:spLocks noGrp="1"/>
          </p:cNvSpPr>
          <p:nvPr>
            <p:ph type="title"/>
          </p:nvPr>
        </p:nvSpPr>
        <p:spPr>
          <a:xfrm>
            <a:off x="395536" y="0"/>
            <a:ext cx="7427168" cy="634082"/>
          </a:xfrm>
        </p:spPr>
        <p:txBody>
          <a:bodyPr>
            <a:normAutofit/>
          </a:bodyPr>
          <a:lstStyle/>
          <a:p>
            <a:r>
              <a:rPr lang="pt-BR" sz="3000" b="1" dirty="0" smtClean="0">
                <a:solidFill>
                  <a:srgbClr val="FF0000"/>
                </a:solidFill>
              </a:rPr>
              <a:t>CONSULTAR PROGRAMAS</a:t>
            </a:r>
            <a:endParaRPr lang="pt-BR" sz="3000" dirty="0"/>
          </a:p>
        </p:txBody>
      </p:sp>
      <p:pic>
        <p:nvPicPr>
          <p:cNvPr id="2" name="Picture 2"/>
          <p:cNvPicPr>
            <a:picLocks noChangeAspect="1" noChangeArrowheads="1"/>
          </p:cNvPicPr>
          <p:nvPr/>
        </p:nvPicPr>
        <p:blipFill>
          <a:blip r:embed="rId3" cstate="print"/>
          <a:srcRect/>
          <a:stretch>
            <a:fillRect/>
          </a:stretch>
        </p:blipFill>
        <p:spPr bwMode="auto">
          <a:xfrm>
            <a:off x="467544" y="548680"/>
            <a:ext cx="8424936" cy="5177473"/>
          </a:xfrm>
          <a:prstGeom prst="rect">
            <a:avLst/>
          </a:prstGeom>
          <a:noFill/>
          <a:ln w="9525">
            <a:noFill/>
            <a:miter lim="800000"/>
            <a:headEnd/>
            <a:tailEnd/>
          </a:ln>
        </p:spPr>
      </p:pic>
      <p:sp>
        <p:nvSpPr>
          <p:cNvPr id="14" name="Retângulo 13"/>
          <p:cNvSpPr/>
          <p:nvPr/>
        </p:nvSpPr>
        <p:spPr>
          <a:xfrm>
            <a:off x="323528" y="5877272"/>
            <a:ext cx="8496944" cy="923330"/>
          </a:xfrm>
          <a:prstGeom prst="rect">
            <a:avLst/>
          </a:prstGeom>
        </p:spPr>
        <p:txBody>
          <a:bodyPr wrap="square">
            <a:spAutoFit/>
          </a:bodyPr>
          <a:lstStyle/>
          <a:p>
            <a:r>
              <a:rPr lang="pt-BR" b="1" dirty="0" smtClean="0">
                <a:solidFill>
                  <a:srgbClr val="FF0000"/>
                </a:solidFill>
              </a:rPr>
              <a:t>Em cada aba e campo haverá informações sobre o programa (datas, regras de contrapartida, instruções ou modelos de documentos nos anexos, o que pode adquirir, etc)</a:t>
            </a:r>
            <a:endParaRPr lang="pt-BR" b="1" dirty="0">
              <a:solidFill>
                <a:srgbClr val="FF0000"/>
              </a:solidFill>
            </a:endParaRPr>
          </a:p>
        </p:txBody>
      </p:sp>
      <p:sp>
        <p:nvSpPr>
          <p:cNvPr id="8" name="Elipse 7"/>
          <p:cNvSpPr/>
          <p:nvPr/>
        </p:nvSpPr>
        <p:spPr>
          <a:xfrm>
            <a:off x="251520" y="1340768"/>
            <a:ext cx="49685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17189451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ChangeAspect="1"/>
          </p:cNvPicPr>
          <p:nvPr/>
        </p:nvPicPr>
        <p:blipFill>
          <a:blip r:embed="rId2" cstate="print"/>
          <a:stretch>
            <a:fillRect/>
          </a:stretch>
        </p:blipFill>
        <p:spPr>
          <a:xfrm>
            <a:off x="-15027" y="-5578"/>
            <a:ext cx="9159027" cy="6863578"/>
          </a:xfrm>
          <a:prstGeom prst="rect">
            <a:avLst/>
          </a:prstGeom>
        </p:spPr>
      </p:pic>
      <p:sp>
        <p:nvSpPr>
          <p:cNvPr id="6" name="Retângulo 5"/>
          <p:cNvSpPr/>
          <p:nvPr/>
        </p:nvSpPr>
        <p:spPr>
          <a:xfrm>
            <a:off x="395536" y="980728"/>
            <a:ext cx="8208912" cy="400110"/>
          </a:xfrm>
          <a:prstGeom prst="rect">
            <a:avLst/>
          </a:prstGeom>
          <a:ln w="38100">
            <a:noFill/>
          </a:ln>
        </p:spPr>
        <p:txBody>
          <a:bodyPr wrap="square">
            <a:spAutoFit/>
          </a:bodyPr>
          <a:lstStyle/>
          <a:p>
            <a:r>
              <a:rPr lang="pt-BR" sz="2000" dirty="0" smtClean="0">
                <a:solidFill>
                  <a:srgbClr val="002060"/>
                </a:solidFill>
                <a:latin typeface="Arial" pitchFamily="34" charset="0"/>
                <a:cs typeface="Arial" pitchFamily="34" charset="0"/>
              </a:rPr>
              <a:t>Aba </a:t>
            </a:r>
            <a:r>
              <a:rPr lang="pt-BR" sz="2000" dirty="0" smtClean="0">
                <a:solidFill>
                  <a:srgbClr val="FF0000"/>
                </a:solidFill>
                <a:latin typeface="Arial" pitchFamily="34" charset="0"/>
                <a:cs typeface="Arial" pitchFamily="34" charset="0"/>
              </a:rPr>
              <a:t>PROPOSTAS  </a:t>
            </a:r>
            <a:r>
              <a:rPr lang="pt-BR" sz="2000" dirty="0" smtClean="0">
                <a:solidFill>
                  <a:srgbClr val="002060"/>
                </a:solidFill>
                <a:latin typeface="Arial" pitchFamily="34" charset="0"/>
                <a:cs typeface="Arial" pitchFamily="34" charset="0"/>
              </a:rPr>
              <a:t>e depois </a:t>
            </a:r>
            <a:r>
              <a:rPr lang="pt-BR" sz="2000" dirty="0" smtClean="0">
                <a:solidFill>
                  <a:srgbClr val="FF0000"/>
                </a:solidFill>
                <a:latin typeface="Arial" pitchFamily="34" charset="0"/>
                <a:cs typeface="Arial" pitchFamily="34" charset="0"/>
              </a:rPr>
              <a:t>INCLUIR PROPOSTA</a:t>
            </a:r>
            <a:endParaRPr lang="pt-BR" sz="2000" dirty="0">
              <a:solidFill>
                <a:srgbClr val="FF0000"/>
              </a:solidFill>
              <a:latin typeface="Arial" pitchFamily="34" charset="0"/>
              <a:cs typeface="Arial" pitchFamily="34" charset="0"/>
            </a:endParaRPr>
          </a:p>
        </p:txBody>
      </p:sp>
      <p:sp>
        <p:nvSpPr>
          <p:cNvPr id="12" name="Título 1"/>
          <p:cNvSpPr>
            <a:spLocks noGrp="1"/>
          </p:cNvSpPr>
          <p:nvPr>
            <p:ph type="title"/>
          </p:nvPr>
        </p:nvSpPr>
        <p:spPr>
          <a:xfrm>
            <a:off x="611560" y="260648"/>
            <a:ext cx="7571184" cy="922114"/>
          </a:xfrm>
        </p:spPr>
        <p:txBody>
          <a:bodyPr>
            <a:normAutofit fontScale="90000"/>
          </a:bodyPr>
          <a:lstStyle/>
          <a:p>
            <a:r>
              <a:rPr lang="pt-BR" sz="3000" b="1" dirty="0">
                <a:solidFill>
                  <a:srgbClr val="FF0000"/>
                </a:solidFill>
              </a:rPr>
              <a:t>CADASTRAMENTO DE </a:t>
            </a:r>
            <a:r>
              <a:rPr lang="pt-BR" sz="3000" b="1" dirty="0" smtClean="0">
                <a:solidFill>
                  <a:srgbClr val="FF0000"/>
                </a:solidFill>
              </a:rPr>
              <a:t>PROPOSTAS</a:t>
            </a:r>
            <a:r>
              <a:rPr lang="pt-BR" sz="3000" b="1" dirty="0" smtClean="0">
                <a:solidFill>
                  <a:srgbClr val="002060"/>
                </a:solidFill>
              </a:rPr>
              <a:t/>
            </a:r>
            <a:br>
              <a:rPr lang="pt-BR" sz="3000" b="1" dirty="0" smtClean="0">
                <a:solidFill>
                  <a:srgbClr val="002060"/>
                </a:solidFill>
              </a:rPr>
            </a:br>
            <a:r>
              <a:rPr lang="pt-BR" sz="1000" b="1" dirty="0" smtClean="0">
                <a:solidFill>
                  <a:srgbClr val="002060"/>
                </a:solidFill>
              </a:rPr>
              <a:t/>
            </a:r>
            <a:br>
              <a:rPr lang="pt-BR" sz="1000" b="1" dirty="0" smtClean="0">
                <a:solidFill>
                  <a:srgbClr val="002060"/>
                </a:solidFill>
              </a:rPr>
            </a:br>
            <a:endParaRPr lang="pt-BR" sz="3000" dirty="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539552" y="1556792"/>
            <a:ext cx="7992889" cy="4536503"/>
          </a:xfrm>
          <a:prstGeom prst="rect">
            <a:avLst/>
          </a:prstGeom>
          <a:noFill/>
          <a:ln w="9525">
            <a:noFill/>
            <a:miter lim="800000"/>
            <a:headEnd/>
            <a:tailEnd/>
          </a:ln>
        </p:spPr>
      </p:pic>
    </p:spTree>
    <p:extLst>
      <p:ext uri="{BB962C8B-B14F-4D97-AF65-F5344CB8AC3E}">
        <p14:creationId xmlns="" xmlns:p14="http://schemas.microsoft.com/office/powerpoint/2010/main" val="17189451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ChangeAspect="1"/>
          </p:cNvPicPr>
          <p:nvPr/>
        </p:nvPicPr>
        <p:blipFill>
          <a:blip r:embed="rId2" cstate="print"/>
          <a:stretch>
            <a:fillRect/>
          </a:stretch>
        </p:blipFill>
        <p:spPr>
          <a:xfrm>
            <a:off x="-15027" y="-5578"/>
            <a:ext cx="9159027" cy="6863578"/>
          </a:xfrm>
          <a:prstGeom prst="rect">
            <a:avLst/>
          </a:prstGeom>
        </p:spPr>
      </p:pic>
      <p:pic>
        <p:nvPicPr>
          <p:cNvPr id="5" name="Picture 3"/>
          <p:cNvPicPr>
            <a:picLocks noGrp="1" noChangeAspect="1" noChangeArrowheads="1"/>
          </p:cNvPicPr>
          <p:nvPr>
            <p:ph idx="1"/>
          </p:nvPr>
        </p:nvPicPr>
        <p:blipFill>
          <a:blip r:embed="rId3" cstate="print"/>
          <a:srcRect/>
          <a:stretch>
            <a:fillRect/>
          </a:stretch>
        </p:blipFill>
        <p:spPr bwMode="auto">
          <a:xfrm>
            <a:off x="467544" y="1988840"/>
            <a:ext cx="7776864" cy="4536504"/>
          </a:xfrm>
          <a:prstGeom prst="rect">
            <a:avLst/>
          </a:prstGeom>
          <a:noFill/>
          <a:ln w="9525">
            <a:noFill/>
            <a:miter lim="800000"/>
            <a:headEnd/>
            <a:tailEnd/>
          </a:ln>
        </p:spPr>
      </p:pic>
      <p:sp>
        <p:nvSpPr>
          <p:cNvPr id="6" name="Retângulo 5"/>
          <p:cNvSpPr/>
          <p:nvPr/>
        </p:nvSpPr>
        <p:spPr>
          <a:xfrm>
            <a:off x="323528" y="1268760"/>
            <a:ext cx="8208912" cy="707886"/>
          </a:xfrm>
          <a:prstGeom prst="rect">
            <a:avLst/>
          </a:prstGeom>
          <a:ln w="38100">
            <a:noFill/>
          </a:ln>
        </p:spPr>
        <p:txBody>
          <a:bodyPr wrap="square">
            <a:spAutoFit/>
          </a:bodyPr>
          <a:lstStyle/>
          <a:p>
            <a:r>
              <a:rPr lang="pt-BR" sz="2000" dirty="0" smtClean="0">
                <a:solidFill>
                  <a:srgbClr val="002060"/>
                </a:solidFill>
                <a:latin typeface="Arial" pitchFamily="34" charset="0"/>
                <a:cs typeface="Arial" pitchFamily="34" charset="0"/>
              </a:rPr>
              <a:t>Incluir </a:t>
            </a:r>
            <a:r>
              <a:rPr lang="pt-BR" sz="2000" dirty="0">
                <a:solidFill>
                  <a:srgbClr val="002060"/>
                </a:solidFill>
                <a:latin typeface="Arial" pitchFamily="34" charset="0"/>
                <a:cs typeface="Arial" pitchFamily="34" charset="0"/>
              </a:rPr>
              <a:t>pesquisa com o </a:t>
            </a:r>
            <a:r>
              <a:rPr lang="pt-BR" sz="2000" dirty="0">
                <a:solidFill>
                  <a:srgbClr val="FF0000"/>
                </a:solidFill>
                <a:latin typeface="Arial" pitchFamily="34" charset="0"/>
                <a:cs typeface="Arial" pitchFamily="34" charset="0"/>
              </a:rPr>
              <a:t>CÓDIGO DO ÓRGÃO </a:t>
            </a:r>
            <a:r>
              <a:rPr lang="pt-BR" sz="2000" dirty="0">
                <a:solidFill>
                  <a:srgbClr val="002060"/>
                </a:solidFill>
                <a:latin typeface="Arial" pitchFamily="34" charset="0"/>
                <a:cs typeface="Arial" pitchFamily="34" charset="0"/>
              </a:rPr>
              <a:t>e outros itens e depois </a:t>
            </a:r>
            <a:r>
              <a:rPr lang="pt-BR" sz="2000" dirty="0">
                <a:solidFill>
                  <a:srgbClr val="FF0000"/>
                </a:solidFill>
                <a:latin typeface="Arial" pitchFamily="34" charset="0"/>
                <a:cs typeface="Arial" pitchFamily="34" charset="0"/>
              </a:rPr>
              <a:t>BUSCAR PROGRAMAS PARA SELEÇÃO</a:t>
            </a:r>
          </a:p>
        </p:txBody>
      </p:sp>
      <p:sp>
        <p:nvSpPr>
          <p:cNvPr id="7" name="Elipse 6"/>
          <p:cNvSpPr/>
          <p:nvPr/>
        </p:nvSpPr>
        <p:spPr>
          <a:xfrm>
            <a:off x="2843808" y="5661248"/>
            <a:ext cx="223224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2915816" y="3068960"/>
            <a:ext cx="22322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ítulo 1"/>
          <p:cNvSpPr>
            <a:spLocks noGrp="1"/>
          </p:cNvSpPr>
          <p:nvPr>
            <p:ph type="title"/>
          </p:nvPr>
        </p:nvSpPr>
        <p:spPr>
          <a:xfrm>
            <a:off x="611560" y="260648"/>
            <a:ext cx="7571184" cy="922114"/>
          </a:xfrm>
        </p:spPr>
        <p:txBody>
          <a:bodyPr>
            <a:normAutofit fontScale="90000"/>
          </a:bodyPr>
          <a:lstStyle/>
          <a:p>
            <a:r>
              <a:rPr lang="pt-BR" sz="3000" b="1" dirty="0">
                <a:solidFill>
                  <a:srgbClr val="FF0000"/>
                </a:solidFill>
              </a:rPr>
              <a:t>CADASTRAMENTO DE </a:t>
            </a:r>
            <a:r>
              <a:rPr lang="pt-BR" sz="3000" b="1" dirty="0" smtClean="0">
                <a:solidFill>
                  <a:srgbClr val="FF0000"/>
                </a:solidFill>
              </a:rPr>
              <a:t>PROPOSTAS</a:t>
            </a:r>
            <a:r>
              <a:rPr lang="pt-BR" sz="3000" b="1" dirty="0" smtClean="0">
                <a:solidFill>
                  <a:srgbClr val="002060"/>
                </a:solidFill>
              </a:rPr>
              <a:t/>
            </a:r>
            <a:br>
              <a:rPr lang="pt-BR" sz="3000" b="1" dirty="0" smtClean="0">
                <a:solidFill>
                  <a:srgbClr val="002060"/>
                </a:solidFill>
              </a:rPr>
            </a:br>
            <a:r>
              <a:rPr lang="pt-BR" sz="1000" b="1" dirty="0" smtClean="0">
                <a:solidFill>
                  <a:srgbClr val="002060"/>
                </a:solidFill>
              </a:rPr>
              <a:t/>
            </a:r>
            <a:br>
              <a:rPr lang="pt-BR" sz="1000" b="1" dirty="0" smtClean="0">
                <a:solidFill>
                  <a:srgbClr val="002060"/>
                </a:solidFill>
              </a:rPr>
            </a:br>
            <a:r>
              <a:rPr lang="pt-BR" sz="3000" b="1" dirty="0" smtClean="0">
                <a:solidFill>
                  <a:srgbClr val="002060"/>
                </a:solidFill>
              </a:rPr>
              <a:t>PROPOSTA – INCLUIR PROPOSTA</a:t>
            </a:r>
            <a:endParaRPr lang="pt-BR" sz="3000" dirty="0">
              <a:solidFill>
                <a:srgbClr val="002060"/>
              </a:solidFill>
            </a:endParaRPr>
          </a:p>
        </p:txBody>
      </p:sp>
    </p:spTree>
    <p:extLst>
      <p:ext uri="{BB962C8B-B14F-4D97-AF65-F5344CB8AC3E}">
        <p14:creationId xmlns="" xmlns:p14="http://schemas.microsoft.com/office/powerpoint/2010/main" val="1718945198"/>
      </p:ext>
    </p:extLst>
  </p:cSld>
  <p:clrMapOvr>
    <a:masterClrMapping/>
  </p:clrMapOvr>
  <p:transition spd="slow">
    <p:pull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Grp="1" noChangeAspect="1"/>
          </p:cNvPicPr>
          <p:nvPr>
            <p:ph idx="1"/>
          </p:nvPr>
        </p:nvPicPr>
        <p:blipFill>
          <a:blip r:embed="rId2" cstate="print"/>
          <a:stretch>
            <a:fillRect/>
          </a:stretch>
        </p:blipFill>
        <p:spPr>
          <a:xfrm>
            <a:off x="-15027" y="-5578"/>
            <a:ext cx="9151437" cy="6863578"/>
          </a:xfrm>
        </p:spPr>
      </p:pic>
      <p:sp>
        <p:nvSpPr>
          <p:cNvPr id="2" name="Título 1"/>
          <p:cNvSpPr>
            <a:spLocks noGrp="1"/>
          </p:cNvSpPr>
          <p:nvPr>
            <p:ph type="title"/>
          </p:nvPr>
        </p:nvSpPr>
        <p:spPr>
          <a:xfrm>
            <a:off x="467544" y="0"/>
            <a:ext cx="7571184" cy="922114"/>
          </a:xfrm>
        </p:spPr>
        <p:txBody>
          <a:bodyPr>
            <a:normAutofit/>
          </a:bodyPr>
          <a:lstStyle/>
          <a:p>
            <a:r>
              <a:rPr lang="pt-BR" sz="3000" b="1" dirty="0">
                <a:solidFill>
                  <a:srgbClr val="FF0000"/>
                </a:solidFill>
              </a:rPr>
              <a:t>CADASTRAMENTO DE PROPOSTAS</a:t>
            </a:r>
            <a:endParaRPr lang="pt-BR" sz="3000" dirty="0">
              <a:solidFill>
                <a:srgbClr val="FF0000"/>
              </a:solidFill>
            </a:endParaRPr>
          </a:p>
        </p:txBody>
      </p:sp>
      <p:sp>
        <p:nvSpPr>
          <p:cNvPr id="5" name="CaixaDeTexto 4"/>
          <p:cNvSpPr txBox="1"/>
          <p:nvPr/>
        </p:nvSpPr>
        <p:spPr>
          <a:xfrm>
            <a:off x="467544" y="836712"/>
            <a:ext cx="7848872" cy="461665"/>
          </a:xfrm>
          <a:prstGeom prst="rect">
            <a:avLst/>
          </a:prstGeom>
          <a:noFill/>
        </p:spPr>
        <p:txBody>
          <a:bodyPr wrap="square" rtlCol="0">
            <a:spAutoFit/>
          </a:bodyPr>
          <a:lstStyle/>
          <a:p>
            <a:pPr algn="ctr"/>
            <a:r>
              <a:rPr lang="pt-BR" sz="2400" b="1" dirty="0" smtClean="0">
                <a:solidFill>
                  <a:srgbClr val="002060"/>
                </a:solidFill>
              </a:rPr>
              <a:t>Havendo programa disponível aparecerá a tela abaixo</a:t>
            </a:r>
            <a:endParaRPr lang="pt-BR" sz="2400" b="1" dirty="0">
              <a:solidFill>
                <a:srgbClr val="002060"/>
              </a:solidFill>
            </a:endParaRPr>
          </a:p>
        </p:txBody>
      </p:sp>
      <p:pic>
        <p:nvPicPr>
          <p:cNvPr id="6" name="Picture 2"/>
          <p:cNvPicPr>
            <a:picLocks noChangeAspect="1" noChangeArrowheads="1"/>
          </p:cNvPicPr>
          <p:nvPr/>
        </p:nvPicPr>
        <p:blipFill rotWithShape="1">
          <a:blip r:embed="rId3" cstate="print"/>
          <a:srcRect t="2331"/>
          <a:stretch/>
        </p:blipFill>
        <p:spPr bwMode="auto">
          <a:xfrm>
            <a:off x="251520" y="1412776"/>
            <a:ext cx="8568952" cy="4680520"/>
          </a:xfrm>
          <a:prstGeom prst="rect">
            <a:avLst/>
          </a:prstGeom>
          <a:noFill/>
          <a:ln w="9525">
            <a:noFill/>
            <a:miter lim="800000"/>
            <a:headEnd/>
            <a:tailEnd/>
          </a:ln>
        </p:spPr>
      </p:pic>
      <p:sp>
        <p:nvSpPr>
          <p:cNvPr id="7" name="CaixaDeTexto 6"/>
          <p:cNvSpPr txBox="1"/>
          <p:nvPr/>
        </p:nvSpPr>
        <p:spPr>
          <a:xfrm>
            <a:off x="539552" y="6237312"/>
            <a:ext cx="8064896" cy="369332"/>
          </a:xfrm>
          <a:prstGeom prst="rect">
            <a:avLst/>
          </a:prstGeom>
          <a:noFill/>
        </p:spPr>
        <p:txBody>
          <a:bodyPr wrap="square" rtlCol="0">
            <a:spAutoFit/>
          </a:bodyPr>
          <a:lstStyle/>
          <a:p>
            <a:r>
              <a:rPr lang="pt-BR" dirty="0" smtClean="0">
                <a:solidFill>
                  <a:srgbClr val="002060"/>
                </a:solidFill>
                <a:latin typeface="Arial" pitchFamily="34" charset="0"/>
                <a:cs typeface="Arial" pitchFamily="34" charset="0"/>
              </a:rPr>
              <a:t>Selecionar o programa clicando na caixa de linha e depois em </a:t>
            </a:r>
            <a:r>
              <a:rPr lang="pt-BR" b="1" dirty="0" smtClean="0">
                <a:solidFill>
                  <a:srgbClr val="FF0000"/>
                </a:solidFill>
                <a:latin typeface="Arial" pitchFamily="34" charset="0"/>
                <a:cs typeface="Arial" pitchFamily="34" charset="0"/>
              </a:rPr>
              <a:t>SELECIONAR</a:t>
            </a:r>
            <a:endParaRPr lang="pt-BR" b="1" dirty="0">
              <a:solidFill>
                <a:srgbClr val="FF0000"/>
              </a:solidFill>
              <a:latin typeface="Arial" pitchFamily="34" charset="0"/>
              <a:cs typeface="Arial" pitchFamily="34" charset="0"/>
            </a:endParaRPr>
          </a:p>
        </p:txBody>
      </p:sp>
      <p:sp>
        <p:nvSpPr>
          <p:cNvPr id="9" name="Elipse 8"/>
          <p:cNvSpPr/>
          <p:nvPr/>
        </p:nvSpPr>
        <p:spPr>
          <a:xfrm>
            <a:off x="179512" y="5661248"/>
            <a:ext cx="108012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3" descr="pp2.jpg"/>
          <p:cNvPicPr>
            <a:picLocks noGrp="1" noChangeAspect="1"/>
          </p:cNvPicPr>
          <p:nvPr>
            <p:ph idx="1"/>
          </p:nvPr>
        </p:nvPicPr>
        <p:blipFill>
          <a:blip r:embed="rId2" cstate="print"/>
          <a:stretch>
            <a:fillRect/>
          </a:stretch>
        </p:blipFill>
        <p:spPr>
          <a:xfrm>
            <a:off x="-15027" y="-5578"/>
            <a:ext cx="9159027" cy="6863578"/>
          </a:xfrm>
        </p:spPr>
      </p:pic>
      <p:sp>
        <p:nvSpPr>
          <p:cNvPr id="5" name="CaixaDeTexto 4"/>
          <p:cNvSpPr txBox="1"/>
          <p:nvPr/>
        </p:nvSpPr>
        <p:spPr>
          <a:xfrm>
            <a:off x="395536" y="6237312"/>
            <a:ext cx="6686206" cy="369332"/>
          </a:xfrm>
          <a:prstGeom prst="rect">
            <a:avLst/>
          </a:prstGeom>
          <a:noFill/>
          <a:ln w="28575">
            <a:noFill/>
          </a:ln>
        </p:spPr>
        <p:txBody>
          <a:bodyPr wrap="square" rtlCol="0">
            <a:spAutoFit/>
          </a:bodyPr>
          <a:lstStyle/>
          <a:p>
            <a:pPr algn="ctr"/>
            <a:r>
              <a:rPr lang="pt-BR" b="1" dirty="0" smtClean="0">
                <a:solidFill>
                  <a:srgbClr val="002060"/>
                </a:solidFill>
              </a:rPr>
              <a:t>Clicar em: </a:t>
            </a:r>
            <a:r>
              <a:rPr lang="pt-BR" b="1" dirty="0" smtClean="0">
                <a:solidFill>
                  <a:srgbClr val="FF0000"/>
                </a:solidFill>
              </a:rPr>
              <a:t>SELECIONAR OBJETOS / PREENCHER VALORES</a:t>
            </a:r>
            <a:endParaRPr lang="pt-BR" b="1" dirty="0">
              <a:solidFill>
                <a:srgbClr val="FF0000"/>
              </a:solidFill>
            </a:endParaRPr>
          </a:p>
        </p:txBody>
      </p:sp>
      <p:pic>
        <p:nvPicPr>
          <p:cNvPr id="6" name="Picture 3"/>
          <p:cNvPicPr>
            <a:picLocks noChangeAspect="1" noChangeArrowheads="1"/>
          </p:cNvPicPr>
          <p:nvPr/>
        </p:nvPicPr>
        <p:blipFill rotWithShape="1">
          <a:blip r:embed="rId3" cstate="print"/>
          <a:srcRect l="4769" t="3269" r="15436" b="1909"/>
          <a:stretch/>
        </p:blipFill>
        <p:spPr bwMode="auto">
          <a:xfrm>
            <a:off x="539552" y="643876"/>
            <a:ext cx="8352928" cy="5521427"/>
          </a:xfrm>
          <a:prstGeom prst="rect">
            <a:avLst/>
          </a:prstGeom>
          <a:noFill/>
          <a:ln w="9525">
            <a:noFill/>
            <a:miter lim="800000"/>
            <a:headEnd/>
            <a:tailEnd/>
          </a:ln>
        </p:spPr>
      </p:pic>
      <p:sp>
        <p:nvSpPr>
          <p:cNvPr id="8" name="Elipse 7"/>
          <p:cNvSpPr/>
          <p:nvPr/>
        </p:nvSpPr>
        <p:spPr>
          <a:xfrm>
            <a:off x="5220072" y="4077072"/>
            <a:ext cx="194421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ítulo 1"/>
          <p:cNvSpPr txBox="1">
            <a:spLocks/>
          </p:cNvSpPr>
          <p:nvPr/>
        </p:nvSpPr>
        <p:spPr>
          <a:xfrm>
            <a:off x="1115616" y="188640"/>
            <a:ext cx="6552728" cy="56207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none" spc="0" normalizeH="0" baseline="0" noProof="0" dirty="0" smtClean="0">
                <a:ln>
                  <a:noFill/>
                </a:ln>
                <a:solidFill>
                  <a:srgbClr val="FF0000"/>
                </a:solidFill>
                <a:effectLst/>
                <a:uLnTx/>
                <a:uFillTx/>
                <a:latin typeface="+mj-lt"/>
                <a:ea typeface="+mj-ea"/>
                <a:cs typeface="+mj-cs"/>
              </a:rPr>
              <a:t>CADASTRAMENTO DE PROPOSTAS</a:t>
            </a:r>
            <a:endParaRPr kumimoji="0" lang="pt-BR" sz="3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Grp="1" noChangeAspect="1"/>
          </p:cNvPicPr>
          <p:nvPr>
            <p:ph idx="1"/>
          </p:nvPr>
        </p:nvPicPr>
        <p:blipFill>
          <a:blip r:embed="rId2" cstate="print"/>
          <a:stretch>
            <a:fillRect/>
          </a:stretch>
        </p:blipFill>
        <p:spPr>
          <a:xfrm>
            <a:off x="-15027" y="-5578"/>
            <a:ext cx="9151437" cy="6863578"/>
          </a:xfrm>
        </p:spPr>
      </p:pic>
      <p:pic>
        <p:nvPicPr>
          <p:cNvPr id="6" name="Picture 4"/>
          <p:cNvPicPr>
            <a:picLocks noChangeAspect="1" noChangeArrowheads="1"/>
          </p:cNvPicPr>
          <p:nvPr/>
        </p:nvPicPr>
        <p:blipFill rotWithShape="1">
          <a:blip r:embed="rId3" cstate="print"/>
          <a:srcRect l="3717" t="33" r="3505" b="5736"/>
          <a:stretch/>
        </p:blipFill>
        <p:spPr bwMode="auto">
          <a:xfrm>
            <a:off x="395536" y="692696"/>
            <a:ext cx="8280920" cy="5832649"/>
          </a:xfrm>
          <a:prstGeom prst="rect">
            <a:avLst/>
          </a:prstGeom>
          <a:noFill/>
          <a:ln w="9525">
            <a:noFill/>
            <a:miter lim="800000"/>
            <a:headEnd/>
            <a:tailEnd/>
          </a:ln>
        </p:spPr>
      </p:pic>
      <p:sp>
        <p:nvSpPr>
          <p:cNvPr id="8" name="Elipse 7"/>
          <p:cNvSpPr/>
          <p:nvPr/>
        </p:nvSpPr>
        <p:spPr>
          <a:xfrm>
            <a:off x="467544" y="3501008"/>
            <a:ext cx="100811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683568" y="6021289"/>
            <a:ext cx="79928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a:spLocks noGrp="1"/>
          </p:cNvSpPr>
          <p:nvPr>
            <p:ph type="title"/>
          </p:nvPr>
        </p:nvSpPr>
        <p:spPr>
          <a:xfrm>
            <a:off x="467544" y="116632"/>
            <a:ext cx="7427168" cy="634082"/>
          </a:xfrm>
        </p:spPr>
        <p:txBody>
          <a:bodyPr>
            <a:normAutofit/>
          </a:bodyPr>
          <a:lstStyle/>
          <a:p>
            <a:r>
              <a:rPr lang="pt-BR" sz="3000" b="1" dirty="0">
                <a:solidFill>
                  <a:srgbClr val="FF0000"/>
                </a:solidFill>
              </a:rPr>
              <a:t>CADASTRAMENTO DE PROPOSTAS</a:t>
            </a:r>
            <a:endParaRPr lang="pt-BR" sz="3000" dirty="0">
              <a:solidFill>
                <a:srgbClr val="FF0000"/>
              </a:solidFill>
            </a:endParaRPr>
          </a:p>
        </p:txBody>
      </p:sp>
      <p:sp>
        <p:nvSpPr>
          <p:cNvPr id="5" name="CaixaDeTexto 4"/>
          <p:cNvSpPr txBox="1"/>
          <p:nvPr/>
        </p:nvSpPr>
        <p:spPr>
          <a:xfrm>
            <a:off x="4283968" y="5373216"/>
            <a:ext cx="4248472" cy="1015663"/>
          </a:xfrm>
          <a:prstGeom prst="rect">
            <a:avLst/>
          </a:prstGeom>
          <a:noFill/>
          <a:ln>
            <a:solidFill>
              <a:srgbClr val="FF0000"/>
            </a:solidFill>
          </a:ln>
        </p:spPr>
        <p:txBody>
          <a:bodyPr wrap="square" rtlCol="0">
            <a:spAutoFit/>
          </a:bodyPr>
          <a:lstStyle/>
          <a:p>
            <a:r>
              <a:rPr lang="pt-BR" sz="2000" b="1" dirty="0" smtClean="0">
                <a:solidFill>
                  <a:srgbClr val="FF0000"/>
                </a:solidFill>
              </a:rPr>
              <a:t>Tela para definição do objeto, regras de contrapartida e inclusão dos valores da proposta. </a:t>
            </a:r>
            <a:endParaRPr lang="pt-BR" sz="2000" b="1" dirty="0">
              <a:solidFill>
                <a:srgbClr val="FF0000"/>
              </a:solidFill>
            </a:endParaRPr>
          </a:p>
        </p:txBody>
      </p:sp>
    </p:spTree>
  </p:cSld>
  <p:clrMapOvr>
    <a:masterClrMapping/>
  </p:clrMapOvr>
  <p:transition spd="slow">
    <p:pull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9" name="CaixaDeTexto 8"/>
          <p:cNvSpPr txBox="1"/>
          <p:nvPr/>
        </p:nvSpPr>
        <p:spPr>
          <a:xfrm>
            <a:off x="179512" y="6165304"/>
            <a:ext cx="7848872" cy="369332"/>
          </a:xfrm>
          <a:prstGeom prst="rect">
            <a:avLst/>
          </a:prstGeom>
          <a:noFill/>
        </p:spPr>
        <p:txBody>
          <a:bodyPr wrap="square" rtlCol="0">
            <a:spAutoFit/>
          </a:bodyPr>
          <a:lstStyle/>
          <a:p>
            <a:r>
              <a:rPr lang="pt-BR" dirty="0" smtClean="0">
                <a:solidFill>
                  <a:srgbClr val="002060"/>
                </a:solidFill>
              </a:rPr>
              <a:t>Após </a:t>
            </a:r>
            <a:r>
              <a:rPr lang="pt-BR" b="1" dirty="0" smtClean="0">
                <a:solidFill>
                  <a:srgbClr val="FF0000"/>
                </a:solidFill>
              </a:rPr>
              <a:t>FINALIZAR SELEÇÃO </a:t>
            </a:r>
            <a:r>
              <a:rPr lang="pt-BR" dirty="0" smtClean="0">
                <a:solidFill>
                  <a:srgbClr val="002060"/>
                </a:solidFill>
              </a:rPr>
              <a:t>abrirá a aba </a:t>
            </a:r>
            <a:r>
              <a:rPr lang="pt-BR" b="1" dirty="0" smtClean="0">
                <a:solidFill>
                  <a:srgbClr val="FF0000"/>
                </a:solidFill>
              </a:rPr>
              <a:t>DADOS</a:t>
            </a:r>
            <a:r>
              <a:rPr lang="pt-BR" dirty="0" smtClean="0">
                <a:solidFill>
                  <a:srgbClr val="002060"/>
                </a:solidFill>
              </a:rPr>
              <a:t> para preenchimento</a:t>
            </a:r>
            <a:endParaRPr lang="pt-BR" dirty="0">
              <a:solidFill>
                <a:srgbClr val="002060"/>
              </a:solidFill>
            </a:endParaRPr>
          </a:p>
        </p:txBody>
      </p:sp>
      <p:sp>
        <p:nvSpPr>
          <p:cNvPr id="11" name="Título 1"/>
          <p:cNvSpPr>
            <a:spLocks noGrp="1"/>
          </p:cNvSpPr>
          <p:nvPr>
            <p:ph type="title"/>
          </p:nvPr>
        </p:nvSpPr>
        <p:spPr>
          <a:xfrm>
            <a:off x="467544" y="188640"/>
            <a:ext cx="7427168" cy="634082"/>
          </a:xfrm>
        </p:spPr>
        <p:txBody>
          <a:bodyPr>
            <a:normAutofit/>
          </a:bodyPr>
          <a:lstStyle/>
          <a:p>
            <a:r>
              <a:rPr lang="pt-BR" sz="3000" b="1" dirty="0">
                <a:solidFill>
                  <a:srgbClr val="FF0000"/>
                </a:solidFill>
              </a:rPr>
              <a:t>CADASTRAMENTO DE PROPOSTAS</a:t>
            </a:r>
            <a:endParaRPr lang="pt-BR" sz="3000" dirty="0">
              <a:solidFill>
                <a:srgbClr val="FF0000"/>
              </a:solidFill>
            </a:endParaRPr>
          </a:p>
        </p:txBody>
      </p:sp>
      <p:pic>
        <p:nvPicPr>
          <p:cNvPr id="1027" name="Picture 3"/>
          <p:cNvPicPr>
            <a:picLocks noChangeAspect="1" noChangeArrowheads="1"/>
          </p:cNvPicPr>
          <p:nvPr/>
        </p:nvPicPr>
        <p:blipFill>
          <a:blip r:embed="rId3" cstate="print"/>
          <a:srcRect/>
          <a:stretch>
            <a:fillRect/>
          </a:stretch>
        </p:blipFill>
        <p:spPr bwMode="auto">
          <a:xfrm>
            <a:off x="195263" y="871538"/>
            <a:ext cx="8753475" cy="5149749"/>
          </a:xfrm>
          <a:prstGeom prst="rect">
            <a:avLst/>
          </a:prstGeom>
          <a:noFill/>
          <a:ln w="9525">
            <a:noFill/>
            <a:miter lim="800000"/>
            <a:headEnd/>
            <a:tailEnd/>
          </a:ln>
        </p:spPr>
      </p:pic>
      <p:sp>
        <p:nvSpPr>
          <p:cNvPr id="12" name="Seta para a direita 11"/>
          <p:cNvSpPr/>
          <p:nvPr/>
        </p:nvSpPr>
        <p:spPr>
          <a:xfrm>
            <a:off x="2195736" y="2636912"/>
            <a:ext cx="424847" cy="26136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Tree>
    <p:extLst>
      <p:ext uri="{BB962C8B-B14F-4D97-AF65-F5344CB8AC3E}">
        <p14:creationId xmlns="" xmlns:p14="http://schemas.microsoft.com/office/powerpoint/2010/main" val="386785575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3" name="Título 2"/>
          <p:cNvSpPr>
            <a:spLocks noGrp="1"/>
          </p:cNvSpPr>
          <p:nvPr>
            <p:ph type="title"/>
          </p:nvPr>
        </p:nvSpPr>
        <p:spPr>
          <a:xfrm>
            <a:off x="467544" y="260648"/>
            <a:ext cx="8229600" cy="1417638"/>
          </a:xfrm>
        </p:spPr>
        <p:txBody>
          <a:bodyPr>
            <a:normAutofit fontScale="90000"/>
          </a:bodyPr>
          <a:lstStyle/>
          <a:p>
            <a:r>
              <a:rPr lang="pt-BR" b="1" dirty="0" smtClean="0"/>
              <a:t/>
            </a:r>
            <a:br>
              <a:rPr lang="pt-BR" b="1" dirty="0" smtClean="0"/>
            </a:br>
            <a:r>
              <a:rPr lang="pt-BR" sz="3100" b="1" dirty="0">
                <a:latin typeface="+mn-lt"/>
              </a:rPr>
              <a:t/>
            </a:r>
            <a:br>
              <a:rPr lang="pt-BR" sz="3100" b="1" dirty="0">
                <a:latin typeface="+mn-lt"/>
              </a:rPr>
            </a:br>
            <a:endParaRPr lang="pt-BR" sz="3100" b="1" dirty="0">
              <a:latin typeface="+mn-lt"/>
            </a:endParaRPr>
          </a:p>
        </p:txBody>
      </p:sp>
      <p:pic>
        <p:nvPicPr>
          <p:cNvPr id="4" name="Picture 3"/>
          <p:cNvPicPr>
            <a:picLocks noChangeAspect="1" noChangeArrowheads="1"/>
          </p:cNvPicPr>
          <p:nvPr/>
        </p:nvPicPr>
        <p:blipFill rotWithShape="1">
          <a:blip r:embed="rId3" cstate="print"/>
          <a:srcRect l="3519" t="1624" r="4485" b="3147"/>
          <a:stretch/>
        </p:blipFill>
        <p:spPr bwMode="auto">
          <a:xfrm>
            <a:off x="215751" y="692696"/>
            <a:ext cx="8532713" cy="5688632"/>
          </a:xfrm>
          <a:prstGeom prst="rect">
            <a:avLst/>
          </a:prstGeom>
          <a:noFill/>
          <a:ln w="9525">
            <a:noFill/>
            <a:miter lim="800000"/>
            <a:headEnd/>
            <a:tailEnd/>
          </a:ln>
        </p:spPr>
      </p:pic>
      <p:sp>
        <p:nvSpPr>
          <p:cNvPr id="6" name="Elipse 5"/>
          <p:cNvSpPr/>
          <p:nvPr/>
        </p:nvSpPr>
        <p:spPr>
          <a:xfrm>
            <a:off x="251520" y="3429000"/>
            <a:ext cx="3888432"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251520" y="5085184"/>
            <a:ext cx="388843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txBox="1">
            <a:spLocks/>
          </p:cNvSpPr>
          <p:nvPr/>
        </p:nvSpPr>
        <p:spPr>
          <a:xfrm>
            <a:off x="457200" y="188640"/>
            <a:ext cx="7427168" cy="720080"/>
          </a:xfrm>
          <a:prstGeom prst="rect">
            <a:avLst/>
          </a:prstGeom>
        </p:spPr>
        <p:txBody>
          <a:bodyPr vert="horz" lIns="91440" tIns="45720" rIns="91440" bIns="45720" rtlCol="0" anchor="ctr">
            <a:normAutofit fontScale="85000" lnSpcReduction="10000"/>
          </a:bodyPr>
          <a:lstStyle/>
          <a:p>
            <a:pPr lvl="0">
              <a:spcBef>
                <a:spcPct val="0"/>
              </a:spcBef>
              <a:defRPr/>
            </a:pPr>
            <a:r>
              <a:rPr kumimoji="0" lang="pt-BR" sz="3000" b="1" i="0" u="none" strike="noStrike" kern="1200" cap="none" spc="0" normalizeH="0" baseline="0" noProof="0" dirty="0" smtClean="0">
                <a:ln>
                  <a:noFill/>
                </a:ln>
                <a:solidFill>
                  <a:srgbClr val="FF0000"/>
                </a:solidFill>
                <a:effectLst/>
                <a:uLnTx/>
                <a:uFillTx/>
                <a:latin typeface="+mj-lt"/>
                <a:ea typeface="+mj-ea"/>
                <a:cs typeface="+mj-cs"/>
              </a:rPr>
              <a:t>CADASTRAMENTO DE PROPOSTAS - </a:t>
            </a:r>
            <a:r>
              <a:rPr lang="pt-BR" sz="3200" b="1" dirty="0" smtClean="0"/>
              <a:t>ABA DADOS</a:t>
            </a:r>
            <a:endParaRPr kumimoji="0" lang="pt-BR" sz="3000" b="0" i="0" u="none" strike="noStrike" kern="1200" cap="none" spc="0" normalizeH="0" baseline="0" noProof="0" dirty="0">
              <a:ln>
                <a:noFill/>
              </a:ln>
              <a:solidFill>
                <a:srgbClr val="FF0000"/>
              </a:solidFill>
              <a:effectLst/>
              <a:uLnTx/>
              <a:uFillTx/>
              <a:latin typeface="+mj-lt"/>
              <a:ea typeface="+mj-ea"/>
              <a:cs typeface="+mj-cs"/>
            </a:endParaRPr>
          </a:p>
        </p:txBody>
      </p:sp>
      <p:sp>
        <p:nvSpPr>
          <p:cNvPr id="10" name="CaixaDeTexto 9"/>
          <p:cNvSpPr txBox="1"/>
          <p:nvPr/>
        </p:nvSpPr>
        <p:spPr>
          <a:xfrm>
            <a:off x="7452320" y="764704"/>
            <a:ext cx="1008112" cy="369332"/>
          </a:xfrm>
          <a:prstGeom prst="rect">
            <a:avLst/>
          </a:prstGeom>
          <a:noFill/>
          <a:ln>
            <a:solidFill>
              <a:srgbClr val="FF0000"/>
            </a:solidFill>
          </a:ln>
        </p:spPr>
        <p:txBody>
          <a:bodyPr wrap="square" rtlCol="0">
            <a:spAutoFit/>
          </a:bodyPr>
          <a:lstStyle/>
          <a:p>
            <a:r>
              <a:rPr lang="pt-BR" dirty="0" smtClean="0">
                <a:solidFill>
                  <a:srgbClr val="FF0000"/>
                </a:solidFill>
              </a:rPr>
              <a:t>1ª parte</a:t>
            </a:r>
            <a:endParaRPr lang="pt-BR" dirty="0">
              <a:solidFill>
                <a:srgbClr val="FF0000"/>
              </a:solidFill>
            </a:endParaRPr>
          </a:p>
        </p:txBody>
      </p:sp>
    </p:spTree>
    <p:extLst>
      <p:ext uri="{BB962C8B-B14F-4D97-AF65-F5344CB8AC3E}">
        <p14:creationId xmlns="" xmlns:p14="http://schemas.microsoft.com/office/powerpoint/2010/main" val="439281051"/>
      </p:ext>
    </p:extLst>
  </p:cSld>
  <p:clrMapOvr>
    <a:masterClrMapping/>
  </p:clrMapOvr>
  <p:transition spd="slow">
    <p:pull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15027" y="-5578"/>
            <a:ext cx="9159027" cy="6863578"/>
          </a:xfrm>
          <a:prstGeom prst="rect">
            <a:avLst/>
          </a:prstGeom>
        </p:spPr>
      </p:pic>
      <p:sp>
        <p:nvSpPr>
          <p:cNvPr id="3" name="Título 2"/>
          <p:cNvSpPr>
            <a:spLocks noGrp="1"/>
          </p:cNvSpPr>
          <p:nvPr>
            <p:ph type="title"/>
          </p:nvPr>
        </p:nvSpPr>
        <p:spPr/>
        <p:txBody>
          <a:bodyPr>
            <a:normAutofit fontScale="90000"/>
          </a:bodyPr>
          <a:lstStyle/>
          <a:p>
            <a:pPr lvl="0"/>
            <a:r>
              <a:rPr lang="pt-BR" b="1" dirty="0" smtClean="0"/>
              <a:t/>
            </a:r>
            <a:br>
              <a:rPr lang="pt-BR" b="1" dirty="0" smtClean="0"/>
            </a:br>
            <a:r>
              <a:rPr lang="pt-BR" sz="3100" b="1" dirty="0">
                <a:latin typeface="+mn-lt"/>
              </a:rPr>
              <a:t/>
            </a:r>
            <a:br>
              <a:rPr lang="pt-BR" sz="3100" b="1" dirty="0">
                <a:latin typeface="+mn-lt"/>
              </a:rPr>
            </a:br>
            <a:endParaRPr lang="pt-BR" sz="3100" b="1" dirty="0">
              <a:latin typeface="+mn-lt"/>
            </a:endParaRPr>
          </a:p>
        </p:txBody>
      </p:sp>
      <p:pic>
        <p:nvPicPr>
          <p:cNvPr id="4" name="Picture 2"/>
          <p:cNvPicPr>
            <a:picLocks noChangeAspect="1" noChangeArrowheads="1"/>
          </p:cNvPicPr>
          <p:nvPr/>
        </p:nvPicPr>
        <p:blipFill rotWithShape="1">
          <a:blip r:embed="rId3" cstate="print"/>
          <a:srcRect l="1828" r="2965" b="2451"/>
          <a:stretch/>
        </p:blipFill>
        <p:spPr bwMode="auto">
          <a:xfrm>
            <a:off x="107504" y="836712"/>
            <a:ext cx="8568952" cy="5635920"/>
          </a:xfrm>
          <a:prstGeom prst="rect">
            <a:avLst/>
          </a:prstGeom>
          <a:noFill/>
          <a:ln w="9525">
            <a:noFill/>
            <a:miter lim="800000"/>
            <a:headEnd/>
            <a:tailEnd/>
          </a:ln>
        </p:spPr>
      </p:pic>
      <p:sp>
        <p:nvSpPr>
          <p:cNvPr id="5" name="Elipse 4"/>
          <p:cNvSpPr/>
          <p:nvPr/>
        </p:nvSpPr>
        <p:spPr>
          <a:xfrm>
            <a:off x="395536" y="1196752"/>
            <a:ext cx="165618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179512" y="4149080"/>
            <a:ext cx="9361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
          <p:cNvSpPr txBox="1">
            <a:spLocks/>
          </p:cNvSpPr>
          <p:nvPr/>
        </p:nvSpPr>
        <p:spPr>
          <a:xfrm>
            <a:off x="457200" y="332656"/>
            <a:ext cx="7427168" cy="432048"/>
          </a:xfrm>
          <a:prstGeom prst="rect">
            <a:avLst/>
          </a:prstGeom>
        </p:spPr>
        <p:txBody>
          <a:bodyPr vert="horz" lIns="91440" tIns="45720" rIns="91440" bIns="45720" rtlCol="0" anchor="ctr">
            <a:noAutofit/>
          </a:bodyPr>
          <a:lstStyle/>
          <a:p>
            <a:pPr lvl="0" algn="ctr">
              <a:spcBef>
                <a:spcPct val="0"/>
              </a:spcBef>
            </a:pPr>
            <a:r>
              <a:rPr kumimoji="0" lang="pt-BR" sz="2600" b="1" i="0" u="none" strike="noStrike" kern="1200" cap="none" spc="0" normalizeH="0" baseline="0" noProof="0" dirty="0" smtClean="0">
                <a:ln>
                  <a:noFill/>
                </a:ln>
                <a:solidFill>
                  <a:srgbClr val="FF0000"/>
                </a:solidFill>
                <a:effectLst/>
                <a:uLnTx/>
                <a:uFillTx/>
                <a:latin typeface="+mj-lt"/>
                <a:ea typeface="+mj-ea"/>
                <a:cs typeface="+mj-cs"/>
              </a:rPr>
              <a:t>CADASTRAMENTO DE PROPOSTAS – aba DADOS</a:t>
            </a:r>
            <a:endParaRPr lang="pt-BR" sz="2600" b="1" dirty="0" smtClean="0">
              <a:solidFill>
                <a:srgbClr val="FF0000"/>
              </a:solidFill>
              <a:latin typeface="+mj-lt"/>
              <a:ea typeface="+mj-ea"/>
              <a:cs typeface="+mj-cs"/>
            </a:endParaRPr>
          </a:p>
        </p:txBody>
      </p:sp>
      <p:sp>
        <p:nvSpPr>
          <p:cNvPr id="10" name="CaixaDeTexto 9"/>
          <p:cNvSpPr txBox="1"/>
          <p:nvPr/>
        </p:nvSpPr>
        <p:spPr>
          <a:xfrm>
            <a:off x="7740352" y="332656"/>
            <a:ext cx="1008112" cy="369332"/>
          </a:xfrm>
          <a:prstGeom prst="rect">
            <a:avLst/>
          </a:prstGeom>
          <a:noFill/>
          <a:ln>
            <a:solidFill>
              <a:srgbClr val="FF0000"/>
            </a:solidFill>
          </a:ln>
        </p:spPr>
        <p:txBody>
          <a:bodyPr wrap="square" rtlCol="0">
            <a:spAutoFit/>
          </a:bodyPr>
          <a:lstStyle/>
          <a:p>
            <a:r>
              <a:rPr lang="pt-BR" dirty="0" smtClean="0">
                <a:solidFill>
                  <a:srgbClr val="FF0000"/>
                </a:solidFill>
              </a:rPr>
              <a:t>2ª parte</a:t>
            </a:r>
            <a:endParaRPr lang="pt-BR" dirty="0">
              <a:solidFill>
                <a:srgbClr val="FF0000"/>
              </a:solidFill>
            </a:endParaRPr>
          </a:p>
        </p:txBody>
      </p:sp>
    </p:spTree>
    <p:extLst>
      <p:ext uri="{BB962C8B-B14F-4D97-AF65-F5344CB8AC3E}">
        <p14:creationId xmlns="" xmlns:p14="http://schemas.microsoft.com/office/powerpoint/2010/main" val="2971331644"/>
      </p:ext>
    </p:extLst>
  </p:cSld>
  <p:clrMapOvr>
    <a:masterClrMapping/>
  </p:clrMapOvr>
  <p:transition spd="slow">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pic>
        <p:nvPicPr>
          <p:cNvPr id="5" name="Picture 3"/>
          <p:cNvPicPr>
            <a:picLocks noChangeAspect="1" noChangeArrowheads="1"/>
          </p:cNvPicPr>
          <p:nvPr/>
        </p:nvPicPr>
        <p:blipFill rotWithShape="1">
          <a:blip r:embed="rId3" cstate="print"/>
          <a:srcRect l="1002" t="2579" r="2012" b="3496"/>
          <a:stretch/>
        </p:blipFill>
        <p:spPr bwMode="auto">
          <a:xfrm>
            <a:off x="213930" y="836712"/>
            <a:ext cx="8678550" cy="4896544"/>
          </a:xfrm>
          <a:prstGeom prst="rect">
            <a:avLst/>
          </a:prstGeom>
          <a:noFill/>
          <a:ln w="9525">
            <a:noFill/>
            <a:miter lim="800000"/>
            <a:headEnd/>
            <a:tailEnd/>
          </a:ln>
        </p:spPr>
      </p:pic>
      <p:sp>
        <p:nvSpPr>
          <p:cNvPr id="6" name="Retângulo 5"/>
          <p:cNvSpPr/>
          <p:nvPr/>
        </p:nvSpPr>
        <p:spPr>
          <a:xfrm>
            <a:off x="179512" y="5949280"/>
            <a:ext cx="8424936" cy="646331"/>
          </a:xfrm>
          <a:prstGeom prst="rect">
            <a:avLst/>
          </a:prstGeom>
          <a:ln w="28575">
            <a:solidFill>
              <a:srgbClr val="FFC000"/>
            </a:solidFill>
          </a:ln>
        </p:spPr>
        <p:txBody>
          <a:bodyPr wrap="square">
            <a:spAutoFit/>
          </a:bodyPr>
          <a:lstStyle/>
          <a:p>
            <a:r>
              <a:rPr lang="pt-BR" b="1" dirty="0" smtClean="0">
                <a:solidFill>
                  <a:srgbClr val="002060"/>
                </a:solidFill>
              </a:rPr>
              <a:t>ATENÇÃO</a:t>
            </a:r>
            <a:r>
              <a:rPr lang="pt-BR" dirty="0" smtClean="0">
                <a:solidFill>
                  <a:srgbClr val="002060"/>
                </a:solidFill>
              </a:rPr>
              <a:t>: Antes </a:t>
            </a:r>
            <a:r>
              <a:rPr lang="pt-BR" dirty="0">
                <a:solidFill>
                  <a:srgbClr val="002060"/>
                </a:solidFill>
              </a:rPr>
              <a:t>de </a:t>
            </a:r>
            <a:r>
              <a:rPr lang="pt-BR" dirty="0" smtClean="0">
                <a:solidFill>
                  <a:srgbClr val="002060"/>
                </a:solidFill>
              </a:rPr>
              <a:t>selecionar </a:t>
            </a:r>
            <a:r>
              <a:rPr lang="pt-BR" dirty="0" smtClean="0">
                <a:solidFill>
                  <a:srgbClr val="FF0000"/>
                </a:solidFill>
              </a:rPr>
              <a:t>CADASTRAR </a:t>
            </a:r>
            <a:r>
              <a:rPr lang="pt-BR" dirty="0">
                <a:solidFill>
                  <a:srgbClr val="FF0000"/>
                </a:solidFill>
              </a:rPr>
              <a:t>PROPOSTA </a:t>
            </a:r>
            <a:r>
              <a:rPr lang="pt-BR" dirty="0">
                <a:solidFill>
                  <a:srgbClr val="002060"/>
                </a:solidFill>
              </a:rPr>
              <a:t>deve-se incluir o valor do </a:t>
            </a:r>
            <a:r>
              <a:rPr lang="pt-BR" dirty="0" smtClean="0">
                <a:solidFill>
                  <a:srgbClr val="002060"/>
                </a:solidFill>
              </a:rPr>
              <a:t>repasse (proponente) </a:t>
            </a:r>
            <a:r>
              <a:rPr lang="pt-BR" dirty="0">
                <a:solidFill>
                  <a:srgbClr val="002060"/>
                </a:solidFill>
              </a:rPr>
              <a:t>que será feito em cada </a:t>
            </a:r>
            <a:r>
              <a:rPr lang="pt-BR" dirty="0" smtClean="0">
                <a:solidFill>
                  <a:srgbClr val="002060"/>
                </a:solidFill>
              </a:rPr>
              <a:t>ano em </a:t>
            </a:r>
            <a:r>
              <a:rPr lang="pt-BR" dirty="0" smtClean="0">
                <a:solidFill>
                  <a:srgbClr val="FF0000"/>
                </a:solidFill>
              </a:rPr>
              <a:t>ADICIONAR REPASSE</a:t>
            </a:r>
            <a:r>
              <a:rPr lang="pt-BR" dirty="0" smtClean="0">
                <a:solidFill>
                  <a:srgbClr val="002060"/>
                </a:solidFill>
              </a:rPr>
              <a:t>.</a:t>
            </a:r>
            <a:endParaRPr lang="pt-BR" dirty="0">
              <a:solidFill>
                <a:srgbClr val="002060"/>
              </a:solidFill>
            </a:endParaRPr>
          </a:p>
        </p:txBody>
      </p:sp>
      <p:sp>
        <p:nvSpPr>
          <p:cNvPr id="7" name="Elipse 6"/>
          <p:cNvSpPr/>
          <p:nvPr/>
        </p:nvSpPr>
        <p:spPr>
          <a:xfrm>
            <a:off x="4644008" y="4725144"/>
            <a:ext cx="13681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2843808" y="5085184"/>
            <a:ext cx="1583019"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2267744" y="5157192"/>
            <a:ext cx="504056" cy="288032"/>
          </a:xfrm>
          <a:prstGeom prst="righ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Título 1"/>
          <p:cNvSpPr txBox="1">
            <a:spLocks/>
          </p:cNvSpPr>
          <p:nvPr/>
        </p:nvSpPr>
        <p:spPr>
          <a:xfrm>
            <a:off x="539552" y="188640"/>
            <a:ext cx="7344816" cy="720080"/>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none" spc="0" normalizeH="0" baseline="0" noProof="0" dirty="0" smtClean="0">
                <a:ln>
                  <a:noFill/>
                </a:ln>
                <a:solidFill>
                  <a:srgbClr val="FF0000"/>
                </a:solidFill>
                <a:effectLst/>
                <a:uLnTx/>
                <a:uFillTx/>
                <a:latin typeface="+mj-lt"/>
                <a:ea typeface="+mj-ea"/>
                <a:cs typeface="+mj-cs"/>
              </a:rPr>
              <a:t>CADASTRAMENTO DE PROPOSTAS – </a:t>
            </a:r>
            <a:r>
              <a:rPr kumimoji="0" lang="pt-BR" sz="3000" b="1" i="0" u="none" strike="noStrike" kern="1200" cap="none" spc="0" normalizeH="0" baseline="0" noProof="0" dirty="0" smtClean="0">
                <a:ln>
                  <a:noFill/>
                </a:ln>
                <a:solidFill>
                  <a:srgbClr val="002060"/>
                </a:solidFill>
                <a:effectLst/>
                <a:uLnTx/>
                <a:uFillTx/>
                <a:latin typeface="+mj-lt"/>
                <a:ea typeface="+mj-ea"/>
                <a:cs typeface="+mj-cs"/>
              </a:rPr>
              <a:t>Aba DADOS</a:t>
            </a:r>
            <a:endParaRPr kumimoji="0" lang="pt-BR" sz="3000" b="0" i="0" u="none" strike="noStrike" kern="1200" cap="none" spc="0" normalizeH="0" baseline="0" noProof="0" dirty="0">
              <a:ln>
                <a:noFill/>
              </a:ln>
              <a:solidFill>
                <a:srgbClr val="002060"/>
              </a:solidFill>
              <a:effectLst/>
              <a:uLnTx/>
              <a:uFillTx/>
              <a:latin typeface="+mj-lt"/>
              <a:ea typeface="+mj-ea"/>
              <a:cs typeface="+mj-cs"/>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4" name="CaixaDeTexto 13"/>
          <p:cNvSpPr txBox="1"/>
          <p:nvPr/>
        </p:nvSpPr>
        <p:spPr>
          <a:xfrm>
            <a:off x="8028384" y="332656"/>
            <a:ext cx="1008112" cy="369332"/>
          </a:xfrm>
          <a:prstGeom prst="rect">
            <a:avLst/>
          </a:prstGeom>
          <a:noFill/>
          <a:ln>
            <a:solidFill>
              <a:srgbClr val="FF0000"/>
            </a:solidFill>
          </a:ln>
        </p:spPr>
        <p:txBody>
          <a:bodyPr wrap="square" rtlCol="0">
            <a:spAutoFit/>
          </a:bodyPr>
          <a:lstStyle/>
          <a:p>
            <a:r>
              <a:rPr lang="pt-BR" dirty="0" smtClean="0">
                <a:solidFill>
                  <a:srgbClr val="FF0000"/>
                </a:solidFill>
              </a:rPr>
              <a:t>3ª parte</a:t>
            </a:r>
            <a:endParaRPr lang="pt-BR" dirty="0">
              <a:solidFill>
                <a:srgbClr val="FF0000"/>
              </a:solidFill>
            </a:endParaRPr>
          </a:p>
        </p:txBody>
      </p:sp>
    </p:spTree>
    <p:extLst>
      <p:ext uri="{BB962C8B-B14F-4D97-AF65-F5344CB8AC3E}">
        <p14:creationId xmlns="" xmlns:p14="http://schemas.microsoft.com/office/powerpoint/2010/main" val="370786729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1999" y="1295400"/>
            <a:ext cx="7543801" cy="6155531"/>
          </a:xfrm>
          <a:prstGeom prst="rect">
            <a:avLst/>
          </a:prstGeom>
          <a:noFill/>
        </p:spPr>
        <p:txBody>
          <a:bodyPr wrap="square">
            <a:spAutoFit/>
          </a:bodyPr>
          <a:lstStyle/>
          <a:p>
            <a:pPr algn="just"/>
            <a:r>
              <a:rPr lang="x-none" sz="2400" smtClean="0">
                <a:solidFill>
                  <a:srgbClr val="002060"/>
                </a:solidFill>
                <a:latin typeface="Arial" pitchFamily="34" charset="0"/>
                <a:cs typeface="Arial" pitchFamily="34" charset="0"/>
              </a:rPr>
              <a:t>(</a:t>
            </a:r>
            <a:r>
              <a:rPr lang="x-none" sz="2300" smtClean="0">
                <a:solidFill>
                  <a:srgbClr val="002060"/>
                </a:solidFill>
                <a:latin typeface="Arial" pitchFamily="34" charset="0"/>
                <a:cs typeface="Arial" pitchFamily="34" charset="0"/>
              </a:rPr>
              <a:t>Incluído pela P</a:t>
            </a:r>
            <a:r>
              <a:rPr lang="pt-BR" sz="2300" dirty="0" smtClean="0">
                <a:solidFill>
                  <a:srgbClr val="002060"/>
                </a:solidFill>
                <a:latin typeface="Arial" pitchFamily="34" charset="0"/>
                <a:cs typeface="Arial" pitchFamily="34" charset="0"/>
              </a:rPr>
              <a:t>I</a:t>
            </a:r>
            <a:r>
              <a:rPr lang="x-none" sz="2300" smtClean="0">
                <a:solidFill>
                  <a:srgbClr val="002060"/>
                </a:solidFill>
                <a:latin typeface="Arial" pitchFamily="34" charset="0"/>
                <a:cs typeface="Arial" pitchFamily="34" charset="0"/>
              </a:rPr>
              <a:t> Nº 451, DE 18 DE DEZEMBRO DE 2017)</a:t>
            </a:r>
            <a:r>
              <a:rPr lang="pt-BR" sz="2300" dirty="0" smtClean="0">
                <a:solidFill>
                  <a:srgbClr val="002060"/>
                </a:solidFill>
                <a:latin typeface="Arial" pitchFamily="34" charset="0"/>
                <a:cs typeface="Arial" pitchFamily="34" charset="0"/>
              </a:rPr>
              <a:t>:</a:t>
            </a:r>
          </a:p>
          <a:p>
            <a:pPr algn="just"/>
            <a:endParaRPr lang="pt-BR" sz="2300" dirty="0" smtClean="0">
              <a:solidFill>
                <a:srgbClr val="002060"/>
              </a:solidFill>
              <a:latin typeface="Arial" pitchFamily="34" charset="0"/>
              <a:cs typeface="Arial" pitchFamily="34" charset="0"/>
            </a:endParaRPr>
          </a:p>
          <a:p>
            <a:pPr algn="just"/>
            <a:r>
              <a:rPr lang="x-none" sz="2300" smtClean="0">
                <a:solidFill>
                  <a:srgbClr val="002060"/>
                </a:solidFill>
                <a:latin typeface="Arial" pitchFamily="34" charset="0"/>
                <a:cs typeface="Arial" pitchFamily="34" charset="0"/>
              </a:rPr>
              <a:t>I - Nível III - A: para execução de obras e serviços de engenharia com valores de repasse iguais ou superiores R$ 5.000.000,00 e inferiores a R$ 20.000.000,00 (vinte milhões de reais); </a:t>
            </a:r>
            <a:endParaRPr lang="pt-BR" sz="2300" dirty="0" smtClean="0">
              <a:solidFill>
                <a:srgbClr val="002060"/>
              </a:solidFill>
              <a:latin typeface="Arial" pitchFamily="34" charset="0"/>
              <a:cs typeface="Arial" pitchFamily="34" charset="0"/>
            </a:endParaRPr>
          </a:p>
          <a:p>
            <a:pPr algn="just"/>
            <a:endParaRPr lang="pt-BR" sz="2300" dirty="0" smtClean="0">
              <a:solidFill>
                <a:srgbClr val="002060"/>
              </a:solidFill>
              <a:latin typeface="Arial" pitchFamily="34" charset="0"/>
              <a:cs typeface="Arial" pitchFamily="34" charset="0"/>
            </a:endParaRPr>
          </a:p>
          <a:p>
            <a:pPr algn="just"/>
            <a:r>
              <a:rPr lang="x-none" sz="2300" smtClean="0">
                <a:solidFill>
                  <a:srgbClr val="002060"/>
                </a:solidFill>
                <a:latin typeface="Arial" pitchFamily="34" charset="0"/>
                <a:cs typeface="Arial" pitchFamily="34" charset="0"/>
              </a:rPr>
              <a:t>II - Nível III - B: para execução de obras e serviços de engenharia com valores de repasse iguais ou superiores R$ 20.000.000,00 e inferiores a R$ 80.000.000,00; e</a:t>
            </a:r>
            <a:endParaRPr lang="pt-BR" sz="2300" dirty="0" smtClean="0">
              <a:solidFill>
                <a:srgbClr val="002060"/>
              </a:solidFill>
              <a:latin typeface="Arial" pitchFamily="34" charset="0"/>
              <a:cs typeface="Arial" pitchFamily="34" charset="0"/>
            </a:endParaRPr>
          </a:p>
          <a:p>
            <a:pPr algn="just"/>
            <a:endParaRPr lang="pt-BR" sz="2300" dirty="0" smtClean="0">
              <a:solidFill>
                <a:srgbClr val="002060"/>
              </a:solidFill>
              <a:latin typeface="Arial" pitchFamily="34" charset="0"/>
              <a:cs typeface="Arial" pitchFamily="34" charset="0"/>
            </a:endParaRPr>
          </a:p>
          <a:p>
            <a:pPr algn="just"/>
            <a:r>
              <a:rPr lang="x-none" sz="2300" smtClean="0">
                <a:solidFill>
                  <a:srgbClr val="002060"/>
                </a:solidFill>
                <a:latin typeface="Arial" pitchFamily="34" charset="0"/>
                <a:cs typeface="Arial" pitchFamily="34" charset="0"/>
              </a:rPr>
              <a:t>III - Nível III - C: para execução de obras e serviços de engenharia com valores de repasse iguais ou superiores a R$ 80.000.000,00</a:t>
            </a:r>
            <a:endParaRPr lang="pt-BR" sz="2300" dirty="0" smtClean="0">
              <a:solidFill>
                <a:srgbClr val="002060"/>
              </a:solidFill>
              <a:latin typeface="Arial" pitchFamily="34" charset="0"/>
              <a:cs typeface="Arial" pitchFamily="34" charset="0"/>
            </a:endParaRPr>
          </a:p>
          <a:p>
            <a:endParaRPr lang="pt-BR" sz="2400" dirty="0"/>
          </a:p>
          <a:p>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wipe(down)">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9" name="Título 8"/>
          <p:cNvSpPr>
            <a:spLocks noGrp="1"/>
          </p:cNvSpPr>
          <p:nvPr>
            <p:ph type="title"/>
          </p:nvPr>
        </p:nvSpPr>
        <p:spPr>
          <a:xfrm>
            <a:off x="755576" y="0"/>
            <a:ext cx="8013576" cy="1143000"/>
          </a:xfrm>
        </p:spPr>
        <p:txBody>
          <a:bodyPr>
            <a:normAutofit/>
          </a:bodyPr>
          <a:lstStyle/>
          <a:p>
            <a:pPr lvl="0"/>
            <a:r>
              <a:rPr lang="pt-BR" sz="3000" b="1" dirty="0" smtClean="0">
                <a:solidFill>
                  <a:srgbClr val="FF0000"/>
                </a:solidFill>
              </a:rPr>
              <a:t>CADASTRAMENTO DE PROPOSTAS </a:t>
            </a:r>
            <a:r>
              <a:rPr lang="pt-BR" b="1" dirty="0" smtClean="0">
                <a:solidFill>
                  <a:srgbClr val="FF0000"/>
                </a:solidFill>
              </a:rPr>
              <a:t/>
            </a:r>
            <a:br>
              <a:rPr lang="pt-BR" b="1" dirty="0" smtClean="0">
                <a:solidFill>
                  <a:srgbClr val="FF0000"/>
                </a:solidFill>
              </a:rPr>
            </a:br>
            <a:r>
              <a:rPr lang="pt-BR" sz="3100" b="1" dirty="0" smtClean="0"/>
              <a:t>INCLUSÃO </a:t>
            </a:r>
            <a:r>
              <a:rPr lang="pt-BR" sz="3100" b="1" dirty="0"/>
              <a:t>DA PROPOSTA</a:t>
            </a:r>
            <a:endParaRPr lang="pt-BR" dirty="0"/>
          </a:p>
        </p:txBody>
      </p:sp>
      <p:sp>
        <p:nvSpPr>
          <p:cNvPr id="5" name="Retângulo 4"/>
          <p:cNvSpPr/>
          <p:nvPr/>
        </p:nvSpPr>
        <p:spPr>
          <a:xfrm>
            <a:off x="251520" y="1340768"/>
            <a:ext cx="8424936" cy="2123658"/>
          </a:xfrm>
          <a:prstGeom prst="rect">
            <a:avLst/>
          </a:prstGeom>
        </p:spPr>
        <p:txBody>
          <a:bodyPr wrap="square">
            <a:spAutoFit/>
          </a:bodyPr>
          <a:lstStyle/>
          <a:p>
            <a:pPr algn="just"/>
            <a:r>
              <a:rPr lang="pt-BR" sz="2200" dirty="0" smtClean="0">
                <a:solidFill>
                  <a:srgbClr val="002060"/>
                </a:solidFill>
                <a:latin typeface="Arial" pitchFamily="34" charset="0"/>
                <a:cs typeface="Arial" pitchFamily="34" charset="0"/>
              </a:rPr>
              <a:t>Após preencher todos os itens da tela anterior e clicar em </a:t>
            </a:r>
            <a:r>
              <a:rPr lang="pt-BR" sz="2200" dirty="0" smtClean="0">
                <a:solidFill>
                  <a:srgbClr val="FF0000"/>
                </a:solidFill>
                <a:latin typeface="Arial" pitchFamily="34" charset="0"/>
                <a:cs typeface="Arial" pitchFamily="34" charset="0"/>
              </a:rPr>
              <a:t>CADASTRAR PROPOSTA</a:t>
            </a:r>
            <a:r>
              <a:rPr lang="pt-BR" sz="2200" dirty="0" smtClean="0">
                <a:solidFill>
                  <a:srgbClr val="002060"/>
                </a:solidFill>
                <a:latin typeface="Arial" pitchFamily="34" charset="0"/>
                <a:cs typeface="Arial" pitchFamily="34" charset="0"/>
              </a:rPr>
              <a:t>, aparecerá a mensagem abaixo com o número da proposta  </a:t>
            </a:r>
          </a:p>
          <a:p>
            <a:pPr algn="just"/>
            <a:endParaRPr lang="pt-BR" sz="2200" dirty="0" smtClean="0">
              <a:solidFill>
                <a:srgbClr val="002060"/>
              </a:solidFill>
              <a:latin typeface="Arial" pitchFamily="34" charset="0"/>
              <a:cs typeface="Arial" pitchFamily="34" charset="0"/>
            </a:endParaRPr>
          </a:p>
          <a:p>
            <a:pPr algn="just"/>
            <a:r>
              <a:rPr lang="pt-BR" sz="2200" dirty="0" smtClean="0">
                <a:solidFill>
                  <a:srgbClr val="002060"/>
                </a:solidFill>
                <a:latin typeface="Arial" pitchFamily="34" charset="0"/>
                <a:cs typeface="Arial" pitchFamily="34" charset="0"/>
              </a:rPr>
              <a:t>Lembrando que ao final do preenchimento das demais abas, a proposta deve ser enviada para análise.</a:t>
            </a:r>
            <a:endParaRPr lang="pt-BR" sz="2200" dirty="0">
              <a:solidFill>
                <a:srgbClr val="002060"/>
              </a:solidFill>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79512" y="3573016"/>
            <a:ext cx="8568952" cy="2880320"/>
          </a:xfrm>
          <a:prstGeom prst="rect">
            <a:avLst/>
          </a:prstGeom>
          <a:noFill/>
          <a:ln w="9525">
            <a:noFill/>
            <a:miter lim="800000"/>
            <a:headEnd/>
            <a:tailEnd/>
          </a:ln>
        </p:spPr>
      </p:pic>
      <p:sp>
        <p:nvSpPr>
          <p:cNvPr id="10" name="Retângulo 9"/>
          <p:cNvSpPr/>
          <p:nvPr/>
        </p:nvSpPr>
        <p:spPr>
          <a:xfrm>
            <a:off x="539552" y="5661248"/>
            <a:ext cx="3240360"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7164288" y="4149080"/>
            <a:ext cx="144016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9" name="Título 8"/>
          <p:cNvSpPr>
            <a:spLocks noGrp="1"/>
          </p:cNvSpPr>
          <p:nvPr>
            <p:ph type="title"/>
          </p:nvPr>
        </p:nvSpPr>
        <p:spPr>
          <a:xfrm>
            <a:off x="611560" y="116632"/>
            <a:ext cx="7488832" cy="576064"/>
          </a:xfrm>
        </p:spPr>
        <p:txBody>
          <a:bodyPr>
            <a:normAutofit/>
          </a:bodyPr>
          <a:lstStyle/>
          <a:p>
            <a:r>
              <a:rPr lang="pt-BR" sz="3000" b="1" dirty="0" smtClean="0">
                <a:solidFill>
                  <a:srgbClr val="FF0000"/>
                </a:solidFill>
              </a:rPr>
              <a:t>INCLUSÃO DA PROPOSTA</a:t>
            </a:r>
            <a:endParaRPr lang="pt-BR" sz="3000" dirty="0">
              <a:solidFill>
                <a:srgbClr val="FF0000"/>
              </a:solidFill>
            </a:endParaRPr>
          </a:p>
        </p:txBody>
      </p:sp>
      <p:pic>
        <p:nvPicPr>
          <p:cNvPr id="6" name="Picture 2"/>
          <p:cNvPicPr>
            <a:picLocks noChangeAspect="1" noChangeArrowheads="1"/>
          </p:cNvPicPr>
          <p:nvPr/>
        </p:nvPicPr>
        <p:blipFill>
          <a:blip r:embed="rId3" cstate="print"/>
          <a:srcRect/>
          <a:stretch>
            <a:fillRect/>
          </a:stretch>
        </p:blipFill>
        <p:spPr bwMode="auto">
          <a:xfrm>
            <a:off x="532855" y="692696"/>
            <a:ext cx="8287617" cy="4752528"/>
          </a:xfrm>
          <a:prstGeom prst="rect">
            <a:avLst/>
          </a:prstGeom>
          <a:noFill/>
          <a:ln w="9525">
            <a:noFill/>
            <a:miter lim="800000"/>
            <a:headEnd/>
            <a:tailEnd/>
          </a:ln>
        </p:spPr>
      </p:pic>
      <p:sp>
        <p:nvSpPr>
          <p:cNvPr id="8" name="CaixaDeTexto 7"/>
          <p:cNvSpPr txBox="1"/>
          <p:nvPr/>
        </p:nvSpPr>
        <p:spPr>
          <a:xfrm>
            <a:off x="467544" y="5229200"/>
            <a:ext cx="8064896" cy="1323439"/>
          </a:xfrm>
          <a:prstGeom prst="rect">
            <a:avLst/>
          </a:prstGeom>
          <a:noFill/>
        </p:spPr>
        <p:txBody>
          <a:bodyPr wrap="square" rtlCol="0">
            <a:spAutoFit/>
          </a:bodyPr>
          <a:lstStyle/>
          <a:p>
            <a:r>
              <a:rPr lang="pt-BR" sz="2000" b="1" dirty="0" smtClean="0">
                <a:solidFill>
                  <a:srgbClr val="002060"/>
                </a:solidFill>
                <a:latin typeface="Arial" pitchFamily="34" charset="0"/>
                <a:cs typeface="Arial" pitchFamily="34" charset="0"/>
              </a:rPr>
              <a:t>As três abas seguintes terão um destaque especial na presente abordagem, sendo o </a:t>
            </a:r>
            <a:r>
              <a:rPr lang="pt-BR" sz="2000" b="1" dirty="0" smtClean="0">
                <a:solidFill>
                  <a:srgbClr val="FF0000"/>
                </a:solidFill>
                <a:latin typeface="Arial" pitchFamily="34" charset="0"/>
                <a:cs typeface="Arial" pitchFamily="34" charset="0"/>
              </a:rPr>
              <a:t>cronograma físico</a:t>
            </a:r>
            <a:r>
              <a:rPr lang="pt-BR" sz="2000" b="1" dirty="0" smtClean="0">
                <a:solidFill>
                  <a:srgbClr val="002060"/>
                </a:solidFill>
                <a:latin typeface="Arial" pitchFamily="34" charset="0"/>
                <a:cs typeface="Arial" pitchFamily="34" charset="0"/>
              </a:rPr>
              <a:t>, o </a:t>
            </a:r>
            <a:r>
              <a:rPr lang="pt-BR" sz="2000" b="1" dirty="0" smtClean="0">
                <a:solidFill>
                  <a:srgbClr val="FF0000"/>
                </a:solidFill>
                <a:latin typeface="Arial" pitchFamily="34" charset="0"/>
                <a:cs typeface="Arial" pitchFamily="34" charset="0"/>
              </a:rPr>
              <a:t>cronograma financeiro </a:t>
            </a:r>
            <a:r>
              <a:rPr lang="pt-BR" sz="2000" b="1" dirty="0" smtClean="0">
                <a:solidFill>
                  <a:srgbClr val="002060"/>
                </a:solidFill>
                <a:latin typeface="Arial" pitchFamily="34" charset="0"/>
                <a:cs typeface="Arial" pitchFamily="34" charset="0"/>
              </a:rPr>
              <a:t>e o </a:t>
            </a:r>
            <a:r>
              <a:rPr lang="pt-BR" sz="2000" b="1" dirty="0" smtClean="0">
                <a:solidFill>
                  <a:srgbClr val="FF0000"/>
                </a:solidFill>
                <a:latin typeface="Arial" pitchFamily="34" charset="0"/>
                <a:cs typeface="Arial" pitchFamily="34" charset="0"/>
              </a:rPr>
              <a:t>plano de aplicação detalhado </a:t>
            </a:r>
            <a:r>
              <a:rPr lang="pt-BR" sz="2000" b="1" dirty="0" smtClean="0">
                <a:solidFill>
                  <a:srgbClr val="002060"/>
                </a:solidFill>
                <a:latin typeface="Arial" pitchFamily="34" charset="0"/>
                <a:cs typeface="Arial" pitchFamily="34" charset="0"/>
              </a:rPr>
              <a:t>os itens utilizados na fase de execução do convênio.</a:t>
            </a:r>
            <a:endParaRPr lang="pt-BR" sz="2000" b="1" dirty="0">
              <a:solidFill>
                <a:srgbClr val="002060"/>
              </a:solidFill>
              <a:latin typeface="Arial" pitchFamily="34" charset="0"/>
              <a:cs typeface="Arial" pitchFamily="34" charset="0"/>
            </a:endParaRPr>
          </a:p>
        </p:txBody>
      </p:sp>
      <p:sp>
        <p:nvSpPr>
          <p:cNvPr id="16" name="Retângulo 15"/>
          <p:cNvSpPr/>
          <p:nvPr/>
        </p:nvSpPr>
        <p:spPr>
          <a:xfrm>
            <a:off x="3059832" y="2276872"/>
            <a:ext cx="936104"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5364088" y="2276872"/>
            <a:ext cx="1728192"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4067944" y="2276872"/>
            <a:ext cx="122413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5" name="Título 8"/>
          <p:cNvSpPr>
            <a:spLocks noGrp="1"/>
          </p:cNvSpPr>
          <p:nvPr>
            <p:ph type="title"/>
          </p:nvPr>
        </p:nvSpPr>
        <p:spPr/>
        <p:txBody>
          <a:bodyPr>
            <a:normAutofit/>
          </a:bodyPr>
          <a:lstStyle/>
          <a:p>
            <a:r>
              <a:rPr lang="pt-BR" sz="3300" b="1" dirty="0">
                <a:solidFill>
                  <a:srgbClr val="FF0000"/>
                </a:solidFill>
              </a:rPr>
              <a:t>CADASTRAMENTO DE PROPOSTAS</a:t>
            </a:r>
            <a:r>
              <a:rPr lang="pt-BR" b="1" dirty="0"/>
              <a:t/>
            </a:r>
            <a:br>
              <a:rPr lang="pt-BR" b="1" dirty="0"/>
            </a:br>
            <a:r>
              <a:rPr lang="pt-BR" sz="3500" b="1" dirty="0" smtClean="0">
                <a:solidFill>
                  <a:srgbClr val="002060"/>
                </a:solidFill>
              </a:rPr>
              <a:t>Aba - CRONO FÍSICO </a:t>
            </a:r>
            <a:endParaRPr lang="pt-BR" sz="3500" dirty="0">
              <a:solidFill>
                <a:srgbClr val="002060"/>
              </a:solidFill>
            </a:endParaRPr>
          </a:p>
        </p:txBody>
      </p:sp>
      <p:sp>
        <p:nvSpPr>
          <p:cNvPr id="9" name="Espaço Reservado para Conteúdo 8"/>
          <p:cNvSpPr>
            <a:spLocks noGrp="1"/>
          </p:cNvSpPr>
          <p:nvPr>
            <p:ph idx="1"/>
          </p:nvPr>
        </p:nvSpPr>
        <p:spPr>
          <a:xfrm>
            <a:off x="467544" y="1916832"/>
            <a:ext cx="8229600" cy="4525963"/>
          </a:xfrm>
        </p:spPr>
        <p:txBody>
          <a:bodyPr/>
          <a:lstStyle/>
          <a:p>
            <a:r>
              <a:rPr lang="pt-BR" b="1" dirty="0" smtClean="0">
                <a:solidFill>
                  <a:srgbClr val="002060"/>
                </a:solidFill>
                <a:latin typeface="Arial" pitchFamily="34" charset="0"/>
                <a:ea typeface="Calibri" pitchFamily="34" charset="0"/>
                <a:cs typeface="Arial" pitchFamily="34" charset="0"/>
              </a:rPr>
              <a:t>O cronograma físico é a </a:t>
            </a:r>
            <a:r>
              <a:rPr lang="pt-BR" b="1" dirty="0" smtClean="0">
                <a:solidFill>
                  <a:srgbClr val="FF0000"/>
                </a:solidFill>
                <a:latin typeface="Arial" pitchFamily="34" charset="0"/>
                <a:ea typeface="Calibri" pitchFamily="34" charset="0"/>
                <a:cs typeface="Arial" pitchFamily="34" charset="0"/>
              </a:rPr>
              <a:t>apresentação das atividades </a:t>
            </a:r>
            <a:r>
              <a:rPr lang="pt-BR" b="1" dirty="0" smtClean="0">
                <a:solidFill>
                  <a:srgbClr val="002060"/>
                </a:solidFill>
                <a:latin typeface="Arial" pitchFamily="34" charset="0"/>
                <a:ea typeface="Calibri" pitchFamily="34" charset="0"/>
                <a:cs typeface="Arial" pitchFamily="34" charset="0"/>
              </a:rPr>
              <a:t>e respectivos </a:t>
            </a:r>
            <a:r>
              <a:rPr lang="pt-BR" b="1" dirty="0" smtClean="0">
                <a:solidFill>
                  <a:srgbClr val="FF0000"/>
                </a:solidFill>
                <a:latin typeface="Arial" pitchFamily="34" charset="0"/>
                <a:ea typeface="Calibri" pitchFamily="34" charset="0"/>
                <a:cs typeface="Arial" pitchFamily="34" charset="0"/>
              </a:rPr>
              <a:t>custos das aquisições.</a:t>
            </a:r>
            <a:r>
              <a:rPr lang="pt-BR" b="1" dirty="0" smtClean="0">
                <a:solidFill>
                  <a:srgbClr val="002060"/>
                </a:solidFill>
                <a:latin typeface="Arial" pitchFamily="34" charset="0"/>
                <a:ea typeface="Calibri" pitchFamily="34" charset="0"/>
                <a:cs typeface="Arial" pitchFamily="34" charset="0"/>
              </a:rPr>
              <a:t> Deve ser apresentado ao concedente quando acontece o </a:t>
            </a:r>
            <a:r>
              <a:rPr lang="pt-BR" b="1" dirty="0" smtClean="0">
                <a:solidFill>
                  <a:srgbClr val="FF0000"/>
                </a:solidFill>
                <a:latin typeface="Arial" pitchFamily="34" charset="0"/>
                <a:ea typeface="Calibri" pitchFamily="34" charset="0"/>
                <a:cs typeface="Arial" pitchFamily="34" charset="0"/>
              </a:rPr>
              <a:t>início e o término das ações</a:t>
            </a:r>
            <a:r>
              <a:rPr lang="pt-BR" b="1" dirty="0" smtClean="0">
                <a:solidFill>
                  <a:srgbClr val="002060"/>
                </a:solidFill>
                <a:latin typeface="Arial" pitchFamily="34" charset="0"/>
                <a:ea typeface="Calibri" pitchFamily="34" charset="0"/>
                <a:cs typeface="Arial" pitchFamily="34" charset="0"/>
              </a:rPr>
              <a:t>, começando com o </a:t>
            </a:r>
            <a:r>
              <a:rPr lang="pt-BR" b="1" dirty="0" smtClean="0">
                <a:solidFill>
                  <a:srgbClr val="FF0000"/>
                </a:solidFill>
                <a:latin typeface="Arial" pitchFamily="34" charset="0"/>
                <a:ea typeface="Calibri" pitchFamily="34" charset="0"/>
                <a:cs typeface="Arial" pitchFamily="34" charset="0"/>
              </a:rPr>
              <a:t>processo de compra </a:t>
            </a:r>
            <a:r>
              <a:rPr lang="pt-BR" b="1" dirty="0" smtClean="0">
                <a:solidFill>
                  <a:srgbClr val="002060"/>
                </a:solidFill>
                <a:latin typeface="Arial" pitchFamily="34" charset="0"/>
                <a:ea typeface="Calibri" pitchFamily="34" charset="0"/>
                <a:cs typeface="Arial" pitchFamily="34" charset="0"/>
              </a:rPr>
              <a:t>e finalizando com a </a:t>
            </a:r>
            <a:r>
              <a:rPr lang="pt-BR" b="1" dirty="0" smtClean="0">
                <a:solidFill>
                  <a:srgbClr val="FF0000"/>
                </a:solidFill>
                <a:latin typeface="Arial" pitchFamily="34" charset="0"/>
                <a:ea typeface="Calibri" pitchFamily="34" charset="0"/>
                <a:cs typeface="Arial" pitchFamily="34" charset="0"/>
              </a:rPr>
              <a:t>liquidação</a:t>
            </a:r>
            <a:r>
              <a:rPr lang="pt-BR" b="1" dirty="0" smtClean="0">
                <a:solidFill>
                  <a:srgbClr val="002060"/>
                </a:solidFill>
                <a:latin typeface="Arial" pitchFamily="34" charset="0"/>
                <a:ea typeface="Calibri" pitchFamily="34" charset="0"/>
                <a:cs typeface="Arial" pitchFamily="34" charset="0"/>
              </a:rPr>
              <a:t>.</a:t>
            </a:r>
            <a:endParaRPr lang="pt-BR" b="1"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509095509"/>
      </p:ext>
    </p:extLst>
  </p:cSld>
  <p:clrMapOvr>
    <a:masterClrMapping/>
  </p:clrMapOvr>
  <p:transition spd="slow">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7437" y="0"/>
            <a:ext cx="9151437" cy="6863578"/>
          </a:xfrm>
          <a:prstGeom prst="rect">
            <a:avLst/>
          </a:prstGeom>
        </p:spPr>
      </p:pic>
      <p:sp>
        <p:nvSpPr>
          <p:cNvPr id="5" name="Título 8"/>
          <p:cNvSpPr>
            <a:spLocks noGrp="1"/>
          </p:cNvSpPr>
          <p:nvPr>
            <p:ph type="title"/>
          </p:nvPr>
        </p:nvSpPr>
        <p:spPr>
          <a:xfrm>
            <a:off x="1187624" y="116632"/>
            <a:ext cx="6768752" cy="792088"/>
          </a:xfrm>
        </p:spPr>
        <p:txBody>
          <a:bodyPr>
            <a:normAutofit/>
          </a:bodyPr>
          <a:lstStyle/>
          <a:p>
            <a:pPr algn="l"/>
            <a:r>
              <a:rPr lang="pt-BR" sz="3100" b="1" dirty="0" smtClean="0">
                <a:solidFill>
                  <a:srgbClr val="FF0000"/>
                </a:solidFill>
              </a:rPr>
              <a:t>Aba CRONO FÍSICO</a:t>
            </a:r>
            <a:endParaRPr lang="pt-BR" dirty="0">
              <a:solidFill>
                <a:srgbClr val="FF0000"/>
              </a:solidFill>
            </a:endParaRPr>
          </a:p>
        </p:txBody>
      </p:sp>
      <p:pic>
        <p:nvPicPr>
          <p:cNvPr id="6" name="Picture 11"/>
          <p:cNvPicPr>
            <a:picLocks noGrp="1" noChangeAspect="1" noChangeArrowheads="1"/>
          </p:cNvPicPr>
          <p:nvPr>
            <p:ph idx="1"/>
          </p:nvPr>
        </p:nvPicPr>
        <p:blipFill rotWithShape="1">
          <a:blip r:embed="rId3" cstate="print"/>
          <a:srcRect t="3922"/>
          <a:stretch/>
        </p:blipFill>
        <p:spPr bwMode="auto">
          <a:xfrm>
            <a:off x="323528" y="836712"/>
            <a:ext cx="8496944" cy="5328592"/>
          </a:xfrm>
          <a:prstGeom prst="rect">
            <a:avLst/>
          </a:prstGeom>
          <a:noFill/>
          <a:ln w="9525">
            <a:noFill/>
            <a:miter lim="800000"/>
            <a:headEnd/>
            <a:tailEnd/>
          </a:ln>
        </p:spPr>
      </p:pic>
      <p:sp>
        <p:nvSpPr>
          <p:cNvPr id="9" name="Retângulo 8"/>
          <p:cNvSpPr/>
          <p:nvPr/>
        </p:nvSpPr>
        <p:spPr>
          <a:xfrm>
            <a:off x="323528" y="5445224"/>
            <a:ext cx="115212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flipH="1">
            <a:off x="1619672" y="5517232"/>
            <a:ext cx="504056" cy="261367"/>
          </a:xfrm>
          <a:prstGeom prst="rightArrow">
            <a:avLst>
              <a:gd name="adj1" fmla="val 50000"/>
              <a:gd name="adj2" fmla="val 50000"/>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251520" y="6093296"/>
            <a:ext cx="7920880" cy="400110"/>
          </a:xfrm>
          <a:prstGeom prst="rect">
            <a:avLst/>
          </a:prstGeom>
          <a:noFill/>
        </p:spPr>
        <p:txBody>
          <a:bodyPr wrap="square" rtlCol="0">
            <a:spAutoFit/>
          </a:bodyPr>
          <a:lstStyle/>
          <a:p>
            <a:r>
              <a:rPr lang="pt-BR" sz="2000" b="1" dirty="0" smtClean="0">
                <a:solidFill>
                  <a:srgbClr val="002060"/>
                </a:solidFill>
              </a:rPr>
              <a:t>Inicia-se com a inclusão das </a:t>
            </a:r>
            <a:r>
              <a:rPr lang="pt-BR" sz="2000" b="1" dirty="0" smtClean="0">
                <a:solidFill>
                  <a:srgbClr val="FF0000"/>
                </a:solidFill>
              </a:rPr>
              <a:t>metas</a:t>
            </a:r>
            <a:r>
              <a:rPr lang="pt-BR" sz="2000" b="1" dirty="0" smtClean="0"/>
              <a:t> </a:t>
            </a:r>
            <a:r>
              <a:rPr lang="pt-BR" sz="2000" b="1" dirty="0" smtClean="0">
                <a:solidFill>
                  <a:srgbClr val="002060"/>
                </a:solidFill>
              </a:rPr>
              <a:t>e depois as </a:t>
            </a:r>
            <a:r>
              <a:rPr lang="pt-BR" sz="2000" b="1" dirty="0" smtClean="0">
                <a:solidFill>
                  <a:srgbClr val="FF0000"/>
                </a:solidFill>
              </a:rPr>
              <a:t>etapas</a:t>
            </a:r>
            <a:r>
              <a:rPr lang="pt-BR" sz="2000" b="1" dirty="0" smtClean="0"/>
              <a:t> </a:t>
            </a:r>
            <a:r>
              <a:rPr lang="pt-BR" sz="2000" b="1" dirty="0" smtClean="0">
                <a:solidFill>
                  <a:srgbClr val="002060"/>
                </a:solidFill>
              </a:rPr>
              <a:t>de cada meta</a:t>
            </a:r>
            <a:endParaRPr lang="pt-BR" sz="2000" b="1" dirty="0">
              <a:solidFill>
                <a:srgbClr val="002060"/>
              </a:solidFill>
            </a:endParaRPr>
          </a:p>
        </p:txBody>
      </p:sp>
    </p:spTree>
    <p:extLst>
      <p:ext uri="{BB962C8B-B14F-4D97-AF65-F5344CB8AC3E}">
        <p14:creationId xmlns="" xmlns:p14="http://schemas.microsoft.com/office/powerpoint/2010/main" val="50909550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ço Reservado para Conteúdo 3" descr="pp2.jpg"/>
          <p:cNvPicPr>
            <a:picLocks noGrp="1" noChangeAspect="1"/>
          </p:cNvPicPr>
          <p:nvPr>
            <p:ph idx="1"/>
          </p:nvPr>
        </p:nvPicPr>
        <p:blipFill>
          <a:blip r:embed="rId2" cstate="print"/>
          <a:stretch>
            <a:fillRect/>
          </a:stretch>
        </p:blipFill>
        <p:spPr>
          <a:xfrm>
            <a:off x="-15027" y="-5578"/>
            <a:ext cx="9151437" cy="6863578"/>
          </a:xfrm>
        </p:spPr>
      </p:pic>
      <p:sp>
        <p:nvSpPr>
          <p:cNvPr id="3" name="Título 2"/>
          <p:cNvSpPr>
            <a:spLocks noGrp="1"/>
          </p:cNvSpPr>
          <p:nvPr>
            <p:ph type="title"/>
          </p:nvPr>
        </p:nvSpPr>
        <p:spPr>
          <a:xfrm>
            <a:off x="566242" y="116632"/>
            <a:ext cx="8285212" cy="1647056"/>
          </a:xfrm>
        </p:spPr>
        <p:txBody>
          <a:bodyPr>
            <a:noAutofit/>
          </a:bodyPr>
          <a:lstStyle/>
          <a:p>
            <a:pPr lvl="0"/>
            <a:r>
              <a:rPr lang="pt-BR" sz="3600" b="1" dirty="0" smtClean="0">
                <a:solidFill>
                  <a:srgbClr val="FF0000"/>
                </a:solidFill>
                <a:ea typeface="Calibri" pitchFamily="34" charset="0"/>
                <a:cs typeface="Arial-BoldMT"/>
              </a:rPr>
              <a:t>CRONOGRAMA FÍSICO - </a:t>
            </a:r>
            <a:r>
              <a:rPr lang="pt-BR" sz="3600" b="1" dirty="0" smtClean="0">
                <a:solidFill>
                  <a:srgbClr val="002060"/>
                </a:solidFill>
                <a:ea typeface="Calibri" pitchFamily="34" charset="0"/>
                <a:cs typeface="Arial-BoldMT"/>
              </a:rPr>
              <a:t>Metas</a:t>
            </a:r>
            <a:r>
              <a:rPr lang="pt-BR" sz="3600" b="1" dirty="0">
                <a:solidFill>
                  <a:srgbClr val="000000"/>
                </a:solidFill>
                <a:ea typeface="Calibri" pitchFamily="34" charset="0"/>
                <a:cs typeface="Arial-BoldMT"/>
              </a:rPr>
              <a:t/>
            </a:r>
            <a:br>
              <a:rPr lang="pt-BR" sz="3600" b="1" dirty="0">
                <a:solidFill>
                  <a:srgbClr val="000000"/>
                </a:solidFill>
                <a:ea typeface="Calibri" pitchFamily="34" charset="0"/>
                <a:cs typeface="Arial-BoldMT"/>
              </a:rPr>
            </a:br>
            <a:r>
              <a:rPr lang="pt-BR" sz="3600" b="1" dirty="0">
                <a:solidFill>
                  <a:schemeClr val="tx2"/>
                </a:solidFill>
              </a:rPr>
              <a:t/>
            </a:r>
            <a:br>
              <a:rPr lang="pt-BR" sz="3600" b="1" dirty="0">
                <a:solidFill>
                  <a:schemeClr val="tx2"/>
                </a:solidFill>
              </a:rPr>
            </a:br>
            <a:endParaRPr lang="pt-BR" sz="3600" dirty="0"/>
          </a:p>
        </p:txBody>
      </p:sp>
      <p:pic>
        <p:nvPicPr>
          <p:cNvPr id="6" name="Picture 1"/>
          <p:cNvPicPr>
            <a:picLocks noChangeAspect="1" noChangeArrowheads="1"/>
          </p:cNvPicPr>
          <p:nvPr/>
        </p:nvPicPr>
        <p:blipFill>
          <a:blip r:embed="rId3" cstate="print"/>
          <a:srcRect/>
          <a:stretch>
            <a:fillRect/>
          </a:stretch>
        </p:blipFill>
        <p:spPr bwMode="auto">
          <a:xfrm>
            <a:off x="467544" y="548680"/>
            <a:ext cx="8352928" cy="5760640"/>
          </a:xfrm>
          <a:prstGeom prst="rect">
            <a:avLst/>
          </a:prstGeom>
          <a:noFill/>
          <a:ln w="9525">
            <a:noFill/>
            <a:miter lim="800000"/>
            <a:headEnd/>
            <a:tailEnd/>
          </a:ln>
        </p:spPr>
      </p:pic>
      <p:sp>
        <p:nvSpPr>
          <p:cNvPr id="10" name="Elipse 9"/>
          <p:cNvSpPr/>
          <p:nvPr/>
        </p:nvSpPr>
        <p:spPr>
          <a:xfrm>
            <a:off x="2051720" y="5949280"/>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3" descr="pp2.jpg"/>
          <p:cNvPicPr>
            <a:picLocks noGrp="1" noChangeAspect="1"/>
          </p:cNvPicPr>
          <p:nvPr>
            <p:ph idx="1"/>
          </p:nvPr>
        </p:nvPicPr>
        <p:blipFill>
          <a:blip r:embed="rId2" cstate="print"/>
          <a:stretch>
            <a:fillRect/>
          </a:stretch>
        </p:blipFill>
        <p:spPr>
          <a:xfrm>
            <a:off x="0" y="0"/>
            <a:ext cx="9151437" cy="6863578"/>
          </a:xfrm>
        </p:spPr>
      </p:pic>
      <p:sp>
        <p:nvSpPr>
          <p:cNvPr id="2" name="Título 1"/>
          <p:cNvSpPr>
            <a:spLocks noGrp="1"/>
          </p:cNvSpPr>
          <p:nvPr>
            <p:ph type="title"/>
          </p:nvPr>
        </p:nvSpPr>
        <p:spPr>
          <a:xfrm>
            <a:off x="426790" y="0"/>
            <a:ext cx="8229600" cy="1143000"/>
          </a:xfrm>
        </p:spPr>
        <p:txBody>
          <a:bodyPr>
            <a:noAutofit/>
          </a:bodyPr>
          <a:lstStyle/>
          <a:p>
            <a:r>
              <a:rPr lang="pt-BR" sz="3000" b="1" dirty="0">
                <a:solidFill>
                  <a:srgbClr val="FF0000"/>
                </a:solidFill>
                <a:ea typeface="Calibri" pitchFamily="34" charset="0"/>
                <a:cs typeface="Arial-BoldMT"/>
              </a:rPr>
              <a:t>CRONOGRAMA </a:t>
            </a:r>
            <a:r>
              <a:rPr lang="pt-BR" sz="3000" b="1" dirty="0" smtClean="0">
                <a:solidFill>
                  <a:srgbClr val="FF0000"/>
                </a:solidFill>
                <a:ea typeface="Calibri" pitchFamily="34" charset="0"/>
                <a:cs typeface="Arial-BoldMT"/>
              </a:rPr>
              <a:t>FÍSICO </a:t>
            </a:r>
            <a:r>
              <a:rPr lang="pt-BR" sz="4000" b="1" dirty="0" smtClean="0">
                <a:solidFill>
                  <a:srgbClr val="002060"/>
                </a:solidFill>
                <a:ea typeface="Calibri" pitchFamily="34" charset="0"/>
                <a:cs typeface="Arial-BoldMT"/>
              </a:rPr>
              <a:t>- Metas</a:t>
            </a:r>
            <a:endParaRPr lang="pt-BR" sz="4000" dirty="0">
              <a:solidFill>
                <a:srgbClr val="002060"/>
              </a:solidFill>
            </a:endParaRPr>
          </a:p>
        </p:txBody>
      </p:sp>
      <p:pic>
        <p:nvPicPr>
          <p:cNvPr id="6" name="Picture 2"/>
          <p:cNvPicPr>
            <a:picLocks noChangeAspect="1" noChangeArrowheads="1"/>
          </p:cNvPicPr>
          <p:nvPr/>
        </p:nvPicPr>
        <p:blipFill>
          <a:blip r:embed="rId3" cstate="print"/>
          <a:srcRect/>
          <a:stretch>
            <a:fillRect/>
          </a:stretch>
        </p:blipFill>
        <p:spPr bwMode="auto">
          <a:xfrm>
            <a:off x="323528" y="3140968"/>
            <a:ext cx="8280920" cy="2520280"/>
          </a:xfrm>
          <a:prstGeom prst="rect">
            <a:avLst/>
          </a:prstGeom>
          <a:noFill/>
          <a:ln w="9525">
            <a:noFill/>
            <a:miter lim="800000"/>
            <a:headEnd/>
            <a:tailEnd/>
          </a:ln>
        </p:spPr>
      </p:pic>
      <p:sp>
        <p:nvSpPr>
          <p:cNvPr id="7" name="Rectangle 5"/>
          <p:cNvSpPr>
            <a:spLocks noChangeArrowheads="1"/>
          </p:cNvSpPr>
          <p:nvPr/>
        </p:nvSpPr>
        <p:spPr bwMode="auto">
          <a:xfrm>
            <a:off x="323528" y="1026894"/>
            <a:ext cx="8568952" cy="1015663"/>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solidFill>
                  <a:srgbClr val="002060"/>
                </a:solidFill>
                <a:effectLst/>
                <a:latin typeface="Arial" pitchFamily="34" charset="0"/>
                <a:ea typeface="Calibri" pitchFamily="34" charset="0"/>
                <a:cs typeface="Garamond" pitchFamily="18" charset="0"/>
              </a:rPr>
              <a:t>Após </a:t>
            </a:r>
            <a:r>
              <a:rPr lang="pt-BR" sz="2000" b="1" dirty="0" smtClean="0">
                <a:solidFill>
                  <a:srgbClr val="002060"/>
                </a:solidFill>
                <a:latin typeface="Arial" pitchFamily="34" charset="0"/>
                <a:ea typeface="Calibri" pitchFamily="34" charset="0"/>
                <a:cs typeface="Garamond" pitchFamily="18" charset="0"/>
              </a:rPr>
              <a:t>selecionar </a:t>
            </a:r>
            <a:r>
              <a:rPr kumimoji="0" lang="pt-BR" sz="2000" b="1" i="0" u="none" strike="noStrike" cap="none" normalizeH="0" baseline="0" dirty="0" smtClean="0">
                <a:solidFill>
                  <a:srgbClr val="002060"/>
                </a:solidFill>
                <a:effectLst/>
                <a:latin typeface="Arial" pitchFamily="34" charset="0"/>
                <a:ea typeface="Calibri" pitchFamily="34" charset="0"/>
                <a:cs typeface="Garamond" pitchFamily="18" charset="0"/>
              </a:rPr>
              <a:t>a opção Incluir, a Meta será cadastrada, exibindo, na listagem de Metas, as informações, conforme mostra a Figura Metas Cadastradas:</a:t>
            </a:r>
            <a:endParaRPr kumimoji="0" lang="pt-BR" sz="2000" b="1" i="0" u="none" strike="noStrike" cap="none" normalizeH="0" baseline="0" dirty="0" smtClean="0">
              <a:solidFill>
                <a:srgbClr val="002060"/>
              </a:solidFill>
              <a:effectLst/>
              <a:latin typeface="Arial" pitchFamily="34" charset="0"/>
              <a:cs typeface="Arial" pitchFamily="34" charset="0"/>
            </a:endParaRPr>
          </a:p>
        </p:txBody>
      </p:sp>
      <p:sp>
        <p:nvSpPr>
          <p:cNvPr id="8" name="Retângulo 7"/>
          <p:cNvSpPr/>
          <p:nvPr/>
        </p:nvSpPr>
        <p:spPr>
          <a:xfrm>
            <a:off x="467544" y="3284984"/>
            <a:ext cx="252028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395536" y="2204864"/>
            <a:ext cx="8496944" cy="923330"/>
          </a:xfrm>
          <a:prstGeom prst="rect">
            <a:avLst/>
          </a:prstGeom>
        </p:spPr>
        <p:txBody>
          <a:bodyPr wrap="square">
            <a:spAutoFit/>
          </a:bodyPr>
          <a:lstStyle/>
          <a:p>
            <a:pPr algn="just"/>
            <a:r>
              <a:rPr lang="pt-BR" b="1" dirty="0" smtClean="0">
                <a:solidFill>
                  <a:srgbClr val="FF0000"/>
                </a:solidFill>
                <a:latin typeface="Arial" pitchFamily="34" charset="0"/>
                <a:cs typeface="Arial" pitchFamily="34" charset="0"/>
              </a:rPr>
              <a:t>ATENÇÃO: A(s) meta(s) devem estar relacionadas com OBJETO da proposta, e as datas devem respeitar o intervalo de vigência, já estabelecido na aba DADOS.</a:t>
            </a:r>
            <a:endParaRPr lang="pt-BR" b="1" dirty="0">
              <a:solidFill>
                <a:srgbClr val="FF0000"/>
              </a:solidFill>
              <a:latin typeface="Arial" pitchFamily="34" charset="0"/>
              <a:cs typeface="Arial" pitchFamily="34" charset="0"/>
            </a:endParaRPr>
          </a:p>
        </p:txBody>
      </p:sp>
      <p:sp>
        <p:nvSpPr>
          <p:cNvPr id="14" name="CaixaDeTexto 13"/>
          <p:cNvSpPr txBox="1"/>
          <p:nvPr/>
        </p:nvSpPr>
        <p:spPr>
          <a:xfrm>
            <a:off x="611560" y="5949280"/>
            <a:ext cx="6624736" cy="430887"/>
          </a:xfrm>
          <a:prstGeom prst="rect">
            <a:avLst/>
          </a:prstGeom>
          <a:noFill/>
        </p:spPr>
        <p:txBody>
          <a:bodyPr wrap="square" rtlCol="0">
            <a:spAutoFit/>
          </a:bodyPr>
          <a:lstStyle/>
          <a:p>
            <a:r>
              <a:rPr lang="pt-BR" sz="2200" b="1" dirty="0" smtClean="0">
                <a:solidFill>
                  <a:srgbClr val="002060"/>
                </a:solidFill>
                <a:latin typeface="Arial" pitchFamily="34" charset="0"/>
                <a:cs typeface="Arial" pitchFamily="34" charset="0"/>
              </a:rPr>
              <a:t>Próximo passo é cadastrar </a:t>
            </a:r>
            <a:r>
              <a:rPr lang="pt-BR" sz="2200" b="1" dirty="0" smtClean="0">
                <a:solidFill>
                  <a:srgbClr val="FF0000"/>
                </a:solidFill>
                <a:latin typeface="Arial" pitchFamily="34" charset="0"/>
                <a:cs typeface="Arial" pitchFamily="34" charset="0"/>
              </a:rPr>
              <a:t>a(s) etapas</a:t>
            </a:r>
            <a:endParaRPr lang="pt-BR" sz="2200" b="1" dirty="0">
              <a:solidFill>
                <a:srgbClr val="FF0000"/>
              </a:solidFill>
              <a:latin typeface="Arial" pitchFamily="34" charset="0"/>
              <a:cs typeface="Arial"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allAtOnce"/>
      <p:bldP spid="8" grpId="0" animBg="1"/>
      <p:bldP spid="13"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2" name="Título 1"/>
          <p:cNvSpPr>
            <a:spLocks noGrp="1"/>
          </p:cNvSpPr>
          <p:nvPr>
            <p:ph type="title"/>
          </p:nvPr>
        </p:nvSpPr>
        <p:spPr>
          <a:xfrm>
            <a:off x="755576" y="274638"/>
            <a:ext cx="7488832" cy="562074"/>
          </a:xfrm>
        </p:spPr>
        <p:txBody>
          <a:bodyPr>
            <a:normAutofit/>
          </a:bodyPr>
          <a:lstStyle/>
          <a:p>
            <a:pPr algn="l"/>
            <a:r>
              <a:rPr lang="pt-BR" sz="3000" b="1" dirty="0">
                <a:solidFill>
                  <a:srgbClr val="FF0000"/>
                </a:solidFill>
                <a:latin typeface="Arial" pitchFamily="34" charset="0"/>
                <a:ea typeface="Calibri" pitchFamily="34" charset="0"/>
                <a:cs typeface="Arial" pitchFamily="34" charset="0"/>
              </a:rPr>
              <a:t>CRONOGRAMA </a:t>
            </a:r>
            <a:r>
              <a:rPr lang="pt-BR" sz="3000" b="1" dirty="0" smtClean="0">
                <a:solidFill>
                  <a:srgbClr val="FF0000"/>
                </a:solidFill>
                <a:latin typeface="Arial" pitchFamily="34" charset="0"/>
                <a:ea typeface="Calibri" pitchFamily="34" charset="0"/>
                <a:cs typeface="Arial" pitchFamily="34" charset="0"/>
              </a:rPr>
              <a:t>FÍSICO - </a:t>
            </a:r>
            <a:r>
              <a:rPr lang="pt-BR" sz="3000" b="1" dirty="0" smtClean="0">
                <a:solidFill>
                  <a:srgbClr val="002060"/>
                </a:solidFill>
                <a:latin typeface="Arial" pitchFamily="34" charset="0"/>
                <a:ea typeface="Calibri" pitchFamily="34" charset="0"/>
                <a:cs typeface="Arial" pitchFamily="34" charset="0"/>
              </a:rPr>
              <a:t>Etapas</a:t>
            </a:r>
            <a:endParaRPr lang="pt-BR" sz="3000" dirty="0">
              <a:solidFill>
                <a:srgbClr val="002060"/>
              </a:solidFill>
              <a:latin typeface="Arial" pitchFamily="34" charset="0"/>
              <a:cs typeface="Arial" pitchFamily="34" charset="0"/>
            </a:endParaRPr>
          </a:p>
        </p:txBody>
      </p:sp>
      <p:sp>
        <p:nvSpPr>
          <p:cNvPr id="4" name="Rectangle 5"/>
          <p:cNvSpPr>
            <a:spLocks noGrp="1" noChangeArrowheads="1"/>
          </p:cNvSpPr>
          <p:nvPr>
            <p:ph idx="1"/>
          </p:nvPr>
        </p:nvSpPr>
        <p:spPr bwMode="auto">
          <a:xfrm>
            <a:off x="323528" y="1333654"/>
            <a:ext cx="8424936" cy="4708981"/>
          </a:xfrm>
          <a:prstGeom prst="rect">
            <a:avLst/>
          </a:prstGeom>
          <a:noFill/>
          <a:ln w="38100">
            <a:solidFill>
              <a:srgbClr val="FFC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just" defTabSz="914400" rtl="0" eaLnBrk="1" fontAlgn="base" latinLnBrk="0" hangingPunct="1">
              <a:lnSpc>
                <a:spcPct val="100000"/>
              </a:lnSpc>
              <a:spcBef>
                <a:spcPct val="0"/>
              </a:spcBef>
              <a:spcAft>
                <a:spcPct val="0"/>
              </a:spcAft>
              <a:buClrTx/>
              <a:buSzTx/>
              <a:buFontTx/>
              <a:buNone/>
              <a:tabLst/>
            </a:pP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ATENÇÃO</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Os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valores e quantitativos</a:t>
            </a:r>
            <a:r>
              <a:rPr kumimoji="0" lang="pt-BR" sz="200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cadastrados</a:t>
            </a:r>
            <a:r>
              <a:rPr kumimoji="0" lang="pt-BR" sz="200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na(s) etapa(s)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devem fechar com o valor da meta</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lang="pt-BR" sz="2000" dirty="0" smtClean="0">
                <a:solidFill>
                  <a:srgbClr val="002060"/>
                </a:solidFill>
                <a:latin typeface="Arial" pitchFamily="34" charset="0"/>
                <a:ea typeface="Calibri" pitchFamily="34" charset="0"/>
                <a:cs typeface="Garamond" pitchFamily="18" charset="0"/>
              </a:rPr>
              <a:t>assim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como as datas devem ser válidas dentro da meta. </a:t>
            </a:r>
          </a:p>
          <a:p>
            <a:pPr marL="0" marR="0" lvl="0" indent="361950" algn="just" defTabSz="914400" rtl="0" eaLnBrk="1" fontAlgn="base" latinLnBrk="0" hangingPunct="1">
              <a:lnSpc>
                <a:spcPct val="100000"/>
              </a:lnSpc>
              <a:spcBef>
                <a:spcPct val="0"/>
              </a:spcBef>
              <a:spcAft>
                <a:spcPct val="0"/>
              </a:spcAft>
              <a:buClrTx/>
              <a:buSzTx/>
              <a:buFontTx/>
              <a:buNone/>
              <a:tabLst/>
            </a:pPr>
            <a:r>
              <a:rPr lang="pt-BR" sz="2000" dirty="0">
                <a:solidFill>
                  <a:srgbClr val="002060"/>
                </a:solidFill>
                <a:latin typeface="Arial" pitchFamily="34" charset="0"/>
                <a:ea typeface="Calibri" pitchFamily="34" charset="0"/>
                <a:cs typeface="Garamond" pitchFamily="18" charset="0"/>
              </a:rPr>
              <a:t>O</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s Dados da Etapa devem ser preenchidos conforme as orientações abaixo:</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Especificação</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deve ser informada a identificação e a descrição da etapa.</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Unidade Fornecimento</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deve ser informada a unidade de fornecimento da etapa.</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Valor Total R$: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deve ser informado o valor total da etapa, no formato de duas casas decimais.</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Quantidade</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deve ser informada a quantidade da unidade de fornecimento da etapa, no formato de duas casas decimais.</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Após </a:t>
            </a:r>
            <a:r>
              <a:rPr lang="pt-BR" sz="2000" dirty="0" smtClean="0">
                <a:solidFill>
                  <a:srgbClr val="002060"/>
                </a:solidFill>
                <a:latin typeface="Arial" pitchFamily="34" charset="0"/>
                <a:ea typeface="Calibri" pitchFamily="34" charset="0"/>
                <a:cs typeface="Garamond" pitchFamily="18" charset="0"/>
              </a:rPr>
              <a:t>selecionar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a opção Incluir, a etapa será cadastrada, e</a:t>
            </a:r>
            <a:r>
              <a:rPr kumimoji="0" lang="pt-BR" sz="2000" b="0" i="0" u="none" strike="noStrike" cap="none" normalizeH="0" dirty="0" smtClean="0">
                <a:ln>
                  <a:noFill/>
                </a:ln>
                <a:solidFill>
                  <a:srgbClr val="002060"/>
                </a:solidFill>
                <a:effectLst/>
                <a:latin typeface="Arial" pitchFamily="34" charset="0"/>
                <a:ea typeface="Calibri" pitchFamily="34" charset="0"/>
                <a:cs typeface="Garamond" pitchFamily="18" charset="0"/>
              </a:rPr>
              <a:t> é exibida </a:t>
            </a:r>
            <a:r>
              <a:rPr lang="pt-BR" sz="2000" dirty="0" smtClean="0">
                <a:solidFill>
                  <a:srgbClr val="002060"/>
                </a:solidFill>
                <a:latin typeface="Arial" pitchFamily="34" charset="0"/>
                <a:ea typeface="Calibri" pitchFamily="34" charset="0"/>
                <a:cs typeface="Garamond" pitchFamily="18" charset="0"/>
              </a:rPr>
              <a:t>na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listagem de etapas, conforme mostra</a:t>
            </a:r>
            <a:r>
              <a:rPr kumimoji="0" lang="pt-BR" sz="2000" b="0" i="0" u="none" strike="noStrike" cap="none" normalizeH="0" dirty="0" smtClean="0">
                <a:ln>
                  <a:noFill/>
                </a:ln>
                <a:solidFill>
                  <a:srgbClr val="002060"/>
                </a:solidFill>
                <a:effectLst/>
                <a:latin typeface="Arial" pitchFamily="34" charset="0"/>
                <a:ea typeface="Calibri" pitchFamily="34" charset="0"/>
                <a:cs typeface="Garamond" pitchFamily="18" charset="0"/>
              </a:rPr>
              <a:t> a tela a seguir:</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411760047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Grp="1" noChangeAspect="1"/>
          </p:cNvPicPr>
          <p:nvPr>
            <p:ph idx="1"/>
          </p:nvPr>
        </p:nvPicPr>
        <p:blipFill>
          <a:blip r:embed="rId2" cstate="print"/>
          <a:stretch>
            <a:fillRect/>
          </a:stretch>
        </p:blipFill>
        <p:spPr>
          <a:xfrm>
            <a:off x="-15027" y="-5578"/>
            <a:ext cx="9151437" cy="6863578"/>
          </a:xfrm>
        </p:spPr>
      </p:pic>
      <p:pic>
        <p:nvPicPr>
          <p:cNvPr id="6" name="Picture 4"/>
          <p:cNvPicPr>
            <a:picLocks noChangeAspect="1" noChangeArrowheads="1"/>
          </p:cNvPicPr>
          <p:nvPr/>
        </p:nvPicPr>
        <p:blipFill>
          <a:blip r:embed="rId3" cstate="print"/>
          <a:srcRect/>
          <a:stretch>
            <a:fillRect/>
          </a:stretch>
        </p:blipFill>
        <p:spPr bwMode="auto">
          <a:xfrm>
            <a:off x="323528" y="764704"/>
            <a:ext cx="8424936" cy="5757967"/>
          </a:xfrm>
          <a:prstGeom prst="rect">
            <a:avLst/>
          </a:prstGeom>
          <a:noFill/>
          <a:ln w="9525">
            <a:noFill/>
            <a:miter lim="800000"/>
            <a:headEnd/>
            <a:tailEnd/>
          </a:ln>
        </p:spPr>
      </p:pic>
      <p:sp>
        <p:nvSpPr>
          <p:cNvPr id="7" name="Título 1"/>
          <p:cNvSpPr txBox="1">
            <a:spLocks/>
          </p:cNvSpPr>
          <p:nvPr/>
        </p:nvSpPr>
        <p:spPr>
          <a:xfrm>
            <a:off x="683568" y="116632"/>
            <a:ext cx="7920880"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000" b="1" dirty="0" smtClean="0">
                <a:solidFill>
                  <a:srgbClr val="FF0000"/>
                </a:solidFill>
                <a:latin typeface="Arial" pitchFamily="34" charset="0"/>
                <a:ea typeface="Calibri" pitchFamily="34" charset="0"/>
                <a:cs typeface="Arial" pitchFamily="34" charset="0"/>
              </a:rPr>
              <a:t>CRONOGRAMA FÍSICO </a:t>
            </a:r>
            <a:r>
              <a:rPr lang="pt-BR" sz="3000" b="1" dirty="0" smtClean="0">
                <a:solidFill>
                  <a:srgbClr val="002060"/>
                </a:solidFill>
                <a:latin typeface="Arial" pitchFamily="34" charset="0"/>
                <a:ea typeface="Calibri" pitchFamily="34" charset="0"/>
                <a:cs typeface="Arial" pitchFamily="34" charset="0"/>
              </a:rPr>
              <a:t>- Etapas</a:t>
            </a:r>
            <a:endParaRPr lang="pt-BR" sz="3000" dirty="0">
              <a:solidFill>
                <a:srgbClr val="002060"/>
              </a:solidFill>
              <a:latin typeface="Arial" pitchFamily="34" charset="0"/>
              <a:cs typeface="Arial" pitchFamily="34" charset="0"/>
            </a:endParaRPr>
          </a:p>
        </p:txBody>
      </p:sp>
      <p:sp>
        <p:nvSpPr>
          <p:cNvPr id="5" name="Rectangle 2"/>
          <p:cNvSpPr>
            <a:spLocks noChangeArrowheads="1"/>
          </p:cNvSpPr>
          <p:nvPr/>
        </p:nvSpPr>
        <p:spPr bwMode="auto">
          <a:xfrm>
            <a:off x="5220072" y="1124744"/>
            <a:ext cx="3672408" cy="1200329"/>
          </a:xfrm>
          <a:prstGeom prst="rect">
            <a:avLst/>
          </a:prstGeom>
          <a:solidFill>
            <a:schemeClr val="bg1"/>
          </a:solid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FF0000"/>
                </a:solidFill>
                <a:effectLst/>
                <a:latin typeface="Arial" pitchFamily="34" charset="0"/>
                <a:ea typeface="Calibri" pitchFamily="34" charset="0"/>
                <a:cs typeface="Garamond" pitchFamily="18" charset="0"/>
              </a:rPr>
              <a:t>Após finalizar o cadastro da(s) etapa(s), utilize a opção voltar, para visualizar </a:t>
            </a:r>
            <a:r>
              <a:rPr lang="pt-BR" b="1" dirty="0" smtClean="0">
                <a:solidFill>
                  <a:srgbClr val="FF0000"/>
                </a:solidFill>
                <a:latin typeface="Arial" pitchFamily="34" charset="0"/>
                <a:ea typeface="Calibri" pitchFamily="34" charset="0"/>
                <a:cs typeface="Garamond" pitchFamily="18" charset="0"/>
              </a:rPr>
              <a:t>a</a:t>
            </a:r>
            <a:r>
              <a:rPr kumimoji="0" lang="pt-BR" b="1" i="0" u="none" strike="noStrike" cap="none" normalizeH="0" baseline="0" dirty="0" smtClean="0">
                <a:ln>
                  <a:noFill/>
                </a:ln>
                <a:solidFill>
                  <a:srgbClr val="FF0000"/>
                </a:solidFill>
                <a:effectLst/>
                <a:latin typeface="Arial" pitchFamily="34" charset="0"/>
                <a:ea typeface="Calibri" pitchFamily="34" charset="0"/>
                <a:cs typeface="Garamond" pitchFamily="18" charset="0"/>
              </a:rPr>
              <a:t> tela de metas e etapas cadastradas</a:t>
            </a:r>
            <a:endParaRPr kumimoji="0" lang="pt-BR"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3" descr="pp2.jpg"/>
          <p:cNvPicPr>
            <a:picLocks noGrp="1" noChangeAspect="1"/>
          </p:cNvPicPr>
          <p:nvPr>
            <p:ph idx="1"/>
          </p:nvPr>
        </p:nvPicPr>
        <p:blipFill>
          <a:blip r:embed="rId2" cstate="print"/>
          <a:stretch>
            <a:fillRect/>
          </a:stretch>
        </p:blipFill>
        <p:spPr>
          <a:xfrm>
            <a:off x="-15027" y="-5578"/>
            <a:ext cx="9151437" cy="6863578"/>
          </a:xfrm>
        </p:spPr>
      </p:pic>
      <p:sp>
        <p:nvSpPr>
          <p:cNvPr id="2" name="Título 1"/>
          <p:cNvSpPr>
            <a:spLocks noGrp="1"/>
          </p:cNvSpPr>
          <p:nvPr>
            <p:ph type="title"/>
          </p:nvPr>
        </p:nvSpPr>
        <p:spPr>
          <a:xfrm>
            <a:off x="539552" y="188640"/>
            <a:ext cx="7704856" cy="576064"/>
          </a:xfrm>
        </p:spPr>
        <p:txBody>
          <a:bodyPr>
            <a:normAutofit/>
          </a:bodyPr>
          <a:lstStyle/>
          <a:p>
            <a:r>
              <a:rPr lang="pt-BR" sz="2900" b="1" dirty="0">
                <a:solidFill>
                  <a:srgbClr val="FF0000"/>
                </a:solidFill>
                <a:latin typeface="Arial" pitchFamily="34" charset="0"/>
                <a:ea typeface="Calibri" pitchFamily="34" charset="0"/>
                <a:cs typeface="Arial" pitchFamily="34" charset="0"/>
              </a:rPr>
              <a:t>CRONOGRAMA </a:t>
            </a:r>
            <a:r>
              <a:rPr lang="pt-BR" sz="2900" b="1" dirty="0" smtClean="0">
                <a:solidFill>
                  <a:srgbClr val="FF0000"/>
                </a:solidFill>
                <a:latin typeface="Arial" pitchFamily="34" charset="0"/>
                <a:ea typeface="Calibri" pitchFamily="34" charset="0"/>
                <a:cs typeface="Arial" pitchFamily="34" charset="0"/>
              </a:rPr>
              <a:t>FÍSICO </a:t>
            </a:r>
            <a:r>
              <a:rPr lang="pt-BR" sz="2900" b="1" dirty="0" smtClean="0">
                <a:solidFill>
                  <a:srgbClr val="002060"/>
                </a:solidFill>
                <a:latin typeface="Arial" pitchFamily="34" charset="0"/>
                <a:ea typeface="Calibri" pitchFamily="34" charset="0"/>
                <a:cs typeface="Arial" pitchFamily="34" charset="0"/>
              </a:rPr>
              <a:t>- Etapas</a:t>
            </a:r>
            <a:endParaRPr lang="pt-BR" sz="2900" dirty="0">
              <a:solidFill>
                <a:srgbClr val="002060"/>
              </a:solidFill>
            </a:endParaRPr>
          </a:p>
        </p:txBody>
      </p:sp>
      <p:pic>
        <p:nvPicPr>
          <p:cNvPr id="6" name="Picture 1"/>
          <p:cNvPicPr>
            <a:picLocks noChangeAspect="1" noChangeArrowheads="1"/>
          </p:cNvPicPr>
          <p:nvPr/>
        </p:nvPicPr>
        <p:blipFill>
          <a:blip r:embed="rId3" cstate="print"/>
          <a:srcRect/>
          <a:stretch>
            <a:fillRect/>
          </a:stretch>
        </p:blipFill>
        <p:spPr bwMode="auto">
          <a:xfrm>
            <a:off x="323528" y="692696"/>
            <a:ext cx="8496944" cy="5976664"/>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ço Reservado para Conteúdo 3" descr="pp2.jpg"/>
          <p:cNvPicPr>
            <a:picLocks noChangeAspect="1"/>
          </p:cNvPicPr>
          <p:nvPr/>
        </p:nvPicPr>
        <p:blipFill>
          <a:blip r:embed="rId2" cstate="print"/>
          <a:stretch>
            <a:fillRect/>
          </a:stretch>
        </p:blipFill>
        <p:spPr>
          <a:xfrm>
            <a:off x="-15027" y="-5578"/>
            <a:ext cx="9151437" cy="6863578"/>
          </a:xfrm>
          <a:prstGeom prst="rect">
            <a:avLst/>
          </a:prstGeom>
        </p:spPr>
      </p:pic>
      <p:sp>
        <p:nvSpPr>
          <p:cNvPr id="2" name="Título 1"/>
          <p:cNvSpPr>
            <a:spLocks noGrp="1"/>
          </p:cNvSpPr>
          <p:nvPr>
            <p:ph type="title"/>
          </p:nvPr>
        </p:nvSpPr>
        <p:spPr>
          <a:xfrm>
            <a:off x="1187624" y="269776"/>
            <a:ext cx="6624736" cy="638944"/>
          </a:xfrm>
        </p:spPr>
        <p:txBody>
          <a:bodyPr>
            <a:normAutofit/>
          </a:bodyPr>
          <a:lstStyle/>
          <a:p>
            <a:pPr algn="l"/>
            <a:r>
              <a:rPr lang="pt-BR" sz="3300" b="1" dirty="0">
                <a:solidFill>
                  <a:srgbClr val="FF0000"/>
                </a:solidFill>
                <a:latin typeface="Arial" pitchFamily="34" charset="0"/>
                <a:ea typeface="Calibri" pitchFamily="34" charset="0"/>
                <a:cs typeface="Arial" pitchFamily="34" charset="0"/>
              </a:rPr>
              <a:t>CRONOGRAMA </a:t>
            </a:r>
            <a:r>
              <a:rPr lang="pt-BR" sz="3300" b="1" dirty="0" smtClean="0">
                <a:solidFill>
                  <a:srgbClr val="FF0000"/>
                </a:solidFill>
                <a:latin typeface="Arial" pitchFamily="34" charset="0"/>
                <a:ea typeface="Calibri" pitchFamily="34" charset="0"/>
                <a:cs typeface="Arial" pitchFamily="34" charset="0"/>
              </a:rPr>
              <a:t>FÍSICO </a:t>
            </a:r>
            <a:endParaRPr lang="pt-BR" dirty="0">
              <a:latin typeface="Arial" pitchFamily="34" charset="0"/>
              <a:cs typeface="Arial" pitchFamily="34" charset="0"/>
            </a:endParaRPr>
          </a:p>
        </p:txBody>
      </p:sp>
      <p:sp>
        <p:nvSpPr>
          <p:cNvPr id="8" name="Retângulo 7"/>
          <p:cNvSpPr/>
          <p:nvPr/>
        </p:nvSpPr>
        <p:spPr>
          <a:xfrm>
            <a:off x="251520" y="5301208"/>
            <a:ext cx="8064896" cy="1200329"/>
          </a:xfrm>
          <a:prstGeom prst="rect">
            <a:avLst/>
          </a:prstGeom>
        </p:spPr>
        <p:txBody>
          <a:bodyPr wrap="square">
            <a:spAutoFit/>
          </a:bodyPr>
          <a:lstStyle/>
          <a:p>
            <a:r>
              <a:rPr lang="pt-BR" dirty="0" smtClean="0">
                <a:solidFill>
                  <a:srgbClr val="FF0000"/>
                </a:solidFill>
                <a:latin typeface="Arial" pitchFamily="34" charset="0"/>
                <a:cs typeface="Arial" pitchFamily="34" charset="0"/>
              </a:rPr>
              <a:t>É </a:t>
            </a:r>
            <a:r>
              <a:rPr lang="pt-BR" b="1" dirty="0" smtClean="0">
                <a:solidFill>
                  <a:srgbClr val="FF0000"/>
                </a:solidFill>
                <a:latin typeface="Arial" pitchFamily="34" charset="0"/>
                <a:cs typeface="Arial" pitchFamily="34" charset="0"/>
              </a:rPr>
              <a:t>importante lembrar que:</a:t>
            </a:r>
          </a:p>
          <a:p>
            <a:r>
              <a:rPr lang="pt-BR" b="1" dirty="0" smtClean="0">
                <a:solidFill>
                  <a:srgbClr val="002060"/>
                </a:solidFill>
                <a:latin typeface="Arial" pitchFamily="34" charset="0"/>
                <a:cs typeface="Arial" pitchFamily="34" charset="0"/>
              </a:rPr>
              <a:t>• O somatório das etapas deve totalizar o valor da respectiva meta; e</a:t>
            </a:r>
          </a:p>
          <a:p>
            <a:r>
              <a:rPr lang="pt-BR" b="1" dirty="0" smtClean="0">
                <a:solidFill>
                  <a:srgbClr val="002060"/>
                </a:solidFill>
                <a:latin typeface="Arial" pitchFamily="34" charset="0"/>
                <a:cs typeface="Arial" pitchFamily="34" charset="0"/>
              </a:rPr>
              <a:t>• O somatório das metas deve ser igual ao valor global do convênio (valor de repasse + valor de contrapartida).</a:t>
            </a:r>
            <a:endParaRPr lang="pt-BR" b="1" dirty="0">
              <a:solidFill>
                <a:srgbClr val="002060"/>
              </a:solidFill>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395536" y="980728"/>
            <a:ext cx="7861051" cy="4032448"/>
          </a:xfrm>
          <a:prstGeom prst="rect">
            <a:avLst/>
          </a:prstGeom>
          <a:noFill/>
          <a:ln w="9525">
            <a:noFill/>
            <a:miter lim="800000"/>
            <a:headEnd/>
            <a:tailEnd/>
          </a:ln>
        </p:spPr>
      </p:pic>
      <p:sp>
        <p:nvSpPr>
          <p:cNvPr id="10" name="Elipse 9"/>
          <p:cNvSpPr/>
          <p:nvPr/>
        </p:nvSpPr>
        <p:spPr>
          <a:xfrm>
            <a:off x="755576" y="4077072"/>
            <a:ext cx="4104456" cy="951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1999" y="1524000"/>
            <a:ext cx="7924801" cy="5262979"/>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6 - </a:t>
            </a:r>
            <a:r>
              <a:rPr lang="x-none" sz="2400" smtClean="0">
                <a:solidFill>
                  <a:srgbClr val="002060"/>
                </a:solidFill>
                <a:latin typeface="Arial" pitchFamily="34" charset="0"/>
                <a:cs typeface="Arial" pitchFamily="34" charset="0"/>
              </a:rPr>
              <a:t>São competências e responsabilidades do concedente:</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 3º Ficam vedadas as reformulações dos projetos básicos das obras e serviços de engenharia aprovados pelo concedente ou pela mandatária.</a:t>
            </a:r>
          </a:p>
          <a:p>
            <a:pPr algn="just"/>
            <a:endParaRPr lang="pt-BR" sz="2400" dirty="0" smtClean="0">
              <a:solidFill>
                <a:srgbClr val="002060"/>
              </a:solidFill>
              <a:latin typeface="Arial" pitchFamily="34" charset="0"/>
              <a:cs typeface="Arial" pitchFamily="34" charset="0"/>
            </a:endParaRPr>
          </a:p>
          <a:p>
            <a:pPr algn="just"/>
            <a:r>
              <a:rPr lang="pt-BR" sz="2400" dirty="0" smtClean="0">
                <a:solidFill>
                  <a:srgbClr val="002060"/>
                </a:solidFill>
                <a:latin typeface="Arial" pitchFamily="34" charset="0"/>
                <a:cs typeface="Arial" pitchFamily="34" charset="0"/>
              </a:rPr>
              <a:t>§ 4º Ficam vedadas as reprogramações, decorrentes de ajustes ou adequações, nos projetos básicos dos instrumentos enquadrados no inciso I do art. 3º  Portaria, aprovados pela mandatária. (NIVEL I – obras menores a R$750 mil)</a:t>
            </a:r>
          </a:p>
          <a:p>
            <a:endParaRPr lang="pt-BR" sz="2400" dirty="0"/>
          </a:p>
          <a:p>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CRONOGRAMA DESEMBOLSO</a:t>
            </a:r>
            <a:endParaRPr lang="pt-BR" dirty="0"/>
          </a:p>
        </p:txBody>
      </p:sp>
      <p:pic>
        <p:nvPicPr>
          <p:cNvPr id="11" name="Espaço Reservado para Conteúdo 3" descr="pp2.jpg"/>
          <p:cNvPicPr>
            <a:picLocks noGrp="1" noChangeAspect="1"/>
          </p:cNvPicPr>
          <p:nvPr>
            <p:ph idx="1"/>
          </p:nvPr>
        </p:nvPicPr>
        <p:blipFill>
          <a:blip r:embed="rId2" cstate="print"/>
          <a:stretch>
            <a:fillRect/>
          </a:stretch>
        </p:blipFill>
        <p:spPr>
          <a:xfrm>
            <a:off x="1" y="11440"/>
            <a:ext cx="9165258" cy="6873944"/>
          </a:xfrm>
        </p:spPr>
      </p:pic>
      <p:pic>
        <p:nvPicPr>
          <p:cNvPr id="7" name="Picture 2"/>
          <p:cNvPicPr>
            <a:picLocks noChangeAspect="1" noChangeArrowheads="1"/>
          </p:cNvPicPr>
          <p:nvPr/>
        </p:nvPicPr>
        <p:blipFill rotWithShape="1">
          <a:blip r:embed="rId3" cstate="print"/>
          <a:srcRect t="3633"/>
          <a:stretch/>
        </p:blipFill>
        <p:spPr bwMode="auto">
          <a:xfrm>
            <a:off x="557300" y="1052736"/>
            <a:ext cx="7920880" cy="3615655"/>
          </a:xfrm>
          <a:prstGeom prst="rect">
            <a:avLst/>
          </a:prstGeom>
          <a:noFill/>
          <a:ln w="9525">
            <a:noFill/>
            <a:miter lim="800000"/>
            <a:headEnd/>
            <a:tailEnd/>
          </a:ln>
        </p:spPr>
      </p:pic>
      <p:sp>
        <p:nvSpPr>
          <p:cNvPr id="8" name="Rectangle 3"/>
          <p:cNvSpPr>
            <a:spLocks noChangeArrowheads="1"/>
          </p:cNvSpPr>
          <p:nvPr/>
        </p:nvSpPr>
        <p:spPr bwMode="auto">
          <a:xfrm>
            <a:off x="431032" y="4890066"/>
            <a:ext cx="81734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0" fontAlgn="base">
              <a:spcBef>
                <a:spcPct val="0"/>
              </a:spcBef>
              <a:spcAft>
                <a:spcPct val="0"/>
              </a:spcAft>
              <a:buNone/>
            </a:pPr>
            <a:r>
              <a:rPr lang="pt-BR" sz="2400" dirty="0" smtClean="0">
                <a:solidFill>
                  <a:srgbClr val="FF0000"/>
                </a:solidFill>
                <a:latin typeface="Arial" pitchFamily="34" charset="0"/>
                <a:cs typeface="Arial" pitchFamily="34" charset="0"/>
              </a:rPr>
              <a:t>O cronograma de desembolso começa a ser construído com a indicação do responsável pela parcela, sendo o </a:t>
            </a:r>
            <a:r>
              <a:rPr lang="pt-BR" sz="2400" b="1" u="sng" dirty="0" smtClean="0">
                <a:solidFill>
                  <a:srgbClr val="FF0000"/>
                </a:solidFill>
                <a:latin typeface="Arial" pitchFamily="34" charset="0"/>
                <a:cs typeface="Arial" pitchFamily="34" charset="0"/>
              </a:rPr>
              <a:t>concedente</a:t>
            </a:r>
            <a:r>
              <a:rPr lang="pt-BR" sz="2400" b="1" dirty="0" smtClean="0">
                <a:solidFill>
                  <a:srgbClr val="FF0000"/>
                </a:solidFill>
                <a:latin typeface="Arial" pitchFamily="34" charset="0"/>
                <a:cs typeface="Arial" pitchFamily="34" charset="0"/>
              </a:rPr>
              <a:t> </a:t>
            </a:r>
            <a:r>
              <a:rPr lang="pt-BR" sz="2400" dirty="0" smtClean="0">
                <a:solidFill>
                  <a:srgbClr val="FF0000"/>
                </a:solidFill>
                <a:latin typeface="Arial" pitchFamily="34" charset="0"/>
                <a:cs typeface="Arial" pitchFamily="34" charset="0"/>
              </a:rPr>
              <a:t>responsável  pelo </a:t>
            </a:r>
            <a:r>
              <a:rPr lang="pt-BR" sz="2400" b="1" dirty="0" smtClean="0">
                <a:solidFill>
                  <a:srgbClr val="FF0000"/>
                </a:solidFill>
                <a:latin typeface="Arial" pitchFamily="34" charset="0"/>
                <a:cs typeface="Arial" pitchFamily="34" charset="0"/>
              </a:rPr>
              <a:t>repasse</a:t>
            </a:r>
            <a:r>
              <a:rPr lang="pt-BR" sz="2400" dirty="0" smtClean="0">
                <a:solidFill>
                  <a:srgbClr val="FF0000"/>
                </a:solidFill>
                <a:latin typeface="Arial" pitchFamily="34" charset="0"/>
                <a:cs typeface="Arial" pitchFamily="34" charset="0"/>
              </a:rPr>
              <a:t> e o </a:t>
            </a:r>
            <a:r>
              <a:rPr lang="pt-BR" sz="2400" b="1" u="sng" dirty="0" smtClean="0">
                <a:solidFill>
                  <a:srgbClr val="FF0000"/>
                </a:solidFill>
                <a:latin typeface="Arial" pitchFamily="34" charset="0"/>
                <a:cs typeface="Arial" pitchFamily="34" charset="0"/>
              </a:rPr>
              <a:t>convenente</a:t>
            </a:r>
            <a:r>
              <a:rPr lang="pt-BR" sz="2400" dirty="0" smtClean="0">
                <a:solidFill>
                  <a:srgbClr val="FF0000"/>
                </a:solidFill>
                <a:latin typeface="Arial" pitchFamily="34" charset="0"/>
                <a:cs typeface="Arial" pitchFamily="34" charset="0"/>
              </a:rPr>
              <a:t>, pela </a:t>
            </a:r>
            <a:r>
              <a:rPr lang="pt-BR" sz="2400" b="1" dirty="0" smtClean="0">
                <a:solidFill>
                  <a:srgbClr val="FF0000"/>
                </a:solidFill>
                <a:latin typeface="Arial" pitchFamily="34" charset="0"/>
                <a:cs typeface="Arial" pitchFamily="34" charset="0"/>
              </a:rPr>
              <a:t>contrapartida</a:t>
            </a:r>
            <a:r>
              <a:rPr lang="pt-BR" sz="2400" dirty="0" smtClean="0">
                <a:solidFill>
                  <a:srgbClr val="FF0000"/>
                </a:solidFill>
                <a:latin typeface="Arial" pitchFamily="34" charset="0"/>
                <a:cs typeface="Arial" pitchFamily="34" charset="0"/>
              </a:rPr>
              <a:t>.</a:t>
            </a:r>
            <a:endParaRPr lang="pt-BR" sz="2400" dirty="0">
              <a:solidFill>
                <a:srgbClr val="FF0000"/>
              </a:solidFill>
              <a:latin typeface="Arial" pitchFamily="34" charset="0"/>
              <a:cs typeface="Arial" pitchFamily="34" charset="0"/>
            </a:endParaRPr>
          </a:p>
        </p:txBody>
      </p:sp>
      <p:sp>
        <p:nvSpPr>
          <p:cNvPr id="9" name="Elipse 8"/>
          <p:cNvSpPr/>
          <p:nvPr/>
        </p:nvSpPr>
        <p:spPr>
          <a:xfrm>
            <a:off x="3779912" y="1988840"/>
            <a:ext cx="13681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323528" y="3789040"/>
            <a:ext cx="3744416" cy="8793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965997" y="188640"/>
            <a:ext cx="7538667" cy="707886"/>
          </a:xfrm>
          <a:prstGeom prst="rect">
            <a:avLst/>
          </a:prstGeom>
        </p:spPr>
        <p:txBody>
          <a:bodyPr wrap="none">
            <a:spAutoFit/>
          </a:bodyPr>
          <a:lstStyle/>
          <a:p>
            <a:pPr algn="ctr"/>
            <a:r>
              <a:rPr lang="pt-BR" sz="4000" b="1" dirty="0" smtClean="0">
                <a:solidFill>
                  <a:srgbClr val="FF0000"/>
                </a:solidFill>
                <a:latin typeface="+mj-lt"/>
              </a:rPr>
              <a:t>ABA CRONOGRAMA </a:t>
            </a:r>
            <a:r>
              <a:rPr lang="pt-BR" sz="4000" b="1" dirty="0">
                <a:solidFill>
                  <a:srgbClr val="FF0000"/>
                </a:solidFill>
                <a:latin typeface="+mj-lt"/>
              </a:rPr>
              <a:t>DESEMBOLSO</a:t>
            </a:r>
            <a:endParaRPr lang="pt-BR" sz="4000" dirty="0">
              <a:solidFill>
                <a:srgbClr val="FF0000"/>
              </a:solidFill>
              <a:latin typeface="+mj-lt"/>
            </a:endParaRPr>
          </a:p>
        </p:txBody>
      </p:sp>
      <p:sp>
        <p:nvSpPr>
          <p:cNvPr id="13" name="Seta para a direita 12"/>
          <p:cNvSpPr/>
          <p:nvPr/>
        </p:nvSpPr>
        <p:spPr>
          <a:xfrm flipH="1">
            <a:off x="4139952" y="4077072"/>
            <a:ext cx="792088" cy="26136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1" y="-10366"/>
            <a:ext cx="9165258" cy="6873944"/>
          </a:xfrm>
        </p:spPr>
      </p:pic>
      <p:pic>
        <p:nvPicPr>
          <p:cNvPr id="6" name="Picture 2"/>
          <p:cNvPicPr>
            <a:picLocks noChangeAspect="1" noChangeArrowheads="1"/>
          </p:cNvPicPr>
          <p:nvPr/>
        </p:nvPicPr>
        <p:blipFill>
          <a:blip r:embed="rId3" cstate="print"/>
          <a:srcRect/>
          <a:stretch>
            <a:fillRect/>
          </a:stretch>
        </p:blipFill>
        <p:spPr bwMode="auto">
          <a:xfrm>
            <a:off x="251520" y="836712"/>
            <a:ext cx="8792440" cy="3384376"/>
          </a:xfrm>
          <a:prstGeom prst="rect">
            <a:avLst/>
          </a:prstGeom>
          <a:noFill/>
          <a:ln w="9525">
            <a:noFill/>
            <a:miter lim="800000"/>
            <a:headEnd/>
            <a:tailEnd/>
          </a:ln>
        </p:spPr>
      </p:pic>
      <p:sp>
        <p:nvSpPr>
          <p:cNvPr id="7" name="Rectangle 3"/>
          <p:cNvSpPr>
            <a:spLocks noChangeArrowheads="1"/>
          </p:cNvSpPr>
          <p:nvPr/>
        </p:nvSpPr>
        <p:spPr bwMode="auto">
          <a:xfrm>
            <a:off x="251520" y="4437112"/>
            <a:ext cx="8496944"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244600" algn="l"/>
              </a:tabLst>
            </a:pPr>
            <a:r>
              <a:rPr kumimoji="0" lang="pt-BR" sz="20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Responsável: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Selecione o responsável pela liberação da parcela, o </a:t>
            </a:r>
            <a:r>
              <a:rPr kumimoji="0" lang="pt-BR" sz="20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concedente</a:t>
            </a:r>
            <a:r>
              <a:rPr kumimoji="0" lang="pt-BR" sz="2000" b="0" i="0" u="none" strike="noStrike" cap="none" normalizeH="0" baseline="0" dirty="0" smtClean="0">
                <a:ln>
                  <a:noFill/>
                </a:ln>
                <a:effectLst/>
                <a:latin typeface="Arial" pitchFamily="34" charset="0"/>
                <a:ea typeface="Calibri" pitchFamily="34" charset="0"/>
                <a:cs typeface="Garamond" pitchFamily="18" charset="0"/>
              </a:rPr>
              <a:t> e/ou </a:t>
            </a:r>
            <a:r>
              <a:rPr kumimoji="0" lang="pt-BR" sz="20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convenente</a:t>
            </a:r>
            <a:r>
              <a:rPr kumimoji="0" lang="pt-BR" sz="2000" b="0" i="0" u="none" strike="noStrike" cap="none" normalizeH="0" baseline="0" dirty="0" smtClean="0">
                <a:ln>
                  <a:noFill/>
                </a:ln>
                <a:effectLst/>
                <a:latin typeface="Arial" pitchFamily="34" charset="0"/>
                <a:ea typeface="Calibri" pitchFamily="34" charset="0"/>
                <a:cs typeface="Garamond" pitchFamily="18" charset="0"/>
              </a:rPr>
              <a:t>,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de acordo com o cronograma físico e os valores abordados na aba</a:t>
            </a:r>
            <a:r>
              <a:rPr kumimoji="0" lang="pt-BR" sz="2000" b="0" i="0" u="none" strike="noStrike" cap="none" normalizeH="0" baseline="0" dirty="0" smtClean="0">
                <a:ln>
                  <a:noFill/>
                </a:ln>
                <a:effectLst/>
                <a:latin typeface="Arial" pitchFamily="34" charset="0"/>
                <a:ea typeface="Calibri" pitchFamily="34" charset="0"/>
                <a:cs typeface="Garamond" pitchFamily="18" charset="0"/>
              </a:rPr>
              <a:t> </a:t>
            </a:r>
            <a:r>
              <a:rPr kumimoji="0" lang="pt-BR" sz="20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DADOS</a:t>
            </a:r>
            <a:r>
              <a:rPr kumimoji="0" lang="pt-BR" sz="2000" b="0" i="0" u="none" strike="noStrike" cap="none" normalizeH="0" baseline="0" dirty="0" smtClean="0">
                <a:ln>
                  <a:noFill/>
                </a:ln>
                <a:effectLst/>
                <a:latin typeface="Arial" pitchFamily="34" charset="0"/>
                <a:ea typeface="Calibri" pitchFamily="34" charset="0"/>
                <a:cs typeface="Garamond" pitchFamily="18" charset="0"/>
              </a:rPr>
              <a:t>.</a:t>
            </a:r>
            <a:endParaRPr kumimoji="0" lang="pt-BR"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44600" algn="l"/>
              </a:tabLst>
            </a:pPr>
            <a:r>
              <a:rPr kumimoji="0" lang="pt-BR" sz="20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 Mês</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deve ser selecionado o mês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previsto</a:t>
            </a:r>
            <a:r>
              <a:rPr kumimoji="0" lang="pt-BR" sz="2000" b="0" i="0" u="none" strike="noStrike" cap="none" normalizeH="0" dirty="0" smtClean="0">
                <a:ln>
                  <a:noFill/>
                </a:ln>
                <a:solidFill>
                  <a:srgbClr val="002060"/>
                </a:solidFill>
                <a:effectLst/>
                <a:latin typeface="Arial" pitchFamily="34" charset="0"/>
                <a:ea typeface="Calibri" pitchFamily="34" charset="0"/>
                <a:cs typeface="Garamond" pitchFamily="18" charset="0"/>
              </a:rPr>
              <a:t>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de liberação da parcela.</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44600" algn="l"/>
              </a:tabLst>
            </a:pPr>
            <a:r>
              <a:rPr kumimoji="0" lang="pt-BR" sz="20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 Ano: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deve ser selecionado o ano de liberação da parcela.</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44600" algn="l"/>
              </a:tabLst>
            </a:pPr>
            <a:r>
              <a:rPr kumimoji="0" lang="pt-BR" sz="20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 Valor da Parcela (R$):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deve ser informado </a:t>
            </a:r>
            <a:r>
              <a:rPr kumimoji="0" lang="pt-BR" sz="2200" b="0" i="0" u="none" strike="noStrike" cap="none" normalizeH="0" baseline="0" dirty="0" smtClean="0">
                <a:ln>
                  <a:noFill/>
                </a:ln>
                <a:solidFill>
                  <a:srgbClr val="FFFFFF"/>
                </a:solidFill>
                <a:effectLst/>
                <a:latin typeface="Arial" pitchFamily="34" charset="0"/>
                <a:ea typeface="Calibri" pitchFamily="34" charset="0"/>
                <a:cs typeface="Garamond" pitchFamily="18" charset="0"/>
              </a:rPr>
              <a:t>o </a:t>
            </a:r>
            <a:r>
              <a:rPr kumimoji="0" lang="pt-BR" sz="2000" b="0" i="0" u="none" strike="noStrike" cap="none" normalizeH="0" baseline="0" dirty="0" smtClean="0">
                <a:ln>
                  <a:noFill/>
                </a:ln>
                <a:solidFill>
                  <a:srgbClr val="FFFFFF"/>
                </a:solidFill>
                <a:effectLst/>
                <a:latin typeface="Arial" pitchFamily="34" charset="0"/>
                <a:ea typeface="Calibri" pitchFamily="34" charset="0"/>
                <a:cs typeface="Garamond" pitchFamily="18" charset="0"/>
              </a:rPr>
              <a:t>valor </a:t>
            </a:r>
            <a:r>
              <a:rPr kumimoji="0" lang="pt-BR" sz="1300" b="0" i="0" u="none" strike="noStrike" cap="none" normalizeH="0" baseline="0" dirty="0" smtClean="0">
                <a:ln>
                  <a:noFill/>
                </a:ln>
                <a:solidFill>
                  <a:srgbClr val="FFFFFF"/>
                </a:solidFill>
                <a:effectLst/>
                <a:latin typeface="Arial" pitchFamily="34" charset="0"/>
                <a:ea typeface="Calibri" pitchFamily="34" charset="0"/>
                <a:cs typeface="Garamond" pitchFamily="18" charset="0"/>
              </a:rPr>
              <a:t>da parcela a ser liberado.</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ítulo 1"/>
          <p:cNvSpPr txBox="1">
            <a:spLocks/>
          </p:cNvSpPr>
          <p:nvPr/>
        </p:nvSpPr>
        <p:spPr>
          <a:xfrm>
            <a:off x="532681" y="0"/>
            <a:ext cx="861131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200" b="1" dirty="0" smtClean="0">
                <a:solidFill>
                  <a:srgbClr val="FF0000"/>
                </a:solidFill>
              </a:rPr>
              <a:t>CRONOGRAMA DESEMBOLSO </a:t>
            </a:r>
            <a:r>
              <a:rPr lang="pt-BR" sz="3200" b="1" dirty="0" smtClean="0">
                <a:solidFill>
                  <a:srgbClr val="002060"/>
                </a:solidFill>
              </a:rPr>
              <a:t>- </a:t>
            </a:r>
            <a:r>
              <a:rPr lang="pt-BR" sz="2800" b="1" dirty="0" smtClean="0">
                <a:solidFill>
                  <a:srgbClr val="002060"/>
                </a:solidFill>
                <a:latin typeface="Arial" pitchFamily="34" charset="0"/>
                <a:ea typeface="Calibri" pitchFamily="34" charset="0"/>
                <a:cs typeface="Garamond" pitchFamily="18" charset="0"/>
              </a:rPr>
              <a:t>Incluir </a:t>
            </a:r>
            <a:r>
              <a:rPr lang="pt-BR" sz="2800" b="1" dirty="0">
                <a:solidFill>
                  <a:srgbClr val="002060"/>
                </a:solidFill>
                <a:latin typeface="Arial" pitchFamily="34" charset="0"/>
                <a:ea typeface="Calibri" pitchFamily="34" charset="0"/>
                <a:cs typeface="Garamond" pitchFamily="18" charset="0"/>
              </a:rPr>
              <a:t>Parcelas</a:t>
            </a:r>
            <a:endParaRPr lang="pt-BR" sz="2800" dirty="0">
              <a:solidFill>
                <a:srgbClr val="002060"/>
              </a:solidFill>
            </a:endParaRPr>
          </a:p>
        </p:txBody>
      </p:sp>
      <p:sp>
        <p:nvSpPr>
          <p:cNvPr id="10" name="Elipse 9"/>
          <p:cNvSpPr/>
          <p:nvPr/>
        </p:nvSpPr>
        <p:spPr>
          <a:xfrm>
            <a:off x="2123728" y="3861048"/>
            <a:ext cx="1296144" cy="459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108519" y="-114483"/>
            <a:ext cx="9296644" cy="6972483"/>
          </a:xfrm>
        </p:spPr>
      </p:pic>
      <p:pic>
        <p:nvPicPr>
          <p:cNvPr id="6" name="Picture 2"/>
          <p:cNvPicPr>
            <a:picLocks noChangeAspect="1" noChangeArrowheads="1"/>
          </p:cNvPicPr>
          <p:nvPr/>
        </p:nvPicPr>
        <p:blipFill rotWithShape="1">
          <a:blip r:embed="rId3" cstate="print"/>
          <a:srcRect t="1772"/>
          <a:stretch/>
        </p:blipFill>
        <p:spPr bwMode="auto">
          <a:xfrm>
            <a:off x="179512" y="2132857"/>
            <a:ext cx="8352928" cy="4464495"/>
          </a:xfrm>
          <a:prstGeom prst="rect">
            <a:avLst/>
          </a:prstGeom>
          <a:noFill/>
          <a:ln w="9525">
            <a:noFill/>
            <a:miter lim="800000"/>
            <a:headEnd/>
            <a:tailEnd/>
          </a:ln>
        </p:spPr>
      </p:pic>
      <p:sp>
        <p:nvSpPr>
          <p:cNvPr id="9" name="Título 1"/>
          <p:cNvSpPr txBox="1">
            <a:spLocks/>
          </p:cNvSpPr>
          <p:nvPr/>
        </p:nvSpPr>
        <p:spPr>
          <a:xfrm>
            <a:off x="633239"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000" b="1" dirty="0" smtClean="0">
                <a:solidFill>
                  <a:srgbClr val="FF0000"/>
                </a:solidFill>
              </a:rPr>
              <a:t>CRONOGRAMA DESEMBOLSO </a:t>
            </a:r>
            <a:r>
              <a:rPr lang="pt-BR" sz="3000" b="1" dirty="0" smtClean="0">
                <a:solidFill>
                  <a:srgbClr val="002060"/>
                </a:solidFill>
              </a:rPr>
              <a:t>- </a:t>
            </a:r>
            <a:r>
              <a:rPr lang="pt-BR" sz="3000" b="1" dirty="0" smtClean="0">
                <a:solidFill>
                  <a:srgbClr val="002060"/>
                </a:solidFill>
                <a:latin typeface="Arial" pitchFamily="34" charset="0"/>
                <a:ea typeface="Calibri" pitchFamily="34" charset="0"/>
                <a:cs typeface="Garamond" pitchFamily="18" charset="0"/>
              </a:rPr>
              <a:t>Associar Metas</a:t>
            </a:r>
            <a:endParaRPr lang="pt-BR" sz="3000" dirty="0">
              <a:solidFill>
                <a:srgbClr val="002060"/>
              </a:solidFill>
            </a:endParaRPr>
          </a:p>
        </p:txBody>
      </p:sp>
      <p:sp>
        <p:nvSpPr>
          <p:cNvPr id="3" name="Retângulo 2"/>
          <p:cNvSpPr/>
          <p:nvPr/>
        </p:nvSpPr>
        <p:spPr>
          <a:xfrm>
            <a:off x="611560" y="3429000"/>
            <a:ext cx="26227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23528" y="1124744"/>
            <a:ext cx="8496944" cy="923330"/>
          </a:xfrm>
          <a:prstGeom prst="rect">
            <a:avLst/>
          </a:prstGeom>
        </p:spPr>
        <p:txBody>
          <a:bodyPr wrap="square">
            <a:spAutoFit/>
          </a:bodyPr>
          <a:lstStyle/>
          <a:p>
            <a:pPr algn="just" eaLnBrk="0" fontAlgn="base" hangingPunct="0">
              <a:spcBef>
                <a:spcPct val="0"/>
              </a:spcBef>
              <a:spcAft>
                <a:spcPct val="0"/>
              </a:spcAft>
            </a:pPr>
            <a:r>
              <a:rPr lang="pt-BR" b="1" dirty="0" smtClean="0">
                <a:solidFill>
                  <a:srgbClr val="002060"/>
                </a:solidFill>
                <a:latin typeface="Arial" pitchFamily="34" charset="0"/>
                <a:ea typeface="Calibri" pitchFamily="34" charset="0"/>
                <a:cs typeface="Garamond" pitchFamily="18" charset="0"/>
              </a:rPr>
              <a:t>Ao Incluir a Parcela, o proponente deve associar </a:t>
            </a:r>
            <a:r>
              <a:rPr lang="pt-BR" b="1" dirty="0" smtClean="0">
                <a:solidFill>
                  <a:srgbClr val="FF0000"/>
                </a:solidFill>
                <a:latin typeface="Arial" pitchFamily="34" charset="0"/>
                <a:ea typeface="Calibri" pitchFamily="34" charset="0"/>
                <a:cs typeface="Garamond" pitchFamily="18" charset="0"/>
              </a:rPr>
              <a:t>as metas </a:t>
            </a:r>
            <a:r>
              <a:rPr lang="pt-BR" b="1" dirty="0" smtClean="0">
                <a:solidFill>
                  <a:srgbClr val="002060"/>
                </a:solidFill>
                <a:latin typeface="Arial" pitchFamily="34" charset="0"/>
                <a:ea typeface="Calibri" pitchFamily="34" charset="0"/>
                <a:cs typeface="Garamond" pitchFamily="18" charset="0"/>
              </a:rPr>
              <a:t>que serão contempladas por essa </a:t>
            </a:r>
            <a:r>
              <a:rPr lang="pt-BR" b="1" dirty="0" smtClean="0">
                <a:solidFill>
                  <a:srgbClr val="FF0000"/>
                </a:solidFill>
                <a:latin typeface="Arial" pitchFamily="34" charset="0"/>
                <a:ea typeface="Calibri" pitchFamily="34" charset="0"/>
                <a:cs typeface="Garamond" pitchFamily="18" charset="0"/>
              </a:rPr>
              <a:t>parcela</a:t>
            </a:r>
            <a:r>
              <a:rPr lang="pt-BR" b="1" dirty="0" smtClean="0">
                <a:solidFill>
                  <a:srgbClr val="002060"/>
                </a:solidFill>
                <a:latin typeface="Arial" pitchFamily="34" charset="0"/>
                <a:ea typeface="Calibri" pitchFamily="34" charset="0"/>
                <a:cs typeface="Garamond" pitchFamily="18" charset="0"/>
              </a:rPr>
              <a:t>. Para associar a parcela à meta, o sistema irá disponibilizar a tela representada pela Figura Metas Associadas.</a:t>
            </a:r>
            <a:endParaRPr lang="pt-BR" b="1" dirty="0" smtClean="0">
              <a:solidFill>
                <a:srgbClr val="002060"/>
              </a:solidFill>
              <a:latin typeface="Arial" pitchFamily="34" charset="0"/>
              <a:cs typeface="Arial"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108519" y="-114483"/>
            <a:ext cx="9296644" cy="6972483"/>
          </a:xfrm>
          <a:prstGeom prst="rect">
            <a:avLst/>
          </a:prstGeom>
        </p:spPr>
      </p:pic>
      <p:sp>
        <p:nvSpPr>
          <p:cNvPr id="5" name="Título 1"/>
          <p:cNvSpPr txBox="1">
            <a:spLocks noGrp="1"/>
          </p:cNvSpPr>
          <p:nvPr>
            <p:ph type="title"/>
          </p:nvPr>
        </p:nvSpPr>
        <p:spPr>
          <a:xfrm>
            <a:off x="107504" y="274638"/>
            <a:ext cx="87849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200" b="1" dirty="0" smtClean="0">
                <a:solidFill>
                  <a:srgbClr val="FF0000"/>
                </a:solidFill>
              </a:rPr>
              <a:t>CRONOGRAMA DESEMBOLSO </a:t>
            </a:r>
            <a:r>
              <a:rPr lang="pt-BR" sz="3200" b="1" dirty="0" smtClean="0">
                <a:solidFill>
                  <a:srgbClr val="002060"/>
                </a:solidFill>
              </a:rPr>
              <a:t>- </a:t>
            </a:r>
            <a:r>
              <a:rPr lang="pt-BR" sz="3200" b="1" dirty="0" smtClean="0">
                <a:solidFill>
                  <a:srgbClr val="002060"/>
                </a:solidFill>
                <a:latin typeface="Arial" pitchFamily="34" charset="0"/>
                <a:ea typeface="Calibri" pitchFamily="34" charset="0"/>
                <a:cs typeface="Garamond" pitchFamily="18" charset="0"/>
              </a:rPr>
              <a:t>Associar Metas</a:t>
            </a:r>
            <a:endParaRPr lang="pt-BR" sz="3200" dirty="0">
              <a:solidFill>
                <a:srgbClr val="002060"/>
              </a:solidFill>
            </a:endParaRPr>
          </a:p>
        </p:txBody>
      </p:sp>
      <p:sp>
        <p:nvSpPr>
          <p:cNvPr id="4" name="Rectangle 5"/>
          <p:cNvSpPr>
            <a:spLocks noGrp="1" noChangeArrowheads="1"/>
          </p:cNvSpPr>
          <p:nvPr>
            <p:ph idx="1"/>
          </p:nvPr>
        </p:nvSpPr>
        <p:spPr bwMode="auto">
          <a:xfrm>
            <a:off x="467544" y="1636493"/>
            <a:ext cx="806489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algn="just" defTabSz="914400" rtl="0" eaLnBrk="1" fontAlgn="base" latinLnBrk="0" hangingPunct="1">
              <a:lnSpc>
                <a:spcPct val="100000"/>
              </a:lnSpc>
              <a:spcBef>
                <a:spcPct val="0"/>
              </a:spcBef>
              <a:spcAft>
                <a:spcPct val="0"/>
              </a:spcAft>
              <a:buClrTx/>
              <a:buSzTx/>
              <a:buFontTx/>
              <a:buNone/>
              <a:tabLst>
                <a:tab pos="774700" algn="l"/>
              </a:tabLst>
            </a:pPr>
            <a:r>
              <a:rPr kumimoji="0" lang="pt-BR" sz="26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O usuário deverá preencher os campos, conforme orientações abaixo:</a:t>
            </a:r>
            <a:endParaRPr kumimoji="0" lang="pt-BR" sz="2600" b="0" i="0" u="none" strike="noStrike" cap="none" normalizeH="0" baseline="0" dirty="0" smtClean="0">
              <a:ln>
                <a:noFill/>
              </a:ln>
              <a:solidFill>
                <a:srgbClr val="002060"/>
              </a:solidFill>
              <a:effectLst/>
              <a:latin typeface="Arial" pitchFamily="34" charset="0"/>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tab pos="774700" algn="l"/>
              </a:tabLst>
            </a:pPr>
            <a:r>
              <a:rPr kumimoji="0" lang="pt-BR" sz="26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	</a:t>
            </a:r>
            <a:r>
              <a:rPr kumimoji="0" lang="pt-BR" sz="2600" b="1" i="0" u="none" strike="noStrike" cap="none" normalizeH="0" baseline="0" dirty="0" smtClean="0">
                <a:ln>
                  <a:noFill/>
                </a:ln>
                <a:solidFill>
                  <a:srgbClr val="FF0000"/>
                </a:solidFill>
                <a:effectLst/>
                <a:latin typeface="Arial" pitchFamily="34" charset="0"/>
                <a:ea typeface="Calibri" pitchFamily="34" charset="0"/>
                <a:cs typeface="Garamond" pitchFamily="18" charset="0"/>
              </a:rPr>
              <a:t>Meta</a:t>
            </a:r>
            <a:r>
              <a:rPr kumimoji="0" lang="pt-BR" sz="26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 </a:t>
            </a:r>
            <a:r>
              <a:rPr kumimoji="0" lang="pt-BR" sz="26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selecionar a meta que será contemplada pela parcela.</a:t>
            </a:r>
            <a:endParaRPr kumimoji="0" lang="pt-BR" sz="2600" b="0" i="0" u="none" strike="noStrike" cap="none" normalizeH="0" baseline="0" dirty="0" smtClean="0">
              <a:ln>
                <a:noFill/>
              </a:ln>
              <a:solidFill>
                <a:srgbClr val="002060"/>
              </a:solidFill>
              <a:effectLst/>
              <a:latin typeface="Arial" pitchFamily="34" charset="0"/>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tab pos="774700" algn="l"/>
              </a:tabLst>
            </a:pPr>
            <a:r>
              <a:rPr kumimoji="0" lang="pt-BR" sz="26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	</a:t>
            </a:r>
            <a:r>
              <a:rPr kumimoji="0" lang="pt-BR" sz="2600" b="1" i="0" u="none" strike="noStrike" cap="none" normalizeH="0" baseline="0" dirty="0" smtClean="0">
                <a:ln>
                  <a:noFill/>
                </a:ln>
                <a:solidFill>
                  <a:srgbClr val="FF0000"/>
                </a:solidFill>
                <a:effectLst/>
                <a:latin typeface="Arial" pitchFamily="34" charset="0"/>
                <a:ea typeface="Calibri" pitchFamily="34" charset="0"/>
                <a:cs typeface="Garamond" pitchFamily="18" charset="0"/>
              </a:rPr>
              <a:t>Valor da Meta (R$): </a:t>
            </a:r>
            <a:r>
              <a:rPr kumimoji="0" lang="pt-BR" sz="26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deve ser informado o valor da parcela que vai ser associada a meta.</a:t>
            </a:r>
            <a:endParaRPr kumimoji="0" lang="pt-BR" sz="2600" b="0" i="0" u="none" strike="noStrike" cap="none" normalizeH="0" baseline="0" dirty="0" smtClean="0">
              <a:ln>
                <a:noFill/>
              </a:ln>
              <a:solidFill>
                <a:srgbClr val="002060"/>
              </a:solidFill>
              <a:effectLst/>
              <a:latin typeface="Arial" pitchFamily="34" charset="0"/>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tab pos="774700" algn="l"/>
              </a:tabLst>
            </a:pPr>
            <a:r>
              <a:rPr kumimoji="0" lang="pt-BR" sz="26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Após o preenchimento dos campos, o usuário deverá clicar no botão </a:t>
            </a:r>
            <a:r>
              <a:rPr kumimoji="0" lang="pt-BR" sz="26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Associar</a:t>
            </a:r>
            <a:r>
              <a:rPr kumimoji="0" lang="pt-BR" sz="2600" b="0" i="0" u="none" strike="noStrike" cap="none" normalizeH="0" dirty="0" smtClean="0">
                <a:ln>
                  <a:noFill/>
                </a:ln>
                <a:solidFill>
                  <a:srgbClr val="FF0000"/>
                </a:solidFill>
                <a:effectLst/>
                <a:latin typeface="Arial" pitchFamily="34" charset="0"/>
                <a:ea typeface="Calibri" pitchFamily="34" charset="0"/>
                <a:cs typeface="Garamond" pitchFamily="18" charset="0"/>
              </a:rPr>
              <a:t> </a:t>
            </a:r>
            <a:r>
              <a:rPr kumimoji="0" lang="pt-BR" sz="26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Meta</a:t>
            </a:r>
            <a:r>
              <a:rPr kumimoji="0" lang="pt-BR" sz="26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kumimoji="0" lang="pt-BR" sz="26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Esta ação será repetida se o valor a ser associado fizer referência a mais de uma meta.</a:t>
            </a:r>
            <a:endParaRPr kumimoji="0" lang="pt-BR" sz="2600" b="1"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29860635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ço Reservado para Conteúdo 3" descr="pp2.jpg"/>
          <p:cNvPicPr>
            <a:picLocks noChangeAspect="1"/>
          </p:cNvPicPr>
          <p:nvPr/>
        </p:nvPicPr>
        <p:blipFill>
          <a:blip r:embed="rId2" cstate="print"/>
          <a:stretch>
            <a:fillRect/>
          </a:stretch>
        </p:blipFill>
        <p:spPr>
          <a:xfrm>
            <a:off x="-108519" y="-114483"/>
            <a:ext cx="9296644" cy="6972483"/>
          </a:xfrm>
          <a:prstGeom prst="rect">
            <a:avLst/>
          </a:prstGeom>
        </p:spPr>
      </p:pic>
      <p:sp>
        <p:nvSpPr>
          <p:cNvPr id="8" name="Título 7"/>
          <p:cNvSpPr>
            <a:spLocks noGrp="1"/>
          </p:cNvSpPr>
          <p:nvPr>
            <p:ph type="title"/>
          </p:nvPr>
        </p:nvSpPr>
        <p:spPr>
          <a:xfrm>
            <a:off x="467544" y="116632"/>
            <a:ext cx="8229600" cy="792088"/>
          </a:xfrm>
        </p:spPr>
        <p:txBody>
          <a:bodyPr>
            <a:normAutofit fontScale="90000"/>
          </a:bodyPr>
          <a:lstStyle/>
          <a:p>
            <a:r>
              <a:rPr lang="pt-BR" sz="3300" b="1" dirty="0">
                <a:solidFill>
                  <a:srgbClr val="FF0000"/>
                </a:solidFill>
              </a:rPr>
              <a:t>CRONOGRAMA </a:t>
            </a:r>
            <a:r>
              <a:rPr lang="pt-BR" sz="3300" b="1" dirty="0" smtClean="0">
                <a:solidFill>
                  <a:srgbClr val="FF0000"/>
                </a:solidFill>
              </a:rPr>
              <a:t>DESEMBOLSO </a:t>
            </a:r>
            <a:r>
              <a:rPr lang="pt-BR" sz="3300" b="1" dirty="0" smtClean="0">
                <a:solidFill>
                  <a:srgbClr val="002060"/>
                </a:solidFill>
              </a:rPr>
              <a:t>- </a:t>
            </a:r>
            <a:r>
              <a:rPr lang="pt-BR" sz="3600" b="1" dirty="0" smtClean="0">
                <a:solidFill>
                  <a:srgbClr val="002060"/>
                </a:solidFill>
              </a:rPr>
              <a:t>Associar Etapa</a:t>
            </a:r>
            <a:endParaRPr lang="pt-BR" sz="3600" dirty="0">
              <a:solidFill>
                <a:srgbClr val="002060"/>
              </a:solidFill>
            </a:endParaRPr>
          </a:p>
        </p:txBody>
      </p:sp>
      <p:sp>
        <p:nvSpPr>
          <p:cNvPr id="6" name="Rectangle 4"/>
          <p:cNvSpPr>
            <a:spLocks noChangeArrowheads="1"/>
          </p:cNvSpPr>
          <p:nvPr/>
        </p:nvSpPr>
        <p:spPr bwMode="auto">
          <a:xfrm>
            <a:off x="251520" y="929045"/>
            <a:ext cx="85255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Após associar a parcela à meta, é necessário associar a parcela à etapa. Para isso selecione a opção </a:t>
            </a:r>
            <a:r>
              <a:rPr kumimoji="0" lang="pt-BR" sz="2000" b="1" i="0" u="none" strike="noStrike" cap="none" normalizeH="0" baseline="0" dirty="0" smtClean="0">
                <a:ln>
                  <a:noFill/>
                </a:ln>
                <a:solidFill>
                  <a:srgbClr val="FF0000"/>
                </a:solidFill>
                <a:effectLst/>
                <a:latin typeface="Arial" pitchFamily="34" charset="0"/>
                <a:ea typeface="Calibri" pitchFamily="34" charset="0"/>
                <a:cs typeface="Garamond" pitchFamily="18" charset="0"/>
              </a:rPr>
              <a:t>Associar Etapa</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conforme demonstra a figura abaixo:</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7" name="Picture 5"/>
          <p:cNvPicPr>
            <a:picLocks noChangeAspect="1" noChangeArrowheads="1"/>
          </p:cNvPicPr>
          <p:nvPr/>
        </p:nvPicPr>
        <p:blipFill>
          <a:blip r:embed="rId3" cstate="print"/>
          <a:srcRect/>
          <a:stretch>
            <a:fillRect/>
          </a:stretch>
        </p:blipFill>
        <p:spPr bwMode="auto">
          <a:xfrm>
            <a:off x="179512" y="1916832"/>
            <a:ext cx="8640960" cy="468052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3" descr="pp2.jpg"/>
          <p:cNvPicPr>
            <a:picLocks noChangeAspect="1"/>
          </p:cNvPicPr>
          <p:nvPr/>
        </p:nvPicPr>
        <p:blipFill>
          <a:blip r:embed="rId2" cstate="print"/>
          <a:stretch>
            <a:fillRect/>
          </a:stretch>
        </p:blipFill>
        <p:spPr>
          <a:xfrm>
            <a:off x="-108519" y="-114483"/>
            <a:ext cx="9296644" cy="6972483"/>
          </a:xfrm>
          <a:prstGeom prst="rect">
            <a:avLst/>
          </a:prstGeom>
        </p:spPr>
      </p:pic>
      <p:sp>
        <p:nvSpPr>
          <p:cNvPr id="2" name="Título 1"/>
          <p:cNvSpPr>
            <a:spLocks noGrp="1"/>
          </p:cNvSpPr>
          <p:nvPr>
            <p:ph type="title"/>
          </p:nvPr>
        </p:nvSpPr>
        <p:spPr>
          <a:xfrm>
            <a:off x="1115616" y="0"/>
            <a:ext cx="7416824" cy="836712"/>
          </a:xfrm>
        </p:spPr>
        <p:txBody>
          <a:bodyPr>
            <a:normAutofit fontScale="90000"/>
          </a:bodyPr>
          <a:lstStyle/>
          <a:p>
            <a:pPr algn="l"/>
            <a:r>
              <a:rPr lang="pt-BR" sz="3000" b="1" dirty="0">
                <a:solidFill>
                  <a:srgbClr val="FF0000"/>
                </a:solidFill>
              </a:rPr>
              <a:t>CRONOGRAMA </a:t>
            </a:r>
            <a:r>
              <a:rPr lang="pt-BR" sz="3000" b="1" dirty="0" smtClean="0">
                <a:solidFill>
                  <a:srgbClr val="FF0000"/>
                </a:solidFill>
              </a:rPr>
              <a:t>DESEMBOLSO</a:t>
            </a:r>
            <a:r>
              <a:rPr lang="pt-BR" sz="3000" b="1" dirty="0" smtClean="0"/>
              <a:t> </a:t>
            </a:r>
            <a:r>
              <a:rPr lang="pt-BR" sz="3000" b="1" dirty="0" smtClean="0">
                <a:solidFill>
                  <a:srgbClr val="002060"/>
                </a:solidFill>
              </a:rPr>
              <a:t>- Associar </a:t>
            </a:r>
            <a:r>
              <a:rPr lang="pt-BR" sz="3000" b="1" dirty="0">
                <a:solidFill>
                  <a:srgbClr val="002060"/>
                </a:solidFill>
              </a:rPr>
              <a:t>Etapa</a:t>
            </a:r>
            <a:endParaRPr lang="pt-BR" sz="3000" dirty="0">
              <a:solidFill>
                <a:srgbClr val="002060"/>
              </a:solidFill>
            </a:endParaRPr>
          </a:p>
        </p:txBody>
      </p:sp>
      <p:sp>
        <p:nvSpPr>
          <p:cNvPr id="3" name="Retângulo 2"/>
          <p:cNvSpPr/>
          <p:nvPr/>
        </p:nvSpPr>
        <p:spPr>
          <a:xfrm>
            <a:off x="251520" y="980728"/>
            <a:ext cx="8568952" cy="4832092"/>
          </a:xfrm>
          <a:prstGeom prst="rect">
            <a:avLst/>
          </a:prstGeom>
          <a:ln w="38100">
            <a:solidFill>
              <a:srgbClr val="FFC000"/>
            </a:solidFill>
          </a:ln>
        </p:spPr>
        <p:txBody>
          <a:bodyPr wrap="square">
            <a:spAutoFit/>
          </a:bodyPr>
          <a:lstStyle/>
          <a:p>
            <a:pPr lvl="0" algn="just" eaLnBrk="0" fontAlgn="base" hangingPunct="0">
              <a:spcBef>
                <a:spcPct val="0"/>
              </a:spcBef>
              <a:spcAft>
                <a:spcPct val="0"/>
              </a:spcAft>
            </a:pPr>
            <a:r>
              <a:rPr lang="pt-BR" sz="2800" b="1" dirty="0">
                <a:solidFill>
                  <a:srgbClr val="FF0000"/>
                </a:solidFill>
                <a:latin typeface="+mj-lt"/>
                <a:ea typeface="Calibri" pitchFamily="34" charset="0"/>
                <a:cs typeface="Garamond" pitchFamily="18" charset="0"/>
              </a:rPr>
              <a:t>Importante:</a:t>
            </a:r>
            <a:r>
              <a:rPr lang="pt-BR" sz="2800" b="1" dirty="0">
                <a:solidFill>
                  <a:srgbClr val="002060"/>
                </a:solidFill>
                <a:latin typeface="+mj-lt"/>
                <a:ea typeface="Calibri" pitchFamily="34" charset="0"/>
                <a:cs typeface="Garamond" pitchFamily="18" charset="0"/>
              </a:rPr>
              <a:t> </a:t>
            </a:r>
            <a:r>
              <a:rPr lang="pt-BR" sz="2800" dirty="0" smtClean="0">
                <a:solidFill>
                  <a:srgbClr val="002060"/>
                </a:solidFill>
                <a:latin typeface="+mj-lt"/>
                <a:ea typeface="Calibri" pitchFamily="34" charset="0"/>
                <a:cs typeface="Garamond" pitchFamily="18" charset="0"/>
              </a:rPr>
              <a:t>Uma </a:t>
            </a:r>
            <a:r>
              <a:rPr lang="pt-BR" sz="2800" dirty="0">
                <a:solidFill>
                  <a:srgbClr val="002060"/>
                </a:solidFill>
                <a:latin typeface="+mj-lt"/>
                <a:ea typeface="Calibri" pitchFamily="34" charset="0"/>
                <a:cs typeface="Garamond" pitchFamily="18" charset="0"/>
              </a:rPr>
              <a:t>parcela pode ser associada a mais de uma </a:t>
            </a:r>
            <a:r>
              <a:rPr lang="pt-BR" sz="2800" dirty="0" smtClean="0">
                <a:solidFill>
                  <a:srgbClr val="002060"/>
                </a:solidFill>
                <a:latin typeface="+mj-lt"/>
                <a:ea typeface="Calibri" pitchFamily="34" charset="0"/>
                <a:cs typeface="Garamond" pitchFamily="18" charset="0"/>
              </a:rPr>
              <a:t>meta.</a:t>
            </a:r>
          </a:p>
          <a:p>
            <a:pPr lvl="0" indent="358775" algn="just" eaLnBrk="0" fontAlgn="base" hangingPunct="0">
              <a:spcBef>
                <a:spcPct val="0"/>
              </a:spcBef>
              <a:spcAft>
                <a:spcPct val="0"/>
              </a:spcAft>
            </a:pPr>
            <a:endParaRPr lang="pt-BR" sz="2800" dirty="0" smtClean="0">
              <a:solidFill>
                <a:srgbClr val="002060"/>
              </a:solidFill>
              <a:latin typeface="+mj-lt"/>
              <a:ea typeface="Calibri" pitchFamily="34" charset="0"/>
              <a:cs typeface="Garamond" pitchFamily="18" charset="0"/>
            </a:endParaRPr>
          </a:p>
          <a:p>
            <a:pPr lvl="0" algn="just" eaLnBrk="0" fontAlgn="base" hangingPunct="0">
              <a:spcBef>
                <a:spcPct val="0"/>
              </a:spcBef>
              <a:spcAft>
                <a:spcPct val="0"/>
              </a:spcAft>
            </a:pPr>
            <a:r>
              <a:rPr lang="pt-BR" sz="2800" dirty="0" smtClean="0">
                <a:solidFill>
                  <a:srgbClr val="002060"/>
                </a:solidFill>
                <a:latin typeface="+mj-lt"/>
                <a:ea typeface="Calibri" pitchFamily="34" charset="0"/>
                <a:cs typeface="Garamond" pitchFamily="18" charset="0"/>
              </a:rPr>
              <a:t>As </a:t>
            </a:r>
            <a:r>
              <a:rPr lang="pt-BR" sz="2800" dirty="0">
                <a:solidFill>
                  <a:srgbClr val="002060"/>
                </a:solidFill>
                <a:latin typeface="+mj-lt"/>
                <a:ea typeface="Calibri" pitchFamily="34" charset="0"/>
                <a:cs typeface="Garamond" pitchFamily="18" charset="0"/>
              </a:rPr>
              <a:t>metas associadas são exibidas na parte inferior da tela. </a:t>
            </a:r>
            <a:endParaRPr lang="pt-BR" sz="2800" dirty="0" smtClean="0">
              <a:solidFill>
                <a:srgbClr val="002060"/>
              </a:solidFill>
              <a:latin typeface="+mj-lt"/>
              <a:ea typeface="Calibri" pitchFamily="34" charset="0"/>
              <a:cs typeface="Garamond" pitchFamily="18" charset="0"/>
            </a:endParaRPr>
          </a:p>
          <a:p>
            <a:pPr lvl="0" indent="358775" algn="just" eaLnBrk="0" fontAlgn="base" hangingPunct="0">
              <a:spcBef>
                <a:spcPct val="0"/>
              </a:spcBef>
              <a:spcAft>
                <a:spcPct val="0"/>
              </a:spcAft>
            </a:pPr>
            <a:endParaRPr lang="pt-BR" sz="2800" dirty="0" smtClean="0">
              <a:solidFill>
                <a:srgbClr val="002060"/>
              </a:solidFill>
              <a:latin typeface="+mj-lt"/>
              <a:ea typeface="Calibri" pitchFamily="34" charset="0"/>
              <a:cs typeface="Garamond" pitchFamily="18" charset="0"/>
            </a:endParaRPr>
          </a:p>
          <a:p>
            <a:pPr lvl="0" algn="just" eaLnBrk="0" fontAlgn="base" hangingPunct="0">
              <a:spcBef>
                <a:spcPct val="0"/>
              </a:spcBef>
              <a:spcAft>
                <a:spcPct val="0"/>
              </a:spcAft>
            </a:pPr>
            <a:r>
              <a:rPr lang="pt-BR" sz="2800" dirty="0" smtClean="0">
                <a:solidFill>
                  <a:srgbClr val="002060"/>
                </a:solidFill>
                <a:latin typeface="+mj-lt"/>
                <a:ea typeface="Calibri" pitchFamily="34" charset="0"/>
                <a:cs typeface="Garamond" pitchFamily="18" charset="0"/>
              </a:rPr>
              <a:t>Para </a:t>
            </a:r>
            <a:r>
              <a:rPr lang="pt-BR" sz="2800" dirty="0">
                <a:solidFill>
                  <a:srgbClr val="002060"/>
                </a:solidFill>
                <a:latin typeface="+mj-lt"/>
                <a:ea typeface="Calibri" pitchFamily="34" charset="0"/>
                <a:cs typeface="Garamond" pitchFamily="18" charset="0"/>
              </a:rPr>
              <a:t>cada meta associada, o sistema disponibiliza os botões Associar Etapa e Excluir, que permite sua exclusão, caso necessário. </a:t>
            </a:r>
            <a:endParaRPr lang="pt-BR" sz="2800" dirty="0" smtClean="0">
              <a:solidFill>
                <a:srgbClr val="002060"/>
              </a:solidFill>
              <a:latin typeface="+mj-lt"/>
              <a:ea typeface="Calibri" pitchFamily="34" charset="0"/>
              <a:cs typeface="Garamond" pitchFamily="18" charset="0"/>
            </a:endParaRPr>
          </a:p>
          <a:p>
            <a:pPr lvl="0" algn="just" eaLnBrk="0" fontAlgn="base" hangingPunct="0">
              <a:spcBef>
                <a:spcPct val="0"/>
              </a:spcBef>
              <a:spcAft>
                <a:spcPct val="0"/>
              </a:spcAft>
            </a:pPr>
            <a:endParaRPr lang="pt-BR" sz="2800" dirty="0" smtClean="0">
              <a:solidFill>
                <a:srgbClr val="002060"/>
              </a:solidFill>
              <a:latin typeface="+mj-lt"/>
              <a:ea typeface="Calibri" pitchFamily="34" charset="0"/>
              <a:cs typeface="Garamond" pitchFamily="18" charset="0"/>
            </a:endParaRPr>
          </a:p>
          <a:p>
            <a:pPr lvl="0" algn="just" eaLnBrk="0" fontAlgn="base" hangingPunct="0">
              <a:spcBef>
                <a:spcPct val="0"/>
              </a:spcBef>
              <a:spcAft>
                <a:spcPct val="0"/>
              </a:spcAft>
            </a:pPr>
            <a:r>
              <a:rPr lang="pt-BR" sz="2800" dirty="0" smtClean="0">
                <a:solidFill>
                  <a:srgbClr val="002060"/>
                </a:solidFill>
                <a:latin typeface="+mj-lt"/>
                <a:ea typeface="Calibri" pitchFamily="34" charset="0"/>
                <a:cs typeface="Garamond" pitchFamily="18" charset="0"/>
              </a:rPr>
              <a:t>É </a:t>
            </a:r>
            <a:r>
              <a:rPr lang="pt-BR" sz="2800" dirty="0">
                <a:solidFill>
                  <a:srgbClr val="002060"/>
                </a:solidFill>
                <a:latin typeface="+mj-lt"/>
                <a:ea typeface="Calibri" pitchFamily="34" charset="0"/>
                <a:cs typeface="Garamond" pitchFamily="18" charset="0"/>
              </a:rPr>
              <a:t>possível também a inclusão de uma nova associação de meta na parcela correspondente no botão Associar Meta.</a:t>
            </a:r>
            <a:endParaRPr lang="pt-BR" sz="2800" dirty="0">
              <a:solidFill>
                <a:srgbClr val="002060"/>
              </a:solidFill>
              <a:latin typeface="+mj-lt"/>
              <a:cs typeface="Arial" pitchFamily="34" charset="0"/>
            </a:endParaRPr>
          </a:p>
        </p:txBody>
      </p:sp>
    </p:spTree>
    <p:extLst>
      <p:ext uri="{BB962C8B-B14F-4D97-AF65-F5344CB8AC3E}">
        <p14:creationId xmlns="" xmlns:p14="http://schemas.microsoft.com/office/powerpoint/2010/main" val="367049850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ço Reservado para Conteúdo 3" descr="pp2.jpg"/>
          <p:cNvPicPr>
            <a:picLocks noChangeAspect="1"/>
          </p:cNvPicPr>
          <p:nvPr/>
        </p:nvPicPr>
        <p:blipFill>
          <a:blip r:embed="rId2" cstate="print"/>
          <a:stretch>
            <a:fillRect/>
          </a:stretch>
        </p:blipFill>
        <p:spPr>
          <a:xfrm>
            <a:off x="0" y="-5578"/>
            <a:ext cx="9283960" cy="6962970"/>
          </a:xfrm>
          <a:prstGeom prst="rect">
            <a:avLst/>
          </a:prstGeom>
        </p:spPr>
      </p:pic>
      <p:sp>
        <p:nvSpPr>
          <p:cNvPr id="8" name="Título 7"/>
          <p:cNvSpPr>
            <a:spLocks noGrp="1"/>
          </p:cNvSpPr>
          <p:nvPr>
            <p:ph type="title"/>
          </p:nvPr>
        </p:nvSpPr>
        <p:spPr>
          <a:xfrm>
            <a:off x="25338" y="0"/>
            <a:ext cx="9289032" cy="1152128"/>
          </a:xfrm>
        </p:spPr>
        <p:txBody>
          <a:bodyPr>
            <a:normAutofit/>
          </a:bodyPr>
          <a:lstStyle/>
          <a:p>
            <a:r>
              <a:rPr lang="pt-BR" sz="3000" b="1" dirty="0">
                <a:solidFill>
                  <a:srgbClr val="FF0000"/>
                </a:solidFill>
              </a:rPr>
              <a:t>CRONOGRAMA </a:t>
            </a:r>
            <a:r>
              <a:rPr lang="pt-BR" sz="3000" b="1" dirty="0" smtClean="0">
                <a:solidFill>
                  <a:srgbClr val="FF0000"/>
                </a:solidFill>
              </a:rPr>
              <a:t>DESEMBOLSO </a:t>
            </a:r>
            <a:r>
              <a:rPr lang="pt-BR" sz="3000" b="1" dirty="0" smtClean="0">
                <a:solidFill>
                  <a:srgbClr val="002060"/>
                </a:solidFill>
              </a:rPr>
              <a:t>- Associar Valor</a:t>
            </a:r>
            <a:endParaRPr lang="pt-BR" sz="3000" dirty="0">
              <a:solidFill>
                <a:srgbClr val="002060"/>
              </a:solidFill>
            </a:endParaRPr>
          </a:p>
        </p:txBody>
      </p:sp>
      <p:pic>
        <p:nvPicPr>
          <p:cNvPr id="6" name="Picture 2"/>
          <p:cNvPicPr>
            <a:picLocks noChangeAspect="1" noChangeArrowheads="1"/>
          </p:cNvPicPr>
          <p:nvPr/>
        </p:nvPicPr>
        <p:blipFill>
          <a:blip r:embed="rId3" cstate="print"/>
          <a:srcRect/>
          <a:stretch>
            <a:fillRect/>
          </a:stretch>
        </p:blipFill>
        <p:spPr bwMode="auto">
          <a:xfrm>
            <a:off x="251520" y="1988840"/>
            <a:ext cx="8712968" cy="3960440"/>
          </a:xfrm>
          <a:prstGeom prst="rect">
            <a:avLst/>
          </a:prstGeom>
          <a:noFill/>
          <a:ln w="9525">
            <a:noFill/>
            <a:miter lim="800000"/>
            <a:headEnd/>
            <a:tailEnd/>
          </a:ln>
        </p:spPr>
      </p:pic>
      <p:sp>
        <p:nvSpPr>
          <p:cNvPr id="7" name="Rectangle 3"/>
          <p:cNvSpPr>
            <a:spLocks noChangeArrowheads="1"/>
          </p:cNvSpPr>
          <p:nvPr/>
        </p:nvSpPr>
        <p:spPr bwMode="auto">
          <a:xfrm>
            <a:off x="251520" y="6021288"/>
            <a:ext cx="834300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No botão </a:t>
            </a:r>
            <a:r>
              <a:rPr kumimoji="0" lang="pt-BR"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Associar Valor</a:t>
            </a:r>
            <a:r>
              <a:rPr kumimoji="0" lang="pt-BR"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o sistema exibirá uma tela com os dados da etapa e da meta e o campo </a:t>
            </a:r>
            <a:r>
              <a:rPr kumimoji="0" lang="pt-BR" b="1" i="0" u="none" strike="noStrike" cap="none" normalizeH="0" baseline="0" dirty="0" smtClean="0">
                <a:ln>
                  <a:noFill/>
                </a:ln>
                <a:solidFill>
                  <a:srgbClr val="FF0000"/>
                </a:solidFill>
                <a:effectLst/>
                <a:latin typeface="Arial" pitchFamily="34" charset="0"/>
                <a:ea typeface="Calibri" pitchFamily="34" charset="0"/>
                <a:cs typeface="Garamond" pitchFamily="18" charset="0"/>
              </a:rPr>
              <a:t>Valor a Vincular</a:t>
            </a:r>
            <a:r>
              <a:rPr kumimoji="0" lang="pt-BR"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 ser preenchido</a:t>
            </a:r>
            <a:r>
              <a:rPr kumimoji="0" lang="pt-BR"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endParaRPr kumimoji="0" lang="pt-BR" b="0" i="0" u="none" strike="noStrike" cap="none" normalizeH="0" baseline="0" dirty="0" smtClean="0">
              <a:ln>
                <a:noFill/>
              </a:ln>
              <a:solidFill>
                <a:srgbClr val="002060"/>
              </a:solidFill>
              <a:effectLst/>
              <a:latin typeface="Arial" pitchFamily="34" charset="0"/>
              <a:cs typeface="Arial" pitchFamily="34" charset="0"/>
            </a:endParaRPr>
          </a:p>
        </p:txBody>
      </p:sp>
      <p:sp>
        <p:nvSpPr>
          <p:cNvPr id="9" name="Retângulo 8"/>
          <p:cNvSpPr/>
          <p:nvPr/>
        </p:nvSpPr>
        <p:spPr>
          <a:xfrm>
            <a:off x="395536" y="980728"/>
            <a:ext cx="8640960" cy="1015663"/>
          </a:xfrm>
          <a:prstGeom prst="rect">
            <a:avLst/>
          </a:prstGeom>
        </p:spPr>
        <p:txBody>
          <a:bodyPr wrap="square">
            <a:spAutoFit/>
          </a:bodyPr>
          <a:lstStyle/>
          <a:p>
            <a:pPr algn="just"/>
            <a:r>
              <a:rPr lang="pt-BR" sz="2000" dirty="0">
                <a:solidFill>
                  <a:srgbClr val="002060"/>
                </a:solidFill>
                <a:latin typeface="Arial" pitchFamily="34" charset="0"/>
                <a:ea typeface="Calibri" pitchFamily="34" charset="0"/>
                <a:cs typeface="Garamond" pitchFamily="18" charset="0"/>
              </a:rPr>
              <a:t>O sistema exibirá a tela com os dados da meta selecionada, as </a:t>
            </a:r>
            <a:r>
              <a:rPr lang="pt-BR" sz="2000" dirty="0" err="1" smtClean="0">
                <a:solidFill>
                  <a:srgbClr val="002060"/>
                </a:solidFill>
                <a:latin typeface="Arial" pitchFamily="34" charset="0"/>
                <a:ea typeface="Calibri" pitchFamily="34" charset="0"/>
                <a:cs typeface="Garamond" pitchFamily="18" charset="0"/>
              </a:rPr>
              <a:t>especi-ficações</a:t>
            </a:r>
            <a:r>
              <a:rPr lang="pt-BR" sz="2000" dirty="0" smtClean="0">
                <a:solidFill>
                  <a:srgbClr val="002060"/>
                </a:solidFill>
                <a:latin typeface="Arial" pitchFamily="34" charset="0"/>
                <a:ea typeface="Calibri" pitchFamily="34" charset="0"/>
                <a:cs typeface="Garamond" pitchFamily="18" charset="0"/>
              </a:rPr>
              <a:t> </a:t>
            </a:r>
            <a:r>
              <a:rPr lang="pt-BR" sz="2000" dirty="0">
                <a:solidFill>
                  <a:srgbClr val="002060"/>
                </a:solidFill>
                <a:latin typeface="Arial" pitchFamily="34" charset="0"/>
                <a:ea typeface="Calibri" pitchFamily="34" charset="0"/>
                <a:cs typeface="Garamond" pitchFamily="18" charset="0"/>
              </a:rPr>
              <a:t>da etapa e o(s) valor(es) disponível(is) para vincular à(s) etapa(s). O usuário deverá clicar no botão </a:t>
            </a:r>
            <a:r>
              <a:rPr lang="pt-BR" sz="2000" dirty="0">
                <a:solidFill>
                  <a:srgbClr val="FF0000"/>
                </a:solidFill>
                <a:latin typeface="Arial" pitchFamily="34" charset="0"/>
                <a:ea typeface="Calibri" pitchFamily="34" charset="0"/>
                <a:cs typeface="Garamond" pitchFamily="18" charset="0"/>
              </a:rPr>
              <a:t>Associar Valor</a:t>
            </a:r>
            <a:r>
              <a:rPr lang="pt-BR" sz="2000" dirty="0">
                <a:solidFill>
                  <a:srgbClr val="002060"/>
                </a:solidFill>
                <a:latin typeface="Arial" pitchFamily="34" charset="0"/>
                <a:ea typeface="Calibri" pitchFamily="34" charset="0"/>
                <a:cs typeface="Garamond" pitchFamily="18" charset="0"/>
              </a:rPr>
              <a:t>, conforme a </a:t>
            </a:r>
            <a:r>
              <a:rPr lang="pt-BR" sz="2000" dirty="0" smtClean="0">
                <a:solidFill>
                  <a:srgbClr val="002060"/>
                </a:solidFill>
                <a:latin typeface="Arial" pitchFamily="34" charset="0"/>
                <a:ea typeface="Calibri" pitchFamily="34" charset="0"/>
                <a:cs typeface="Garamond" pitchFamily="18" charset="0"/>
              </a:rPr>
              <a:t>figura abaixo:</a:t>
            </a:r>
            <a:endParaRPr lang="pt-BR" sz="2000" dirty="0">
              <a:solidFill>
                <a:srgbClr val="002060"/>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0" y="-5578"/>
            <a:ext cx="9283960" cy="6962970"/>
          </a:xfrm>
          <a:prstGeom prst="rect">
            <a:avLst/>
          </a:prstGeom>
        </p:spPr>
      </p:pic>
      <p:sp>
        <p:nvSpPr>
          <p:cNvPr id="2" name="Título 1"/>
          <p:cNvSpPr>
            <a:spLocks noGrp="1"/>
          </p:cNvSpPr>
          <p:nvPr>
            <p:ph type="title"/>
          </p:nvPr>
        </p:nvSpPr>
        <p:spPr>
          <a:xfrm>
            <a:off x="521543" y="116632"/>
            <a:ext cx="8229600" cy="864096"/>
          </a:xfrm>
        </p:spPr>
        <p:txBody>
          <a:bodyPr>
            <a:noAutofit/>
          </a:bodyPr>
          <a:lstStyle/>
          <a:p>
            <a:r>
              <a:rPr lang="pt-BR" sz="2800" b="1" dirty="0" smtClean="0">
                <a:solidFill>
                  <a:srgbClr val="FF0000"/>
                </a:solidFill>
                <a:latin typeface="+mn-lt"/>
                <a:ea typeface="Calibri" pitchFamily="34" charset="0"/>
                <a:cs typeface="Garamond" pitchFamily="18" charset="0"/>
              </a:rPr>
              <a:t>CRONOGRAMA DESEMBOLSO </a:t>
            </a:r>
            <a:r>
              <a:rPr lang="pt-BR" sz="3000" b="1" dirty="0" smtClean="0">
                <a:solidFill>
                  <a:srgbClr val="002060"/>
                </a:solidFill>
                <a:latin typeface="+mn-lt"/>
                <a:ea typeface="Calibri" pitchFamily="34" charset="0"/>
                <a:cs typeface="Garamond" pitchFamily="18" charset="0"/>
              </a:rPr>
              <a:t>-  Vincular Valores</a:t>
            </a:r>
            <a:endParaRPr lang="pt-BR" sz="3000" b="1" dirty="0">
              <a:solidFill>
                <a:srgbClr val="002060"/>
              </a:solidFill>
              <a:latin typeface="+mn-lt"/>
            </a:endParaRPr>
          </a:p>
        </p:txBody>
      </p:sp>
      <p:pic>
        <p:nvPicPr>
          <p:cNvPr id="6" name="Picture 1"/>
          <p:cNvPicPr>
            <a:picLocks noChangeAspect="1" noChangeArrowheads="1"/>
          </p:cNvPicPr>
          <p:nvPr/>
        </p:nvPicPr>
        <p:blipFill rotWithShape="1">
          <a:blip r:embed="rId3" cstate="print"/>
          <a:srcRect t="2072"/>
          <a:stretch/>
        </p:blipFill>
        <p:spPr bwMode="auto">
          <a:xfrm>
            <a:off x="179512" y="1988840"/>
            <a:ext cx="8781776" cy="4176464"/>
          </a:xfrm>
          <a:prstGeom prst="rect">
            <a:avLst/>
          </a:prstGeom>
          <a:noFill/>
          <a:ln w="9525">
            <a:noFill/>
            <a:miter lim="800000"/>
            <a:headEnd/>
            <a:tailEnd/>
          </a:ln>
        </p:spPr>
      </p:pic>
      <p:sp>
        <p:nvSpPr>
          <p:cNvPr id="9" name="Elipse 8"/>
          <p:cNvSpPr/>
          <p:nvPr/>
        </p:nvSpPr>
        <p:spPr>
          <a:xfrm>
            <a:off x="4788024" y="5229200"/>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395536" y="980728"/>
            <a:ext cx="8568952" cy="830997"/>
          </a:xfrm>
          <a:prstGeom prst="rect">
            <a:avLst/>
          </a:prstGeom>
        </p:spPr>
        <p:txBody>
          <a:bodyPr wrap="square">
            <a:spAutoFit/>
          </a:bodyPr>
          <a:lstStyle/>
          <a:p>
            <a:pPr lvl="0" algn="just" fontAlgn="base">
              <a:spcBef>
                <a:spcPct val="0"/>
              </a:spcBef>
              <a:spcAft>
                <a:spcPct val="0"/>
              </a:spcAft>
            </a:pPr>
            <a:r>
              <a:rPr lang="pt-BR" sz="2400" b="1" dirty="0" smtClean="0">
                <a:solidFill>
                  <a:srgbClr val="002060"/>
                </a:solidFill>
                <a:latin typeface="Arial" pitchFamily="34" charset="0"/>
                <a:ea typeface="Calibri" pitchFamily="34" charset="0"/>
                <a:cs typeface="Garamond" pitchFamily="18" charset="0"/>
              </a:rPr>
              <a:t>Após o preenchimento do valor, o usuário deverá clicar no botão </a:t>
            </a:r>
            <a:r>
              <a:rPr lang="pt-BR" sz="2400" b="1" dirty="0" smtClean="0">
                <a:solidFill>
                  <a:srgbClr val="FF0000"/>
                </a:solidFill>
                <a:latin typeface="Arial" pitchFamily="34" charset="0"/>
                <a:ea typeface="Calibri" pitchFamily="34" charset="0"/>
                <a:cs typeface="Garamond" pitchFamily="18" charset="0"/>
              </a:rPr>
              <a:t>Salvar</a:t>
            </a:r>
            <a:r>
              <a:rPr lang="pt-BR" sz="2400" b="1" dirty="0" smtClean="0">
                <a:solidFill>
                  <a:srgbClr val="002060"/>
                </a:solidFill>
                <a:latin typeface="Arial" pitchFamily="34" charset="0"/>
                <a:ea typeface="Calibri" pitchFamily="34" charset="0"/>
                <a:cs typeface="Garamond" pitchFamily="18" charset="0"/>
              </a:rPr>
              <a:t>, conforme a Figura Vincular Valores.</a:t>
            </a:r>
            <a:endParaRPr lang="pt-BR" sz="2400" b="1" dirty="0" smtClean="0">
              <a:solidFill>
                <a:srgbClr val="002060"/>
              </a:solidFill>
              <a:latin typeface="Arial" pitchFamily="34" charset="0"/>
              <a:cs typeface="Arial" pitchFamily="34" charset="0"/>
            </a:endParaRPr>
          </a:p>
        </p:txBody>
      </p:sp>
    </p:spTree>
  </p:cSld>
  <p:clrMapOvr>
    <a:masterClrMapping/>
  </p:clrMapOvr>
  <p:transition spd="slow">
    <p:pull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0" y="-5578"/>
            <a:ext cx="9283960" cy="6962970"/>
          </a:xfrm>
          <a:prstGeom prst="rect">
            <a:avLst/>
          </a:prstGeom>
        </p:spPr>
      </p:pic>
      <p:sp>
        <p:nvSpPr>
          <p:cNvPr id="2" name="Título 1"/>
          <p:cNvSpPr>
            <a:spLocks noGrp="1"/>
          </p:cNvSpPr>
          <p:nvPr>
            <p:ph type="title"/>
          </p:nvPr>
        </p:nvSpPr>
        <p:spPr>
          <a:xfrm>
            <a:off x="971599" y="0"/>
            <a:ext cx="7779543" cy="980728"/>
          </a:xfrm>
        </p:spPr>
        <p:txBody>
          <a:bodyPr>
            <a:noAutofit/>
          </a:bodyPr>
          <a:lstStyle/>
          <a:p>
            <a:r>
              <a:rPr lang="pt-BR" sz="2800" b="1" dirty="0" smtClean="0">
                <a:solidFill>
                  <a:srgbClr val="FF0000"/>
                </a:solidFill>
                <a:latin typeface="+mn-lt"/>
                <a:ea typeface="Calibri" pitchFamily="34" charset="0"/>
                <a:cs typeface="Garamond" pitchFamily="18" charset="0"/>
              </a:rPr>
              <a:t>CRONOGRAMA DESEMBOLSO</a:t>
            </a:r>
            <a:r>
              <a:rPr lang="pt-BR" sz="2600" b="1" dirty="0" smtClean="0">
                <a:solidFill>
                  <a:srgbClr val="FF0000"/>
                </a:solidFill>
                <a:latin typeface="+mn-lt"/>
                <a:ea typeface="Calibri" pitchFamily="34" charset="0"/>
                <a:cs typeface="Garamond" pitchFamily="18" charset="0"/>
              </a:rPr>
              <a:t> </a:t>
            </a:r>
            <a:r>
              <a:rPr lang="pt-BR" sz="2600" b="1" dirty="0" smtClean="0">
                <a:solidFill>
                  <a:srgbClr val="002060"/>
                </a:solidFill>
                <a:latin typeface="+mn-lt"/>
                <a:ea typeface="Calibri" pitchFamily="34" charset="0"/>
                <a:cs typeface="Garamond" pitchFamily="18" charset="0"/>
              </a:rPr>
              <a:t>-  Vincular Valores</a:t>
            </a:r>
            <a:endParaRPr lang="pt-BR" sz="2600" b="1" dirty="0">
              <a:solidFill>
                <a:srgbClr val="002060"/>
              </a:solidFill>
              <a:latin typeface="+mn-lt"/>
            </a:endParaRPr>
          </a:p>
        </p:txBody>
      </p:sp>
      <p:sp>
        <p:nvSpPr>
          <p:cNvPr id="7" name="Rectangle 2"/>
          <p:cNvSpPr>
            <a:spLocks noChangeArrowheads="1"/>
          </p:cNvSpPr>
          <p:nvPr/>
        </p:nvSpPr>
        <p:spPr bwMode="auto">
          <a:xfrm>
            <a:off x="240308" y="4647910"/>
            <a:ext cx="8759353"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2060"/>
                </a:solidFill>
                <a:effectLst/>
                <a:latin typeface="Arial" pitchFamily="34" charset="0"/>
                <a:ea typeface="Calibri" pitchFamily="34" charset="0"/>
                <a:cs typeface="Arial" pitchFamily="34" charset="0"/>
              </a:rPr>
              <a:t>O sistema exibirá a mensagem </a:t>
            </a:r>
            <a:r>
              <a:rPr kumimoji="0" lang="pt-BR" b="1" i="0" u="none" strike="noStrike" cap="none" normalizeH="0" baseline="0" dirty="0" smtClean="0">
                <a:ln>
                  <a:noFill/>
                </a:ln>
                <a:solidFill>
                  <a:srgbClr val="FF0000"/>
                </a:solidFill>
                <a:effectLst/>
                <a:latin typeface="Arial" pitchFamily="34" charset="0"/>
                <a:ea typeface="Calibri" pitchFamily="34" charset="0"/>
                <a:cs typeface="Arial" pitchFamily="34" charset="0"/>
              </a:rPr>
              <a:t>Valor associado à etapa com sucesso</a:t>
            </a:r>
            <a:r>
              <a:rPr kumimoji="0" lang="pt-BR" b="1" i="0" u="none" strike="noStrike" cap="none" normalizeH="0" baseline="0" dirty="0" smtClean="0">
                <a:ln>
                  <a:noFill/>
                </a:ln>
                <a:solidFill>
                  <a:srgbClr val="002060"/>
                </a:solidFill>
                <a:effectLst/>
                <a:latin typeface="Arial" pitchFamily="34" charset="0"/>
                <a:ea typeface="Calibri" pitchFamily="34" charset="0"/>
                <a:cs typeface="Arial" pitchFamily="34" charset="0"/>
              </a:rPr>
              <a:t>. Observe que o valor disponível foi vinculado à etapa </a:t>
            </a:r>
            <a:r>
              <a:rPr kumimoji="0" lang="pt-BR" b="1" i="0" u="none" strike="noStrike" cap="none" normalizeH="0" baseline="0" dirty="0" smtClean="0">
                <a:ln>
                  <a:noFill/>
                </a:ln>
                <a:solidFill>
                  <a:srgbClr val="FF0000"/>
                </a:solidFill>
                <a:effectLst/>
                <a:latin typeface="Arial" pitchFamily="34" charset="0"/>
                <a:ea typeface="Calibri" pitchFamily="34" charset="0"/>
                <a:cs typeface="Arial" pitchFamily="34" charset="0"/>
              </a:rPr>
              <a:t>R$288 mil</a:t>
            </a:r>
            <a:r>
              <a:rPr kumimoji="0" lang="pt-BR" b="1" i="0" u="none" strike="noStrike" cap="none" normalizeH="0" baseline="0" dirty="0" smtClean="0">
                <a:ln>
                  <a:noFill/>
                </a:ln>
                <a:solidFill>
                  <a:srgbClr val="002060"/>
                </a:solidFill>
                <a:effectLst/>
                <a:latin typeface="Arial" pitchFamily="34" charset="0"/>
                <a:ea typeface="Calibri" pitchFamily="34" charset="0"/>
                <a:cs typeface="Arial" pitchFamily="34" charset="0"/>
              </a:rPr>
              <a:t>. </a:t>
            </a:r>
          </a:p>
          <a:p>
            <a:pPr marL="0" marR="0" lvl="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2060"/>
                </a:solidFill>
                <a:effectLst/>
                <a:latin typeface="Arial" pitchFamily="34" charset="0"/>
                <a:ea typeface="Calibri" pitchFamily="34" charset="0"/>
                <a:cs typeface="Arial" pitchFamily="34" charset="0"/>
              </a:rPr>
              <a:t>Exibe também os botões Associar Valor e Desassociar Valor. O botão Desassociar Valor poderá ser utilizado para retirar o valor vinculado à etapa. </a:t>
            </a:r>
          </a:p>
          <a:p>
            <a:pPr marL="0" marR="0" lvl="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FF0000"/>
                </a:solidFill>
                <a:effectLst/>
                <a:latin typeface="Arial" pitchFamily="34" charset="0"/>
                <a:ea typeface="Calibri" pitchFamily="34" charset="0"/>
                <a:cs typeface="Arial" pitchFamily="34" charset="0"/>
              </a:rPr>
              <a:t>A associação de valores das etapas será feito até que os valores de repasse da meta sejam totalizados, </a:t>
            </a:r>
            <a:r>
              <a:rPr kumimoji="0" lang="pt-BR" b="1" i="0" u="none" strike="noStrike" cap="none" normalizeH="0" baseline="0" dirty="0" smtClean="0">
                <a:ln>
                  <a:noFill/>
                </a:ln>
                <a:solidFill>
                  <a:srgbClr val="002060"/>
                </a:solidFill>
                <a:effectLst/>
                <a:latin typeface="Arial" pitchFamily="34" charset="0"/>
                <a:ea typeface="Calibri" pitchFamily="34" charset="0"/>
                <a:cs typeface="Arial" pitchFamily="34" charset="0"/>
              </a:rPr>
              <a:t>sendo a navegação feita pelos botões voltar e selecionar.</a:t>
            </a:r>
            <a:endParaRPr kumimoji="0" lang="pt-BR" b="1" i="0" u="none" strike="noStrike" cap="none" normalizeH="0" baseline="0" dirty="0" smtClean="0">
              <a:ln>
                <a:noFill/>
              </a:ln>
              <a:solidFill>
                <a:srgbClr val="002060"/>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395536" y="836712"/>
            <a:ext cx="8496944" cy="3816424"/>
          </a:xfrm>
          <a:prstGeom prst="rect">
            <a:avLst/>
          </a:prstGeom>
          <a:noFill/>
          <a:ln w="9525">
            <a:noFill/>
            <a:miter lim="800000"/>
            <a:headEnd/>
            <a:tailEnd/>
          </a:ln>
        </p:spPr>
      </p:pic>
      <p:sp>
        <p:nvSpPr>
          <p:cNvPr id="11" name="Elipse 10"/>
          <p:cNvSpPr/>
          <p:nvPr/>
        </p:nvSpPr>
        <p:spPr>
          <a:xfrm>
            <a:off x="683568" y="1484784"/>
            <a:ext cx="3672408" cy="3988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5220072" y="3861048"/>
            <a:ext cx="108012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p:bldP spid="11"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0" y="-5578"/>
            <a:ext cx="9283960" cy="6962970"/>
          </a:xfrm>
          <a:prstGeom prst="rect">
            <a:avLst/>
          </a:prstGeom>
        </p:spPr>
      </p:pic>
      <p:sp>
        <p:nvSpPr>
          <p:cNvPr id="2" name="Título 1"/>
          <p:cNvSpPr>
            <a:spLocks noGrp="1"/>
          </p:cNvSpPr>
          <p:nvPr>
            <p:ph type="title"/>
          </p:nvPr>
        </p:nvSpPr>
        <p:spPr>
          <a:xfrm>
            <a:off x="1331640" y="116632"/>
            <a:ext cx="6768752" cy="720080"/>
          </a:xfrm>
        </p:spPr>
        <p:txBody>
          <a:bodyPr>
            <a:noAutofit/>
          </a:bodyPr>
          <a:lstStyle/>
          <a:p>
            <a:pPr algn="l"/>
            <a:r>
              <a:rPr lang="pt-BR" sz="2600" b="1" dirty="0" smtClean="0">
                <a:solidFill>
                  <a:srgbClr val="FF0000"/>
                </a:solidFill>
                <a:latin typeface="Arial" pitchFamily="34" charset="0"/>
                <a:ea typeface="Calibri" pitchFamily="34" charset="0"/>
                <a:cs typeface="Arial" pitchFamily="34" charset="0"/>
              </a:rPr>
              <a:t>CRONOGRAMA DESEMBOLSO </a:t>
            </a:r>
            <a:endParaRPr lang="pt-BR" sz="2600" b="1" dirty="0">
              <a:latin typeface="Arial" pitchFamily="34" charset="0"/>
              <a:cs typeface="Arial" pitchFamily="34" charset="0"/>
            </a:endParaRPr>
          </a:p>
        </p:txBody>
      </p:sp>
      <p:sp>
        <p:nvSpPr>
          <p:cNvPr id="6" name="Retângulo 5"/>
          <p:cNvSpPr/>
          <p:nvPr/>
        </p:nvSpPr>
        <p:spPr>
          <a:xfrm>
            <a:off x="575048" y="836712"/>
            <a:ext cx="8568952" cy="646331"/>
          </a:xfrm>
          <a:prstGeom prst="rect">
            <a:avLst/>
          </a:prstGeom>
        </p:spPr>
        <p:txBody>
          <a:bodyPr wrap="square">
            <a:spAutoFit/>
          </a:bodyPr>
          <a:lstStyle/>
          <a:p>
            <a:r>
              <a:rPr lang="pt-BR" dirty="0" smtClean="0">
                <a:solidFill>
                  <a:srgbClr val="002060"/>
                </a:solidFill>
                <a:latin typeface="Arial" pitchFamily="34" charset="0"/>
                <a:cs typeface="Arial" pitchFamily="34" charset="0"/>
              </a:rPr>
              <a:t>Ao clicar no botão “</a:t>
            </a:r>
            <a:r>
              <a:rPr lang="pt-BR" b="1" dirty="0" smtClean="0">
                <a:solidFill>
                  <a:srgbClr val="002060"/>
                </a:solidFill>
                <a:latin typeface="Arial" pitchFamily="34" charset="0"/>
                <a:cs typeface="Arial" pitchFamily="34" charset="0"/>
              </a:rPr>
              <a:t>Voltar”, o sistema exibirá a Listagem de Metas cadastradas e o </a:t>
            </a:r>
            <a:r>
              <a:rPr lang="pt-BR" dirty="0" smtClean="0">
                <a:solidFill>
                  <a:srgbClr val="002060"/>
                </a:solidFill>
                <a:latin typeface="Arial" pitchFamily="34" charset="0"/>
                <a:cs typeface="Arial" pitchFamily="34" charset="0"/>
              </a:rPr>
              <a:t>usuário deverá clicar novamente no botão “</a:t>
            </a:r>
            <a:r>
              <a:rPr lang="pt-BR" b="1" dirty="0" smtClean="0">
                <a:solidFill>
                  <a:srgbClr val="002060"/>
                </a:solidFill>
                <a:latin typeface="Arial" pitchFamily="34" charset="0"/>
                <a:cs typeface="Arial" pitchFamily="34" charset="0"/>
              </a:rPr>
              <a:t>Voltar”,</a:t>
            </a:r>
            <a:endParaRPr lang="pt-BR" dirty="0">
              <a:solidFill>
                <a:srgbClr val="002060"/>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323528" y="1700808"/>
            <a:ext cx="8352928" cy="4968552"/>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3" cstate="print"/>
          <a:stretch>
            <a:fillRect/>
          </a:stretch>
        </p:blipFill>
        <p:spPr>
          <a:xfrm>
            <a:off x="-15027" y="-5578"/>
            <a:ext cx="9151437" cy="6863578"/>
          </a:xfrm>
          <a:prstGeom prst="rect">
            <a:avLst/>
          </a:prstGeom>
        </p:spPr>
      </p:pic>
      <p:sp>
        <p:nvSpPr>
          <p:cNvPr id="5" name="Retângulo 1"/>
          <p:cNvSpPr>
            <a:spLocks noChangeArrowheads="1"/>
          </p:cNvSpPr>
          <p:nvPr/>
        </p:nvSpPr>
        <p:spPr bwMode="auto">
          <a:xfrm>
            <a:off x="533400" y="485285"/>
            <a:ext cx="8327231" cy="492443"/>
          </a:xfrm>
          <a:prstGeom prst="rect">
            <a:avLst/>
          </a:prstGeom>
          <a:noFill/>
          <a:ln w="9525">
            <a:noFill/>
            <a:miter lim="800000"/>
            <a:headEnd/>
            <a:tailEnd/>
          </a:ln>
        </p:spPr>
        <p:txBody>
          <a:bodyPr wrap="square">
            <a:spAutoFit/>
          </a:bodyPr>
          <a:lstStyle/>
          <a:p>
            <a:pPr>
              <a:defRPr/>
            </a:pPr>
            <a:r>
              <a:rPr lang="pt-BR" sz="2600" b="1" dirty="0" smtClean="0">
                <a:solidFill>
                  <a:srgbClr val="FF0000"/>
                </a:solidFill>
              </a:rPr>
              <a:t>Portaria Interministerial 404/2016 – Principais Mudanças </a:t>
            </a:r>
            <a:endParaRPr lang="pt-BR" sz="2600" b="1" dirty="0">
              <a:solidFill>
                <a:srgbClr val="FF0000"/>
              </a:solidFill>
              <a:latin typeface="Arial" pitchFamily="34" charset="0"/>
              <a:cs typeface="Arial" pitchFamily="34" charset="0"/>
            </a:endParaRPr>
          </a:p>
        </p:txBody>
      </p:sp>
      <p:sp>
        <p:nvSpPr>
          <p:cNvPr id="10" name="CaixaDeTexto 9"/>
          <p:cNvSpPr txBox="1"/>
          <p:nvPr/>
        </p:nvSpPr>
        <p:spPr>
          <a:xfrm>
            <a:off x="761999" y="1524000"/>
            <a:ext cx="7924801" cy="5262979"/>
          </a:xfrm>
          <a:prstGeom prst="rect">
            <a:avLst/>
          </a:prstGeom>
          <a:noFill/>
        </p:spPr>
        <p:txBody>
          <a:bodyPr wrap="square">
            <a:spAutoFit/>
          </a:bodyPr>
          <a:lstStyle/>
          <a:p>
            <a:pPr algn="just"/>
            <a:r>
              <a:rPr lang="pt-BR" sz="2400" dirty="0" smtClean="0">
                <a:solidFill>
                  <a:srgbClr val="002060"/>
                </a:solidFill>
                <a:latin typeface="Arial" pitchFamily="34" charset="0"/>
                <a:cs typeface="Arial" pitchFamily="34" charset="0"/>
              </a:rPr>
              <a:t>Art. 9º </a:t>
            </a:r>
            <a:r>
              <a:rPr lang="x-none" sz="2400" smtClean="0">
                <a:solidFill>
                  <a:srgbClr val="002060"/>
                </a:solidFill>
                <a:latin typeface="Arial" pitchFamily="34" charset="0"/>
                <a:cs typeface="Arial" pitchFamily="34" charset="0"/>
              </a:rPr>
              <a:t>§ 8º </a:t>
            </a:r>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Quando o objeto do instrumento envolver a execução de obras e serviços de engenharia, fica vedado o aproveitamento de licitação que: (Alterado pela P</a:t>
            </a:r>
            <a:r>
              <a:rPr lang="pt-BR" sz="2400" dirty="0" smtClean="0">
                <a:solidFill>
                  <a:srgbClr val="002060"/>
                </a:solidFill>
                <a:latin typeface="Arial" pitchFamily="34" charset="0"/>
                <a:cs typeface="Arial" pitchFamily="34" charset="0"/>
              </a:rPr>
              <a:t>I </a:t>
            </a:r>
            <a:r>
              <a:rPr lang="x-none" sz="2400" smtClean="0">
                <a:solidFill>
                  <a:srgbClr val="002060"/>
                </a:solidFill>
                <a:latin typeface="Arial" pitchFamily="34" charset="0"/>
                <a:cs typeface="Arial" pitchFamily="34" charset="0"/>
              </a:rPr>
              <a:t>101</a:t>
            </a:r>
            <a:r>
              <a:rPr lang="pt-BR" sz="2400" dirty="0" smtClean="0">
                <a:solidFill>
                  <a:srgbClr val="002060"/>
                </a:solidFill>
                <a:latin typeface="Arial" pitchFamily="34" charset="0"/>
                <a:cs typeface="Arial" pitchFamily="34" charset="0"/>
              </a:rPr>
              <a:t>)</a:t>
            </a:r>
            <a:r>
              <a:rPr lang="x-none" sz="2400" smtClean="0">
                <a:solidFill>
                  <a:srgbClr val="002060"/>
                </a:solidFill>
                <a:latin typeface="Arial" pitchFamily="34" charset="0"/>
                <a:cs typeface="Arial" pitchFamily="34" charset="0"/>
              </a:rPr>
              <a:t>. </a:t>
            </a:r>
            <a:endParaRPr lang="pt-BR" sz="2400" dirty="0" smtClean="0">
              <a:solidFill>
                <a:srgbClr val="002060"/>
              </a:solidFill>
              <a:latin typeface="Arial" pitchFamily="34" charset="0"/>
              <a:cs typeface="Arial" pitchFamily="34" charset="0"/>
            </a:endParaRPr>
          </a:p>
          <a:p>
            <a:pPr algn="just"/>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I - utilize projeto de engenharia diferente daquele previamente aprovado e a realização de licitação em desacordo com o estabelecido no projeto básico ou termo de referência aprovado, sob pena de rescisão do instrumento pactuado; e  </a:t>
            </a:r>
            <a:endParaRPr lang="pt-BR" sz="2400" dirty="0" smtClean="0">
              <a:solidFill>
                <a:srgbClr val="002060"/>
              </a:solidFill>
              <a:latin typeface="Arial" pitchFamily="34" charset="0"/>
              <a:cs typeface="Arial" pitchFamily="34" charset="0"/>
            </a:endParaRPr>
          </a:p>
          <a:p>
            <a:endParaRPr lang="pt-BR" sz="2400" dirty="0" smtClean="0">
              <a:solidFill>
                <a:srgbClr val="002060"/>
              </a:solidFill>
              <a:latin typeface="Arial" pitchFamily="34" charset="0"/>
              <a:cs typeface="Arial" pitchFamily="34" charset="0"/>
            </a:endParaRPr>
          </a:p>
          <a:p>
            <a:pPr algn="just"/>
            <a:r>
              <a:rPr lang="x-none" sz="2400" smtClean="0">
                <a:solidFill>
                  <a:srgbClr val="002060"/>
                </a:solidFill>
                <a:latin typeface="Arial" pitchFamily="34" charset="0"/>
                <a:cs typeface="Arial" pitchFamily="34" charset="0"/>
              </a:rPr>
              <a:t>II - tenha sido publicada em data anterior ao aceite do projeto básico de engenharia pela mandatária</a:t>
            </a:r>
            <a:r>
              <a:rPr lang="pt-BR" sz="2400" dirty="0" smtClean="0">
                <a:solidFill>
                  <a:srgbClr val="002060"/>
                </a:solidFill>
                <a:latin typeface="Arial" pitchFamily="34" charset="0"/>
                <a:cs typeface="Arial" pitchFamily="34" charset="0"/>
              </a:rPr>
              <a:t>.</a:t>
            </a:r>
          </a:p>
          <a:p>
            <a:endParaRPr lang="pt-BR" sz="2400" dirty="0"/>
          </a:p>
        </p:txBody>
      </p:sp>
    </p:spTree>
    <p:extLst>
      <p:ext uri="{BB962C8B-B14F-4D97-AF65-F5344CB8AC3E}">
        <p14:creationId xmlns="" xmlns:p14="http://schemas.microsoft.com/office/powerpoint/2010/main" val="213810033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down)">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0" y="-5578"/>
            <a:ext cx="9283960" cy="6962970"/>
          </a:xfrm>
          <a:prstGeom prst="rect">
            <a:avLst/>
          </a:prstGeom>
        </p:spPr>
      </p:pic>
      <p:sp>
        <p:nvSpPr>
          <p:cNvPr id="2" name="Título 1"/>
          <p:cNvSpPr>
            <a:spLocks noGrp="1"/>
          </p:cNvSpPr>
          <p:nvPr>
            <p:ph type="title"/>
          </p:nvPr>
        </p:nvSpPr>
        <p:spPr>
          <a:xfrm>
            <a:off x="521543" y="116632"/>
            <a:ext cx="8229600" cy="864096"/>
          </a:xfrm>
        </p:spPr>
        <p:txBody>
          <a:bodyPr>
            <a:noAutofit/>
          </a:bodyPr>
          <a:lstStyle/>
          <a:p>
            <a:r>
              <a:rPr lang="pt-BR" sz="2800" b="1" dirty="0" smtClean="0">
                <a:solidFill>
                  <a:srgbClr val="FF0000"/>
                </a:solidFill>
                <a:latin typeface="Arial" pitchFamily="34" charset="0"/>
                <a:ea typeface="Calibri" pitchFamily="34" charset="0"/>
                <a:cs typeface="Arial" pitchFamily="34" charset="0"/>
              </a:rPr>
              <a:t>CRONOGRAMA DESEMBOLSO </a:t>
            </a:r>
            <a:endParaRPr lang="pt-BR" sz="3000" b="1" dirty="0">
              <a:latin typeface="Arial" pitchFamily="34" charset="0"/>
              <a:cs typeface="Arial" pitchFamily="34" charset="0"/>
            </a:endParaRPr>
          </a:p>
        </p:txBody>
      </p:sp>
      <p:sp>
        <p:nvSpPr>
          <p:cNvPr id="6" name="Retângulo 5"/>
          <p:cNvSpPr/>
          <p:nvPr/>
        </p:nvSpPr>
        <p:spPr>
          <a:xfrm>
            <a:off x="467544" y="836712"/>
            <a:ext cx="8676456" cy="923330"/>
          </a:xfrm>
          <a:prstGeom prst="rect">
            <a:avLst/>
          </a:prstGeom>
        </p:spPr>
        <p:txBody>
          <a:bodyPr wrap="square">
            <a:spAutoFit/>
          </a:bodyPr>
          <a:lstStyle/>
          <a:p>
            <a:r>
              <a:rPr lang="pt-BR" dirty="0" smtClean="0">
                <a:solidFill>
                  <a:srgbClr val="002060"/>
                </a:solidFill>
                <a:latin typeface="Arial" pitchFamily="34" charset="0"/>
                <a:cs typeface="Arial" pitchFamily="34" charset="0"/>
              </a:rPr>
              <a:t>Após clicar duas vezes no botão “</a:t>
            </a:r>
            <a:r>
              <a:rPr lang="pt-BR" b="1" dirty="0" smtClean="0">
                <a:solidFill>
                  <a:srgbClr val="002060"/>
                </a:solidFill>
                <a:latin typeface="Arial" pitchFamily="34" charset="0"/>
                <a:cs typeface="Arial" pitchFamily="34" charset="0"/>
              </a:rPr>
              <a:t>Voltar”, o sistema exibirá a Listagem de Parcelas </a:t>
            </a:r>
            <a:r>
              <a:rPr lang="pt-BR" dirty="0" smtClean="0">
                <a:solidFill>
                  <a:srgbClr val="002060"/>
                </a:solidFill>
                <a:latin typeface="Arial" pitchFamily="34" charset="0"/>
                <a:cs typeface="Arial" pitchFamily="34" charset="0"/>
              </a:rPr>
              <a:t>cadastradas e para cada parcela, são disponibilizados os botões: “</a:t>
            </a:r>
            <a:r>
              <a:rPr lang="pt-BR" b="1" dirty="0" smtClean="0">
                <a:solidFill>
                  <a:srgbClr val="002060"/>
                </a:solidFill>
                <a:latin typeface="Arial" pitchFamily="34" charset="0"/>
                <a:cs typeface="Arial" pitchFamily="34" charset="0"/>
              </a:rPr>
              <a:t>Excluir”, “Alterar” e </a:t>
            </a:r>
            <a:r>
              <a:rPr lang="pt-BR" dirty="0" smtClean="0">
                <a:solidFill>
                  <a:srgbClr val="002060"/>
                </a:solidFill>
                <a:latin typeface="Arial" pitchFamily="34" charset="0"/>
                <a:cs typeface="Arial" pitchFamily="34" charset="0"/>
              </a:rPr>
              <a:t>“</a:t>
            </a:r>
            <a:r>
              <a:rPr lang="pt-BR" b="1" dirty="0" smtClean="0">
                <a:solidFill>
                  <a:srgbClr val="002060"/>
                </a:solidFill>
                <a:latin typeface="Arial" pitchFamily="34" charset="0"/>
                <a:cs typeface="Arial" pitchFamily="34" charset="0"/>
              </a:rPr>
              <a:t>Metas Associadas”.</a:t>
            </a:r>
            <a:endParaRPr lang="pt-BR" dirty="0">
              <a:solidFill>
                <a:srgbClr val="002060"/>
              </a:solidFill>
              <a:latin typeface="Arial" pitchFamily="34" charset="0"/>
              <a:cs typeface="Arial"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323529" y="1772816"/>
            <a:ext cx="8496944" cy="4536504"/>
          </a:xfrm>
          <a:prstGeom prst="rect">
            <a:avLst/>
          </a:prstGeom>
          <a:noFill/>
          <a:ln w="9525">
            <a:noFill/>
            <a:miter lim="800000"/>
            <a:headEnd/>
            <a:tailEnd/>
          </a:ln>
        </p:spPr>
      </p:pic>
      <p:sp>
        <p:nvSpPr>
          <p:cNvPr id="9" name="CaixaDeTexto 8"/>
          <p:cNvSpPr txBox="1"/>
          <p:nvPr/>
        </p:nvSpPr>
        <p:spPr>
          <a:xfrm>
            <a:off x="4499992" y="5877272"/>
            <a:ext cx="3600400" cy="830997"/>
          </a:xfrm>
          <a:prstGeom prst="rect">
            <a:avLst/>
          </a:prstGeom>
          <a:noFill/>
          <a:ln>
            <a:solidFill>
              <a:srgbClr val="FF0000"/>
            </a:solidFill>
          </a:ln>
        </p:spPr>
        <p:txBody>
          <a:bodyPr wrap="square" rtlCol="0">
            <a:spAutoFit/>
          </a:bodyPr>
          <a:lstStyle/>
          <a:p>
            <a:r>
              <a:rPr lang="pt-BR" sz="1600" b="1" dirty="0" smtClean="0">
                <a:solidFill>
                  <a:srgbClr val="FF0000"/>
                </a:solidFill>
              </a:rPr>
              <a:t>Incluir as parcelas do CONCEDENTE e CONVENENTE até zerar os valores do convênio</a:t>
            </a:r>
            <a:endParaRPr lang="pt-BR" sz="1600" b="1" dirty="0">
              <a:solidFill>
                <a:srgbClr val="FF0000"/>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descr="pp2.jpg"/>
          <p:cNvPicPr>
            <a:picLocks noChangeAspect="1"/>
          </p:cNvPicPr>
          <p:nvPr/>
        </p:nvPicPr>
        <p:blipFill>
          <a:blip r:embed="rId2" cstate="print"/>
          <a:stretch>
            <a:fillRect/>
          </a:stretch>
        </p:blipFill>
        <p:spPr>
          <a:xfrm>
            <a:off x="0" y="-5578"/>
            <a:ext cx="9283960" cy="6962970"/>
          </a:xfrm>
          <a:prstGeom prst="rect">
            <a:avLst/>
          </a:prstGeom>
        </p:spPr>
      </p:pic>
      <p:sp>
        <p:nvSpPr>
          <p:cNvPr id="4" name="Título 3"/>
          <p:cNvSpPr>
            <a:spLocks noGrp="1"/>
          </p:cNvSpPr>
          <p:nvPr>
            <p:ph type="title"/>
          </p:nvPr>
        </p:nvSpPr>
        <p:spPr>
          <a:xfrm>
            <a:off x="527180" y="404664"/>
            <a:ext cx="8229600" cy="1143000"/>
          </a:xfrm>
        </p:spPr>
        <p:txBody>
          <a:bodyPr>
            <a:noAutofit/>
          </a:bodyPr>
          <a:lstStyle/>
          <a:p>
            <a:r>
              <a:rPr lang="pt-BR" sz="3000" b="1" dirty="0" smtClean="0">
                <a:solidFill>
                  <a:srgbClr val="FF0000"/>
                </a:solidFill>
                <a:latin typeface="Arial" pitchFamily="34" charset="0"/>
                <a:cs typeface="Arial" pitchFamily="34" charset="0"/>
              </a:rPr>
              <a:t>Aba PLANO </a:t>
            </a:r>
            <a:r>
              <a:rPr lang="pt-BR" sz="3000" b="1" dirty="0">
                <a:solidFill>
                  <a:srgbClr val="FF0000"/>
                </a:solidFill>
                <a:latin typeface="Arial" pitchFamily="34" charset="0"/>
                <a:cs typeface="Arial" pitchFamily="34" charset="0"/>
              </a:rPr>
              <a:t>DE APLICAÇÃO DETALHADO </a:t>
            </a:r>
          </a:p>
        </p:txBody>
      </p:sp>
      <p:sp>
        <p:nvSpPr>
          <p:cNvPr id="7" name="Retângulo 6"/>
          <p:cNvSpPr/>
          <p:nvPr/>
        </p:nvSpPr>
        <p:spPr>
          <a:xfrm>
            <a:off x="683569" y="1628800"/>
            <a:ext cx="8259258" cy="4832092"/>
          </a:xfrm>
          <a:prstGeom prst="rect">
            <a:avLst/>
          </a:prstGeom>
        </p:spPr>
        <p:txBody>
          <a:bodyPr wrap="square">
            <a:spAutoFit/>
          </a:bodyPr>
          <a:lstStyle/>
          <a:p>
            <a:pPr algn="just"/>
            <a:r>
              <a:rPr lang="pt-BR" sz="2800" b="1" dirty="0" smtClean="0">
                <a:solidFill>
                  <a:srgbClr val="002060"/>
                </a:solidFill>
                <a:latin typeface="Arial" pitchFamily="34" charset="0"/>
                <a:cs typeface="Arial" pitchFamily="34" charset="0"/>
              </a:rPr>
              <a:t>Nesta aba são cadastradas </a:t>
            </a:r>
            <a:r>
              <a:rPr lang="pt-BR" sz="2800" b="1" dirty="0">
                <a:solidFill>
                  <a:srgbClr val="002060"/>
                </a:solidFill>
                <a:latin typeface="Arial" pitchFamily="34" charset="0"/>
                <a:cs typeface="Arial" pitchFamily="34" charset="0"/>
              </a:rPr>
              <a:t>as especificações das aquisições, </a:t>
            </a:r>
            <a:r>
              <a:rPr lang="pt-BR" sz="2800" b="1" dirty="0" smtClean="0">
                <a:solidFill>
                  <a:srgbClr val="002060"/>
                </a:solidFill>
                <a:latin typeface="Arial" pitchFamily="34" charset="0"/>
                <a:cs typeface="Arial" pitchFamily="34" charset="0"/>
              </a:rPr>
              <a:t>serão definidos os tipos </a:t>
            </a:r>
            <a:r>
              <a:rPr lang="pt-BR" sz="2800" b="1" dirty="0">
                <a:solidFill>
                  <a:srgbClr val="002060"/>
                </a:solidFill>
                <a:latin typeface="Arial" pitchFamily="34" charset="0"/>
                <a:cs typeface="Arial" pitchFamily="34" charset="0"/>
              </a:rPr>
              <a:t>de </a:t>
            </a:r>
            <a:r>
              <a:rPr lang="pt-BR" sz="2800" b="1" dirty="0" smtClean="0">
                <a:solidFill>
                  <a:srgbClr val="002060"/>
                </a:solidFill>
                <a:latin typeface="Arial" pitchFamily="34" charset="0"/>
                <a:cs typeface="Arial" pitchFamily="34" charset="0"/>
              </a:rPr>
              <a:t>despesas:</a:t>
            </a:r>
          </a:p>
          <a:p>
            <a:pPr algn="just"/>
            <a:endParaRPr lang="pt-BR" sz="2800" b="1" dirty="0" smtClean="0">
              <a:solidFill>
                <a:srgbClr val="002060"/>
              </a:solidFill>
              <a:latin typeface="Arial" pitchFamily="34" charset="0"/>
              <a:cs typeface="Arial" pitchFamily="34" charset="0"/>
            </a:endParaRPr>
          </a:p>
          <a:p>
            <a:pPr algn="just">
              <a:buFont typeface="Wingdings" pitchFamily="2" charset="2"/>
              <a:buChar char="Ø"/>
            </a:pPr>
            <a:r>
              <a:rPr lang="pt-BR" sz="2800" b="1" dirty="0" smtClean="0">
                <a:solidFill>
                  <a:srgbClr val="FF0000"/>
                </a:solidFill>
                <a:latin typeface="Arial" pitchFamily="34" charset="0"/>
                <a:cs typeface="Arial" pitchFamily="34" charset="0"/>
              </a:rPr>
              <a:t>Bens;     </a:t>
            </a:r>
          </a:p>
          <a:p>
            <a:pPr algn="just">
              <a:buFont typeface="Wingdings" pitchFamily="2" charset="2"/>
              <a:buChar char="Ø"/>
            </a:pPr>
            <a:r>
              <a:rPr lang="pt-BR" sz="2800" b="1" dirty="0" smtClean="0">
                <a:solidFill>
                  <a:srgbClr val="FF0000"/>
                </a:solidFill>
                <a:latin typeface="Arial" pitchFamily="34" charset="0"/>
                <a:cs typeface="Arial" pitchFamily="34" charset="0"/>
              </a:rPr>
              <a:t>Serviços;  </a:t>
            </a:r>
          </a:p>
          <a:p>
            <a:pPr algn="just">
              <a:buFont typeface="Wingdings" pitchFamily="2" charset="2"/>
              <a:buChar char="Ø"/>
            </a:pPr>
            <a:r>
              <a:rPr lang="pt-BR" sz="2800" b="1" dirty="0" smtClean="0">
                <a:solidFill>
                  <a:srgbClr val="FF0000"/>
                </a:solidFill>
                <a:latin typeface="Arial" pitchFamily="34" charset="0"/>
                <a:cs typeface="Arial" pitchFamily="34" charset="0"/>
              </a:rPr>
              <a:t>Obras;</a:t>
            </a:r>
          </a:p>
          <a:p>
            <a:pPr algn="just">
              <a:buFont typeface="Wingdings" pitchFamily="2" charset="2"/>
              <a:buChar char="Ø"/>
            </a:pPr>
            <a:r>
              <a:rPr lang="pt-BR" sz="2800" b="1" dirty="0" smtClean="0">
                <a:solidFill>
                  <a:srgbClr val="FF0000"/>
                </a:solidFill>
                <a:latin typeface="Arial" pitchFamily="34" charset="0"/>
                <a:cs typeface="Arial" pitchFamily="34" charset="0"/>
              </a:rPr>
              <a:t>Outros; e </a:t>
            </a:r>
            <a:endParaRPr lang="pt-BR" sz="2800" b="1" dirty="0">
              <a:solidFill>
                <a:srgbClr val="FF0000"/>
              </a:solidFill>
              <a:latin typeface="Arial" pitchFamily="34" charset="0"/>
              <a:cs typeface="Arial" pitchFamily="34" charset="0"/>
            </a:endParaRPr>
          </a:p>
          <a:p>
            <a:pPr algn="just">
              <a:buFont typeface="Wingdings" pitchFamily="2" charset="2"/>
              <a:buChar char="Ø"/>
            </a:pPr>
            <a:r>
              <a:rPr lang="pt-BR" sz="2800" b="1" dirty="0" smtClean="0">
                <a:solidFill>
                  <a:srgbClr val="FF0000"/>
                </a:solidFill>
                <a:latin typeface="Arial" pitchFamily="34" charset="0"/>
                <a:cs typeface="Arial" pitchFamily="34" charset="0"/>
              </a:rPr>
              <a:t>Despesas </a:t>
            </a:r>
            <a:r>
              <a:rPr lang="pt-BR" sz="2800" b="1" dirty="0">
                <a:solidFill>
                  <a:srgbClr val="FF0000"/>
                </a:solidFill>
                <a:latin typeface="Arial" pitchFamily="34" charset="0"/>
                <a:cs typeface="Arial" pitchFamily="34" charset="0"/>
              </a:rPr>
              <a:t>Administrativas </a:t>
            </a:r>
            <a:r>
              <a:rPr lang="pt-BR" sz="2800" b="1" dirty="0" smtClean="0">
                <a:solidFill>
                  <a:srgbClr val="002060"/>
                </a:solidFill>
                <a:latin typeface="Arial" pitchFamily="34" charset="0"/>
                <a:cs typeface="Arial" pitchFamily="34" charset="0"/>
              </a:rPr>
              <a:t>(se houver - no caso de Entidades Privadas </a:t>
            </a:r>
            <a:r>
              <a:rPr lang="pt-BR" sz="2800" b="1" dirty="0">
                <a:solidFill>
                  <a:srgbClr val="002060"/>
                </a:solidFill>
                <a:latin typeface="Arial" pitchFamily="34" charset="0"/>
                <a:cs typeface="Arial" pitchFamily="34" charset="0"/>
              </a:rPr>
              <a:t>sem fins lucrativos)</a:t>
            </a:r>
          </a:p>
        </p:txBody>
      </p:sp>
    </p:spTree>
    <p:extLst>
      <p:ext uri="{BB962C8B-B14F-4D97-AF65-F5344CB8AC3E}">
        <p14:creationId xmlns="" xmlns:p14="http://schemas.microsoft.com/office/powerpoint/2010/main" val="109421249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0" y="-5578"/>
            <a:ext cx="9283960" cy="6962970"/>
          </a:xfrm>
          <a:prstGeom prst="rect">
            <a:avLst/>
          </a:prstGeom>
        </p:spPr>
      </p:pic>
      <p:sp>
        <p:nvSpPr>
          <p:cNvPr id="2" name="Título 1"/>
          <p:cNvSpPr>
            <a:spLocks noGrp="1"/>
          </p:cNvSpPr>
          <p:nvPr>
            <p:ph type="title"/>
          </p:nvPr>
        </p:nvSpPr>
        <p:spPr>
          <a:xfrm>
            <a:off x="1259632" y="116632"/>
            <a:ext cx="7272808" cy="648072"/>
          </a:xfrm>
        </p:spPr>
        <p:txBody>
          <a:bodyPr>
            <a:noAutofit/>
          </a:bodyPr>
          <a:lstStyle/>
          <a:p>
            <a:r>
              <a:rPr lang="pt-BR" sz="3000" b="1" dirty="0" smtClean="0">
                <a:solidFill>
                  <a:srgbClr val="FF0000"/>
                </a:solidFill>
                <a:latin typeface="Arial" pitchFamily="34" charset="0"/>
                <a:cs typeface="Arial" pitchFamily="34" charset="0"/>
              </a:rPr>
              <a:t>PLANO DE APLICAÇÃO DETALHADO </a:t>
            </a:r>
            <a:endParaRPr lang="pt-BR" sz="3000" b="1" dirty="0">
              <a:solidFill>
                <a:srgbClr val="FF0000"/>
              </a:solidFill>
              <a:latin typeface="Arial" pitchFamily="34" charset="0"/>
              <a:cs typeface="Arial" pitchFamily="34" charset="0"/>
            </a:endParaRPr>
          </a:p>
        </p:txBody>
      </p:sp>
      <p:pic>
        <p:nvPicPr>
          <p:cNvPr id="6" name="Picture 5"/>
          <p:cNvPicPr>
            <a:picLocks noChangeAspect="1" noChangeArrowheads="1"/>
          </p:cNvPicPr>
          <p:nvPr/>
        </p:nvPicPr>
        <p:blipFill rotWithShape="1">
          <a:blip r:embed="rId3" cstate="print"/>
          <a:srcRect t="2298"/>
          <a:stretch/>
        </p:blipFill>
        <p:spPr bwMode="auto">
          <a:xfrm>
            <a:off x="251520" y="764704"/>
            <a:ext cx="8640960" cy="4176465"/>
          </a:xfrm>
          <a:prstGeom prst="rect">
            <a:avLst/>
          </a:prstGeom>
          <a:noFill/>
          <a:ln w="9525">
            <a:noFill/>
            <a:miter lim="800000"/>
            <a:headEnd/>
            <a:tailEnd/>
          </a:ln>
        </p:spPr>
      </p:pic>
      <p:sp>
        <p:nvSpPr>
          <p:cNvPr id="7" name="CaixaDeTexto 6"/>
          <p:cNvSpPr txBox="1"/>
          <p:nvPr/>
        </p:nvSpPr>
        <p:spPr>
          <a:xfrm>
            <a:off x="251520" y="5172997"/>
            <a:ext cx="8712968" cy="1446550"/>
          </a:xfrm>
          <a:prstGeom prst="rect">
            <a:avLst/>
          </a:prstGeom>
          <a:noFill/>
        </p:spPr>
        <p:txBody>
          <a:bodyPr wrap="square" rtlCol="0">
            <a:spAutoFit/>
          </a:bodyPr>
          <a:lstStyle/>
          <a:p>
            <a:pPr algn="just"/>
            <a:r>
              <a:rPr lang="pt-BR" sz="2200" dirty="0" smtClean="0">
                <a:solidFill>
                  <a:srgbClr val="FF0000"/>
                </a:solidFill>
                <a:latin typeface="Arial" pitchFamily="34" charset="0"/>
                <a:cs typeface="Arial" pitchFamily="34" charset="0"/>
              </a:rPr>
              <a:t>Selecione o </a:t>
            </a:r>
            <a:r>
              <a:rPr lang="pt-BR" sz="2200" b="1" dirty="0" smtClean="0">
                <a:solidFill>
                  <a:srgbClr val="FF0000"/>
                </a:solidFill>
                <a:latin typeface="Arial" pitchFamily="34" charset="0"/>
                <a:cs typeface="Arial" pitchFamily="34" charset="0"/>
              </a:rPr>
              <a:t>tipo de despesa </a:t>
            </a:r>
            <a:r>
              <a:rPr lang="pt-BR" sz="2200" dirty="0" smtClean="0">
                <a:solidFill>
                  <a:srgbClr val="FF0000"/>
                </a:solidFill>
                <a:latin typeface="Arial" pitchFamily="34" charset="0"/>
                <a:cs typeface="Arial" pitchFamily="34" charset="0"/>
              </a:rPr>
              <a:t>e logo após selecione a opção </a:t>
            </a:r>
            <a:r>
              <a:rPr lang="pt-BR" sz="2200" b="1" dirty="0" smtClean="0">
                <a:solidFill>
                  <a:srgbClr val="FF0000"/>
                </a:solidFill>
                <a:latin typeface="Arial" pitchFamily="34" charset="0"/>
                <a:cs typeface="Arial" pitchFamily="34" charset="0"/>
              </a:rPr>
              <a:t>incluir</a:t>
            </a:r>
            <a:r>
              <a:rPr lang="pt-BR" sz="2200" dirty="0" smtClean="0">
                <a:solidFill>
                  <a:srgbClr val="002060"/>
                </a:solidFill>
                <a:latin typeface="Arial" pitchFamily="34" charset="0"/>
                <a:cs typeface="Arial" pitchFamily="34" charset="0"/>
              </a:rPr>
              <a:t>. </a:t>
            </a:r>
          </a:p>
          <a:p>
            <a:pPr algn="just"/>
            <a:r>
              <a:rPr lang="pt-BR" sz="2200" dirty="0" smtClean="0">
                <a:solidFill>
                  <a:srgbClr val="002060"/>
                </a:solidFill>
                <a:latin typeface="Arial" pitchFamily="34" charset="0"/>
                <a:cs typeface="Arial" pitchFamily="34" charset="0"/>
              </a:rPr>
              <a:t>O sistema apresentará formulário para o detalhamento das aquisições do tipo de despesa selecionado, conforme mostra a figura a seguir:</a:t>
            </a:r>
            <a:endParaRPr lang="pt-BR" sz="2200" dirty="0">
              <a:solidFill>
                <a:srgbClr val="002060"/>
              </a:solidFill>
              <a:latin typeface="Arial" pitchFamily="34" charset="0"/>
              <a:cs typeface="Arial" pitchFamily="34" charset="0"/>
            </a:endParaRPr>
          </a:p>
        </p:txBody>
      </p:sp>
      <p:sp>
        <p:nvSpPr>
          <p:cNvPr id="9" name="Elipse 8"/>
          <p:cNvSpPr/>
          <p:nvPr/>
        </p:nvSpPr>
        <p:spPr>
          <a:xfrm>
            <a:off x="251520" y="2348880"/>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2771800" y="2276872"/>
            <a:ext cx="936104" cy="432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pp2.jpg"/>
          <p:cNvPicPr>
            <a:picLocks noChangeAspect="1"/>
          </p:cNvPicPr>
          <p:nvPr/>
        </p:nvPicPr>
        <p:blipFill>
          <a:blip r:embed="rId2" cstate="print"/>
          <a:stretch>
            <a:fillRect/>
          </a:stretch>
        </p:blipFill>
        <p:spPr>
          <a:xfrm>
            <a:off x="-7437" y="0"/>
            <a:ext cx="9151437" cy="6863578"/>
          </a:xfrm>
          <a:prstGeom prst="rect">
            <a:avLst/>
          </a:prstGeom>
        </p:spPr>
      </p:pic>
      <p:sp>
        <p:nvSpPr>
          <p:cNvPr id="7" name="Título 6"/>
          <p:cNvSpPr>
            <a:spLocks noGrp="1"/>
          </p:cNvSpPr>
          <p:nvPr>
            <p:ph type="title"/>
          </p:nvPr>
        </p:nvSpPr>
        <p:spPr>
          <a:xfrm>
            <a:off x="897260" y="-234280"/>
            <a:ext cx="8229600" cy="1143000"/>
          </a:xfrm>
        </p:spPr>
        <p:txBody>
          <a:bodyPr>
            <a:normAutofit/>
          </a:bodyPr>
          <a:lstStyle/>
          <a:p>
            <a:r>
              <a:rPr lang="pt-BR" sz="3000" b="1" dirty="0">
                <a:solidFill>
                  <a:srgbClr val="FF0000"/>
                </a:solidFill>
              </a:rPr>
              <a:t>PLANO DE APLICAÇÃO DETALHADO </a:t>
            </a:r>
            <a:endParaRPr lang="pt-BR" sz="3000" dirty="0">
              <a:solidFill>
                <a:srgbClr val="FF0000"/>
              </a:solidFill>
            </a:endParaRPr>
          </a:p>
        </p:txBody>
      </p:sp>
      <p:pic>
        <p:nvPicPr>
          <p:cNvPr id="6" name="Picture 1"/>
          <p:cNvPicPr>
            <a:picLocks noChangeAspect="1" noChangeArrowheads="1"/>
          </p:cNvPicPr>
          <p:nvPr/>
        </p:nvPicPr>
        <p:blipFill>
          <a:blip r:embed="rId3" cstate="print"/>
          <a:srcRect/>
          <a:stretch>
            <a:fillRect/>
          </a:stretch>
        </p:blipFill>
        <p:spPr bwMode="auto">
          <a:xfrm>
            <a:off x="495274" y="620688"/>
            <a:ext cx="8253189" cy="5832648"/>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352" y="260648"/>
            <a:ext cx="8363272" cy="1417638"/>
          </a:xfrm>
        </p:spPr>
        <p:txBody>
          <a:bodyPr>
            <a:noAutofit/>
          </a:bodyPr>
          <a:lstStyle/>
          <a:p>
            <a:pPr lvl="0"/>
            <a:r>
              <a:rPr lang="pt-BR" sz="4000" b="1" dirty="0" smtClean="0">
                <a:solidFill>
                  <a:srgbClr val="3C3A7B"/>
                </a:solidFill>
                <a:latin typeface="+mn-lt"/>
                <a:ea typeface="Calibri" pitchFamily="34" charset="0"/>
                <a:cs typeface="Garamond" pitchFamily="18" charset="0"/>
              </a:rPr>
              <a:t>PLANO </a:t>
            </a:r>
            <a:r>
              <a:rPr lang="pt-BR" sz="4000" b="1" dirty="0">
                <a:solidFill>
                  <a:srgbClr val="3C3A7B"/>
                </a:solidFill>
                <a:latin typeface="+mn-lt"/>
                <a:ea typeface="Calibri" pitchFamily="34" charset="0"/>
                <a:cs typeface="Garamond" pitchFamily="18" charset="0"/>
              </a:rPr>
              <a:t>DE APLICAÇÃO CONSOLIDADO</a:t>
            </a:r>
            <a:r>
              <a:rPr lang="pt-BR" sz="4000" b="1" dirty="0">
                <a:latin typeface="+mn-lt"/>
                <a:cs typeface="Arial" pitchFamily="34" charset="0"/>
              </a:rPr>
              <a:t/>
            </a:r>
            <a:br>
              <a:rPr lang="pt-BR" sz="4000" b="1" dirty="0">
                <a:latin typeface="+mn-lt"/>
                <a:cs typeface="Arial" pitchFamily="34" charset="0"/>
              </a:rPr>
            </a:br>
            <a:endParaRPr lang="pt-BR" sz="4000" b="1" dirty="0">
              <a:latin typeface="+mn-lt"/>
            </a:endParaRPr>
          </a:p>
        </p:txBody>
      </p:sp>
      <p:pic>
        <p:nvPicPr>
          <p:cNvPr id="8" name="Espaço Reservado para Conteúdo 3" descr="pp2.jpg"/>
          <p:cNvPicPr>
            <a:picLocks noGrp="1" noChangeAspect="1"/>
          </p:cNvPicPr>
          <p:nvPr>
            <p:ph idx="1"/>
          </p:nvPr>
        </p:nvPicPr>
        <p:blipFill>
          <a:blip r:embed="rId2" cstate="print"/>
          <a:stretch>
            <a:fillRect/>
          </a:stretch>
        </p:blipFill>
        <p:spPr>
          <a:xfrm>
            <a:off x="0" y="-5578"/>
            <a:ext cx="9151437" cy="6863578"/>
          </a:xfrm>
          <a:ln>
            <a:noFill/>
          </a:ln>
        </p:spPr>
      </p:pic>
      <p:sp>
        <p:nvSpPr>
          <p:cNvPr id="7" name="CaixaDeTexto 6"/>
          <p:cNvSpPr txBox="1"/>
          <p:nvPr/>
        </p:nvSpPr>
        <p:spPr>
          <a:xfrm>
            <a:off x="395536" y="836712"/>
            <a:ext cx="8064896" cy="369332"/>
          </a:xfrm>
          <a:prstGeom prst="rect">
            <a:avLst/>
          </a:prstGeom>
          <a:noFill/>
          <a:ln w="38100">
            <a:noFill/>
          </a:ln>
        </p:spPr>
        <p:txBody>
          <a:bodyPr wrap="square" rtlCol="0">
            <a:spAutoFit/>
          </a:bodyPr>
          <a:lstStyle/>
          <a:p>
            <a:pPr algn="just"/>
            <a:r>
              <a:rPr lang="pt-BR" b="1" dirty="0" smtClean="0">
                <a:solidFill>
                  <a:srgbClr val="FF0000"/>
                </a:solidFill>
              </a:rPr>
              <a:t>Modelo de Plano de Aplicação Detalhado Preenchido para obras</a:t>
            </a:r>
            <a:endParaRPr lang="pt-BR" b="1" dirty="0">
              <a:solidFill>
                <a:srgbClr val="FF0000"/>
              </a:solidFill>
            </a:endParaRPr>
          </a:p>
        </p:txBody>
      </p:sp>
      <p:sp>
        <p:nvSpPr>
          <p:cNvPr id="9" name="Retângulo 8"/>
          <p:cNvSpPr/>
          <p:nvPr/>
        </p:nvSpPr>
        <p:spPr>
          <a:xfrm>
            <a:off x="1259632" y="188640"/>
            <a:ext cx="7128792" cy="553998"/>
          </a:xfrm>
          <a:prstGeom prst="rect">
            <a:avLst/>
          </a:prstGeom>
        </p:spPr>
        <p:txBody>
          <a:bodyPr wrap="square">
            <a:spAutoFit/>
          </a:bodyPr>
          <a:lstStyle/>
          <a:p>
            <a:pPr algn="ctr"/>
            <a:r>
              <a:rPr lang="pt-BR" sz="3000" b="1" dirty="0">
                <a:solidFill>
                  <a:srgbClr val="FF0000"/>
                </a:solidFill>
                <a:latin typeface="+mj-lt"/>
              </a:rPr>
              <a:t>PLANO DE APLICAÇÃO DETALHADO </a:t>
            </a:r>
            <a:endParaRPr lang="pt-BR" sz="3000" dirty="0">
              <a:solidFill>
                <a:srgbClr val="FF0000"/>
              </a:solidFill>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323528" y="1412776"/>
            <a:ext cx="8208912" cy="4824536"/>
          </a:xfrm>
          <a:prstGeom prst="rect">
            <a:avLst/>
          </a:prstGeom>
          <a:noFill/>
          <a:ln w="9525">
            <a:noFill/>
            <a:miter lim="800000"/>
            <a:headEnd/>
            <a:tailEnd/>
          </a:ln>
        </p:spPr>
      </p:pic>
      <p:sp>
        <p:nvSpPr>
          <p:cNvPr id="10" name="CaixaDeTexto 9"/>
          <p:cNvSpPr txBox="1"/>
          <p:nvPr/>
        </p:nvSpPr>
        <p:spPr>
          <a:xfrm>
            <a:off x="4860032" y="5589240"/>
            <a:ext cx="3672408" cy="923330"/>
          </a:xfrm>
          <a:prstGeom prst="rect">
            <a:avLst/>
          </a:prstGeom>
          <a:noFill/>
          <a:ln>
            <a:solidFill>
              <a:srgbClr val="FF0000"/>
            </a:solidFill>
          </a:ln>
        </p:spPr>
        <p:txBody>
          <a:bodyPr wrap="square" rtlCol="0">
            <a:spAutoFit/>
          </a:bodyPr>
          <a:lstStyle/>
          <a:p>
            <a:pPr algn="ctr"/>
            <a:r>
              <a:rPr lang="pt-BR" b="1" dirty="0" smtClean="0">
                <a:solidFill>
                  <a:srgbClr val="FF0000"/>
                </a:solidFill>
              </a:rPr>
              <a:t>No caso de equipamentos,  por exemplo, na descrição devem constar alguns  dados técnicos.</a:t>
            </a:r>
            <a:endParaRPr lang="pt-BR" b="1" dirty="0">
              <a:solidFill>
                <a:srgbClr val="FF0000"/>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352" y="260648"/>
            <a:ext cx="8363272" cy="1417638"/>
          </a:xfrm>
        </p:spPr>
        <p:txBody>
          <a:bodyPr>
            <a:noAutofit/>
          </a:bodyPr>
          <a:lstStyle/>
          <a:p>
            <a:pPr lvl="0"/>
            <a:r>
              <a:rPr lang="pt-BR" sz="4000" b="1" dirty="0" smtClean="0">
                <a:solidFill>
                  <a:srgbClr val="3C3A7B"/>
                </a:solidFill>
                <a:latin typeface="+mn-lt"/>
                <a:ea typeface="Calibri" pitchFamily="34" charset="0"/>
                <a:cs typeface="Garamond" pitchFamily="18" charset="0"/>
              </a:rPr>
              <a:t>PLANO </a:t>
            </a:r>
            <a:r>
              <a:rPr lang="pt-BR" sz="4000" b="1" dirty="0">
                <a:solidFill>
                  <a:srgbClr val="3C3A7B"/>
                </a:solidFill>
                <a:latin typeface="+mn-lt"/>
                <a:ea typeface="Calibri" pitchFamily="34" charset="0"/>
                <a:cs typeface="Garamond" pitchFamily="18" charset="0"/>
              </a:rPr>
              <a:t>DE APLICAÇÃO CONSOLIDADO</a:t>
            </a:r>
            <a:r>
              <a:rPr lang="pt-BR" sz="4000" b="1" dirty="0">
                <a:latin typeface="+mn-lt"/>
                <a:cs typeface="Arial" pitchFamily="34" charset="0"/>
              </a:rPr>
              <a:t/>
            </a:r>
            <a:br>
              <a:rPr lang="pt-BR" sz="4000" b="1" dirty="0">
                <a:latin typeface="+mn-lt"/>
                <a:cs typeface="Arial" pitchFamily="34" charset="0"/>
              </a:rPr>
            </a:br>
            <a:endParaRPr lang="pt-BR" sz="4000" b="1" dirty="0">
              <a:latin typeface="+mn-lt"/>
            </a:endParaRPr>
          </a:p>
        </p:txBody>
      </p:sp>
      <p:pic>
        <p:nvPicPr>
          <p:cNvPr id="8" name="Espaço Reservado para Conteúdo 3" descr="pp2.jpg"/>
          <p:cNvPicPr>
            <a:picLocks noGrp="1" noChangeAspect="1"/>
          </p:cNvPicPr>
          <p:nvPr>
            <p:ph idx="1"/>
          </p:nvPr>
        </p:nvPicPr>
        <p:blipFill>
          <a:blip r:embed="rId2" cstate="print"/>
          <a:stretch>
            <a:fillRect/>
          </a:stretch>
        </p:blipFill>
        <p:spPr>
          <a:xfrm>
            <a:off x="0" y="-5578"/>
            <a:ext cx="9151437" cy="6863578"/>
          </a:xfrm>
        </p:spPr>
      </p:pic>
      <p:pic>
        <p:nvPicPr>
          <p:cNvPr id="6" name="Picture 2"/>
          <p:cNvPicPr>
            <a:picLocks noChangeAspect="1" noChangeArrowheads="1"/>
          </p:cNvPicPr>
          <p:nvPr/>
        </p:nvPicPr>
        <p:blipFill rotWithShape="1">
          <a:blip r:embed="rId3" cstate="print"/>
          <a:srcRect t="2945"/>
          <a:stretch/>
        </p:blipFill>
        <p:spPr bwMode="auto">
          <a:xfrm>
            <a:off x="395536" y="620688"/>
            <a:ext cx="8496944" cy="4896544"/>
          </a:xfrm>
          <a:prstGeom prst="rect">
            <a:avLst/>
          </a:prstGeom>
          <a:noFill/>
          <a:ln w="9525">
            <a:noFill/>
            <a:miter lim="800000"/>
            <a:headEnd/>
            <a:tailEnd/>
          </a:ln>
        </p:spPr>
      </p:pic>
      <p:sp>
        <p:nvSpPr>
          <p:cNvPr id="7" name="CaixaDeTexto 6"/>
          <p:cNvSpPr txBox="1"/>
          <p:nvPr/>
        </p:nvSpPr>
        <p:spPr>
          <a:xfrm>
            <a:off x="323528" y="5589240"/>
            <a:ext cx="8064896" cy="923330"/>
          </a:xfrm>
          <a:prstGeom prst="rect">
            <a:avLst/>
          </a:prstGeom>
          <a:noFill/>
          <a:ln w="38100">
            <a:solidFill>
              <a:srgbClr val="FFC000"/>
            </a:solidFill>
          </a:ln>
        </p:spPr>
        <p:txBody>
          <a:bodyPr wrap="square" rtlCol="0">
            <a:spAutoFit/>
          </a:bodyPr>
          <a:lstStyle/>
          <a:p>
            <a:pPr algn="just"/>
            <a:r>
              <a:rPr lang="pt-BR" b="1" dirty="0" smtClean="0">
                <a:solidFill>
                  <a:srgbClr val="FF0000"/>
                </a:solidFill>
              </a:rPr>
              <a:t>ATENÇÃO</a:t>
            </a:r>
            <a:r>
              <a:rPr lang="pt-BR" dirty="0" smtClean="0">
                <a:solidFill>
                  <a:srgbClr val="FF0000"/>
                </a:solidFill>
              </a:rPr>
              <a:t>: Nesta aba </a:t>
            </a:r>
            <a:r>
              <a:rPr lang="pt-BR" b="1" dirty="0" smtClean="0">
                <a:solidFill>
                  <a:srgbClr val="FF0000"/>
                </a:solidFill>
              </a:rPr>
              <a:t>não existem campos de preenchimento</a:t>
            </a:r>
            <a:r>
              <a:rPr lang="pt-BR" dirty="0" smtClean="0">
                <a:solidFill>
                  <a:srgbClr val="FF0000"/>
                </a:solidFill>
              </a:rPr>
              <a:t>, são exibidos apenas os dados consolidados do que foi preenchido na aba </a:t>
            </a:r>
            <a:r>
              <a:rPr lang="pt-BR" b="1" dirty="0" smtClean="0">
                <a:solidFill>
                  <a:srgbClr val="FF0000"/>
                </a:solidFill>
              </a:rPr>
              <a:t>PLANO DE APLICAÇÃO DETALHADO.</a:t>
            </a:r>
            <a:endParaRPr lang="pt-BR" b="1" dirty="0">
              <a:solidFill>
                <a:srgbClr val="FF0000"/>
              </a:solidFill>
            </a:endParaRPr>
          </a:p>
        </p:txBody>
      </p:sp>
      <p:sp>
        <p:nvSpPr>
          <p:cNvPr id="9" name="Retângulo 8"/>
          <p:cNvSpPr/>
          <p:nvPr/>
        </p:nvSpPr>
        <p:spPr>
          <a:xfrm>
            <a:off x="1259632" y="188640"/>
            <a:ext cx="7128792" cy="553998"/>
          </a:xfrm>
          <a:prstGeom prst="rect">
            <a:avLst/>
          </a:prstGeom>
        </p:spPr>
        <p:txBody>
          <a:bodyPr wrap="square">
            <a:spAutoFit/>
          </a:bodyPr>
          <a:lstStyle/>
          <a:p>
            <a:pPr algn="ctr"/>
            <a:r>
              <a:rPr lang="pt-BR" sz="3000" b="1" dirty="0">
                <a:solidFill>
                  <a:srgbClr val="FF0000"/>
                </a:solidFill>
                <a:latin typeface="+mj-lt"/>
              </a:rPr>
              <a:t>PLANO DE APLICAÇÃO </a:t>
            </a:r>
            <a:r>
              <a:rPr lang="pt-BR" sz="3000" b="1" dirty="0" smtClean="0">
                <a:solidFill>
                  <a:srgbClr val="FF0000"/>
                </a:solidFill>
                <a:latin typeface="+mj-lt"/>
              </a:rPr>
              <a:t>CONSOLIDADO</a:t>
            </a:r>
            <a:endParaRPr lang="pt-BR" sz="3000" dirty="0">
              <a:solidFill>
                <a:srgbClr val="FF0000"/>
              </a:solidFill>
              <a:latin typeface="+mj-l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111731" y="0"/>
            <a:ext cx="9306946" cy="6980210"/>
          </a:xfrm>
        </p:spPr>
      </p:pic>
      <p:sp>
        <p:nvSpPr>
          <p:cNvPr id="5" name="Retângulo 4"/>
          <p:cNvSpPr/>
          <p:nvPr/>
        </p:nvSpPr>
        <p:spPr>
          <a:xfrm>
            <a:off x="467544" y="188640"/>
            <a:ext cx="8064896" cy="553998"/>
          </a:xfrm>
          <a:prstGeom prst="rect">
            <a:avLst/>
          </a:prstGeom>
        </p:spPr>
        <p:txBody>
          <a:bodyPr wrap="square">
            <a:spAutoFit/>
          </a:bodyPr>
          <a:lstStyle/>
          <a:p>
            <a:pPr algn="ctr"/>
            <a:r>
              <a:rPr lang="pt-BR" sz="3000" b="1" dirty="0" smtClean="0">
                <a:solidFill>
                  <a:srgbClr val="FF0000"/>
                </a:solidFill>
                <a:latin typeface="+mj-lt"/>
              </a:rPr>
              <a:t>Aba ANEXOS</a:t>
            </a:r>
            <a:endParaRPr lang="pt-BR" sz="3000" b="1" dirty="0">
              <a:solidFill>
                <a:srgbClr val="FF0000"/>
              </a:solidFill>
              <a:latin typeface="+mj-lt"/>
            </a:endParaRPr>
          </a:p>
        </p:txBody>
      </p:sp>
      <p:pic>
        <p:nvPicPr>
          <p:cNvPr id="6" name="Picture 1"/>
          <p:cNvPicPr>
            <a:picLocks noChangeAspect="1" noChangeArrowheads="1"/>
          </p:cNvPicPr>
          <p:nvPr/>
        </p:nvPicPr>
        <p:blipFill>
          <a:blip r:embed="rId3" cstate="print"/>
          <a:srcRect/>
          <a:stretch>
            <a:fillRect/>
          </a:stretch>
        </p:blipFill>
        <p:spPr bwMode="auto">
          <a:xfrm>
            <a:off x="251520" y="2708920"/>
            <a:ext cx="8568952" cy="4009018"/>
          </a:xfrm>
          <a:prstGeom prst="rect">
            <a:avLst/>
          </a:prstGeom>
          <a:noFill/>
          <a:ln w="9525">
            <a:noFill/>
            <a:miter lim="800000"/>
            <a:headEnd/>
            <a:tailEnd/>
          </a:ln>
        </p:spPr>
      </p:pic>
      <p:sp>
        <p:nvSpPr>
          <p:cNvPr id="7" name="Rectangle 2"/>
          <p:cNvSpPr>
            <a:spLocks noChangeArrowheads="1"/>
          </p:cNvSpPr>
          <p:nvPr/>
        </p:nvSpPr>
        <p:spPr bwMode="auto">
          <a:xfrm>
            <a:off x="323528" y="918592"/>
            <a:ext cx="856895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Podem ser incluídos arquivos contendo, por exemplo: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Declarações</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planta da obra, foto do terreno, foto</a:t>
            </a:r>
            <a:r>
              <a:rPr kumimoji="0" lang="pt-BR" sz="2000" b="1" i="0" u="none" strike="noStrike" cap="none" normalizeH="0" dirty="0" smtClean="0">
                <a:ln>
                  <a:noFill/>
                </a:ln>
                <a:solidFill>
                  <a:srgbClr val="002060"/>
                </a:solidFill>
                <a:effectLst/>
                <a:latin typeface="Arial" pitchFamily="34" charset="0"/>
                <a:ea typeface="Calibri" pitchFamily="34" charset="0"/>
                <a:cs typeface="Garamond" pitchFamily="18" charset="0"/>
              </a:rPr>
              <a:t> aérea com as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coordenadas onde será realizada a obra, orçamentos; laudos</a:t>
            </a:r>
            <a:r>
              <a:rPr kumimoji="0" lang="pt-BR" sz="2000" b="1" i="0" u="none" strike="noStrike" cap="none" normalizeH="0" dirty="0" smtClean="0">
                <a:ln>
                  <a:noFill/>
                </a:ln>
                <a:solidFill>
                  <a:srgbClr val="002060"/>
                </a:solidFill>
                <a:effectLst/>
                <a:latin typeface="Arial" pitchFamily="34" charset="0"/>
                <a:ea typeface="Calibri" pitchFamily="34" charset="0"/>
                <a:cs typeface="Garamond" pitchFamily="18" charset="0"/>
              </a:rPr>
              <a:t> e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Garamond" pitchFamily="18" charset="0"/>
              </a:rPr>
              <a:t>pareceres técnicos</a:t>
            </a:r>
            <a:r>
              <a:rPr kumimoji="0" lang="pt-BR" sz="2000" i="0" u="none" strike="noStrike" cap="none" normalizeH="0" baseline="0" dirty="0" smtClean="0">
                <a:ln>
                  <a:noFill/>
                </a:ln>
                <a:solidFill>
                  <a:srgbClr val="002060"/>
                </a:solidFill>
                <a:effectLst/>
                <a:latin typeface="Arial" pitchFamily="34" charset="0"/>
                <a:ea typeface="Calibri" pitchFamily="34" charset="0"/>
                <a:cs typeface="Garamond" pitchFamily="18" charset="0"/>
              </a:rPr>
              <a:t> com até 1MB.</a:t>
            </a:r>
            <a:endParaRPr kumimoji="0" lang="pt-BR" sz="2000" b="0" i="0" u="none" strike="noStrike" cap="none" normalizeH="0" baseline="0" dirty="0" smtClean="0">
              <a:ln>
                <a:noFill/>
              </a:ln>
              <a:solidFill>
                <a:srgbClr val="002060"/>
              </a:solidFill>
              <a:effectLst/>
              <a:latin typeface="Arial" pitchFamily="34" charset="0"/>
              <a:cs typeface="Arial" pitchFamily="34" charset="0"/>
            </a:endParaRPr>
          </a:p>
          <a:p>
            <a:pPr marL="0" marR="0" lvl="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rgbClr val="002060"/>
                </a:solidFill>
                <a:effectLst/>
                <a:latin typeface="Arial" pitchFamily="34" charset="0"/>
                <a:ea typeface="Calibri" pitchFamily="34" charset="0"/>
                <a:cs typeface="Garamond" pitchFamily="18" charset="0"/>
              </a:rPr>
              <a:t>Após o preenchimento dos campos, o usuário deverá clicar em</a:t>
            </a:r>
            <a:r>
              <a:rPr kumimoji="0" lang="pt-BR" sz="2000" b="0" i="0" u="none" strike="noStrike" cap="none" normalizeH="0" baseline="0" dirty="0" smtClean="0">
                <a:ln>
                  <a:noFill/>
                </a:ln>
                <a:solidFill>
                  <a:srgbClr val="FF0000"/>
                </a:solidFill>
                <a:effectLst/>
                <a:latin typeface="Arial" pitchFamily="34" charset="0"/>
                <a:ea typeface="Calibri" pitchFamily="34" charset="0"/>
                <a:cs typeface="Garamond" pitchFamily="18" charset="0"/>
              </a:rPr>
              <a:t> Anexar</a:t>
            </a:r>
            <a:endParaRPr kumimoji="0" lang="pt-BR"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Elipse 2"/>
          <p:cNvSpPr/>
          <p:nvPr/>
        </p:nvSpPr>
        <p:spPr>
          <a:xfrm>
            <a:off x="1403648" y="5589240"/>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slow">
    <p:pull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p2.jpg"/>
          <p:cNvPicPr>
            <a:picLocks noGrp="1" noChangeAspect="1"/>
          </p:cNvPicPr>
          <p:nvPr>
            <p:ph idx="1"/>
          </p:nvPr>
        </p:nvPicPr>
        <p:blipFill>
          <a:blip r:embed="rId2" cstate="print"/>
          <a:stretch>
            <a:fillRect/>
          </a:stretch>
        </p:blipFill>
        <p:spPr>
          <a:xfrm>
            <a:off x="-36334" y="-1"/>
            <a:ext cx="9180334" cy="6885251"/>
          </a:xfrm>
        </p:spPr>
      </p:pic>
      <p:sp>
        <p:nvSpPr>
          <p:cNvPr id="5" name="Retângulo 4"/>
          <p:cNvSpPr/>
          <p:nvPr/>
        </p:nvSpPr>
        <p:spPr>
          <a:xfrm>
            <a:off x="467544" y="332656"/>
            <a:ext cx="8496944" cy="523220"/>
          </a:xfrm>
          <a:prstGeom prst="rect">
            <a:avLst/>
          </a:prstGeom>
        </p:spPr>
        <p:txBody>
          <a:bodyPr wrap="square">
            <a:spAutoFit/>
          </a:bodyPr>
          <a:lstStyle/>
          <a:p>
            <a:pPr algn="ctr"/>
            <a:r>
              <a:rPr lang="pt-BR" sz="2800" b="1" dirty="0" smtClean="0">
                <a:solidFill>
                  <a:srgbClr val="FF0000"/>
                </a:solidFill>
                <a:latin typeface="Arial" pitchFamily="34" charset="0"/>
                <a:cs typeface="Arial" pitchFamily="34" charset="0"/>
              </a:rPr>
              <a:t>PROJETO BÁSICO/TERMO DE REFERÊNCIA</a:t>
            </a:r>
            <a:endParaRPr lang="pt-BR" sz="2800" b="1" dirty="0">
              <a:solidFill>
                <a:srgbClr val="FF0000"/>
              </a:solidFill>
              <a:latin typeface="Arial" pitchFamily="34" charset="0"/>
              <a:cs typeface="Arial" pitchFamily="34" charset="0"/>
            </a:endParaRPr>
          </a:p>
        </p:txBody>
      </p:sp>
      <p:sp>
        <p:nvSpPr>
          <p:cNvPr id="6" name="Rectangle 1"/>
          <p:cNvSpPr>
            <a:spLocks noChangeArrowheads="1"/>
          </p:cNvSpPr>
          <p:nvPr/>
        </p:nvSpPr>
        <p:spPr bwMode="auto">
          <a:xfrm>
            <a:off x="323528" y="1124744"/>
            <a:ext cx="853385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pt-BR" sz="2000" b="1" u="sng" strike="noStrike" cap="none" normalizeH="0" baseline="0" dirty="0" smtClean="0">
                <a:ln>
                  <a:noFill/>
                </a:ln>
                <a:solidFill>
                  <a:srgbClr val="FF0000"/>
                </a:solidFill>
                <a:effectLst/>
                <a:latin typeface="Arial" pitchFamily="34" charset="0"/>
                <a:ea typeface="Calibri" pitchFamily="34" charset="0"/>
                <a:cs typeface="Arial" pitchFamily="34" charset="0"/>
              </a:rPr>
              <a:t>Projeto básico</a:t>
            </a:r>
            <a:r>
              <a:rPr kumimoji="0" lang="pt-BR" sz="2000" b="1"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é o documento que descreve </a:t>
            </a:r>
            <a:r>
              <a:rPr kumimoji="0" lang="pt-BR"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detalhadamente a obra, a instalação ou o serviço objeto do convênio</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inclusive quanto à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sua viabilidade técnica, quanto ao custo, às fases ou às etapas e aos prazos de execução</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Deve ser elaborado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com base em estudos técnicos preliminares,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e </a:t>
            </a:r>
            <a:r>
              <a:rPr kumimoji="0" lang="pt-BR" sz="20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considerar o adequado tratamento do impacto ambiental </a:t>
            </a:r>
            <a:r>
              <a:rPr kumimoji="0" lang="pt-BR" sz="20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do empreendimento, se houver.</a:t>
            </a:r>
          </a:p>
          <a:p>
            <a:pPr marL="0" marR="0" lvl="0" algn="just" defTabSz="914400" rtl="0" eaLnBrk="1" fontAlgn="base" latinLnBrk="0" hangingPunct="1">
              <a:lnSpc>
                <a:spcPct val="100000"/>
              </a:lnSpc>
              <a:spcBef>
                <a:spcPct val="0"/>
              </a:spcBef>
              <a:spcAft>
                <a:spcPct val="0"/>
              </a:spcAft>
              <a:buClrTx/>
              <a:buSzTx/>
              <a:buFontTx/>
              <a:buNone/>
              <a:tabLst/>
            </a:pPr>
            <a:endParaRPr lang="pt-BR" sz="2000" dirty="0" smtClean="0">
              <a:solidFill>
                <a:srgbClr val="002060"/>
              </a:solidFill>
              <a:latin typeface="Arial" pitchFamily="34" charset="0"/>
              <a:ea typeface="Calibri" pitchFamily="34" charset="0"/>
              <a:cs typeface="Arial" pitchFamily="34" charset="0"/>
            </a:endParaRPr>
          </a:p>
        </p:txBody>
      </p:sp>
      <p:sp>
        <p:nvSpPr>
          <p:cNvPr id="7" name="Retângulo 6"/>
          <p:cNvSpPr/>
          <p:nvPr/>
        </p:nvSpPr>
        <p:spPr>
          <a:xfrm>
            <a:off x="323528" y="3501008"/>
            <a:ext cx="8496944" cy="2308324"/>
          </a:xfrm>
          <a:prstGeom prst="rect">
            <a:avLst/>
          </a:prstGeom>
        </p:spPr>
        <p:txBody>
          <a:bodyPr wrap="square">
            <a:spAutoFit/>
          </a:bodyPr>
          <a:lstStyle/>
          <a:p>
            <a:pPr algn="just" fontAlgn="base">
              <a:spcBef>
                <a:spcPct val="0"/>
              </a:spcBef>
              <a:spcAft>
                <a:spcPct val="0"/>
              </a:spcAft>
            </a:pPr>
            <a:r>
              <a:rPr lang="pt-BR" b="1" u="sng" dirty="0" smtClean="0">
                <a:solidFill>
                  <a:srgbClr val="FF0000"/>
                </a:solidFill>
                <a:latin typeface="Arial" pitchFamily="34" charset="0"/>
                <a:ea typeface="Calibri" pitchFamily="34" charset="0"/>
                <a:cs typeface="Arial" pitchFamily="34" charset="0"/>
              </a:rPr>
              <a:t>Termo de referência</a:t>
            </a:r>
            <a:r>
              <a:rPr lang="pt-BR" b="1" dirty="0" smtClean="0">
                <a:solidFill>
                  <a:srgbClr val="FF0000"/>
                </a:solidFill>
                <a:latin typeface="Arial" pitchFamily="34" charset="0"/>
                <a:ea typeface="Calibri" pitchFamily="34" charset="0"/>
                <a:cs typeface="Arial" pitchFamily="34" charset="0"/>
              </a:rPr>
              <a:t> </a:t>
            </a:r>
            <a:r>
              <a:rPr lang="pt-BR" dirty="0" smtClean="0">
                <a:solidFill>
                  <a:srgbClr val="002060"/>
                </a:solidFill>
                <a:latin typeface="Arial" pitchFamily="34" charset="0"/>
                <a:ea typeface="Calibri" pitchFamily="34" charset="0"/>
                <a:cs typeface="Arial" pitchFamily="34" charset="0"/>
              </a:rPr>
              <a:t>é documento </a:t>
            </a:r>
            <a:r>
              <a:rPr lang="pt-BR" b="1" dirty="0" smtClean="0">
                <a:solidFill>
                  <a:srgbClr val="002060"/>
                </a:solidFill>
                <a:latin typeface="Arial" pitchFamily="34" charset="0"/>
                <a:ea typeface="Calibri" pitchFamily="34" charset="0"/>
                <a:cs typeface="Arial" pitchFamily="34" charset="0"/>
              </a:rPr>
              <a:t>apresentado quando </a:t>
            </a:r>
            <a:r>
              <a:rPr lang="pt-BR" dirty="0" smtClean="0">
                <a:solidFill>
                  <a:srgbClr val="002060"/>
                </a:solidFill>
                <a:latin typeface="Arial" pitchFamily="34" charset="0"/>
                <a:ea typeface="Calibri" pitchFamily="34" charset="0"/>
                <a:cs typeface="Arial" pitchFamily="34" charset="0"/>
              </a:rPr>
              <a:t>o objeto do convênio, contrato de repasse ou termo de parceria </a:t>
            </a:r>
            <a:r>
              <a:rPr lang="pt-BR" b="1" dirty="0" smtClean="0">
                <a:solidFill>
                  <a:srgbClr val="FF0000"/>
                </a:solidFill>
                <a:latin typeface="Arial" pitchFamily="34" charset="0"/>
                <a:ea typeface="Calibri" pitchFamily="34" charset="0"/>
                <a:cs typeface="Arial" pitchFamily="34" charset="0"/>
              </a:rPr>
              <a:t>envolver aquisição de bens ou prestação de serviços</a:t>
            </a:r>
            <a:r>
              <a:rPr lang="pt-BR" dirty="0" smtClean="0">
                <a:solidFill>
                  <a:srgbClr val="002060"/>
                </a:solidFill>
                <a:latin typeface="Arial" pitchFamily="34" charset="0"/>
                <a:ea typeface="Calibri" pitchFamily="34" charset="0"/>
                <a:cs typeface="Arial" pitchFamily="34" charset="0"/>
              </a:rPr>
              <a:t>, que deverá </a:t>
            </a:r>
            <a:r>
              <a:rPr lang="pt-BR" b="1" dirty="0" smtClean="0">
                <a:solidFill>
                  <a:srgbClr val="002060"/>
                </a:solidFill>
                <a:latin typeface="Arial" pitchFamily="34" charset="0"/>
                <a:ea typeface="Calibri" pitchFamily="34" charset="0"/>
                <a:cs typeface="Arial" pitchFamily="34" charset="0"/>
              </a:rPr>
              <a:t>conter elementos capazes de propiciar a avaliação do custo pela administração, diante de orçamento detalhado, considerando os preços praticados no mercado da região onde será executado o objeto, a definição dos métodos e o prazo de execução do objeto. </a:t>
            </a:r>
            <a:r>
              <a:rPr lang="pt-BR" dirty="0" smtClean="0">
                <a:solidFill>
                  <a:srgbClr val="002060"/>
                </a:solidFill>
                <a:latin typeface="Arial" pitchFamily="34" charset="0"/>
                <a:ea typeface="Calibri" pitchFamily="34" charset="0"/>
                <a:cs typeface="Arial" pitchFamily="34" charset="0"/>
              </a:rPr>
              <a:t>Esses documentos não se destinam a disciplinar a execução do serviço, mas a demonstrar a viabilidade e a conveniência de sua execução.</a:t>
            </a:r>
            <a:endParaRPr lang="pt-BR" dirty="0" smtClean="0">
              <a:solidFill>
                <a:srgbClr val="002060"/>
              </a:solidFill>
              <a:latin typeface="Arial" pitchFamily="34" charset="0"/>
              <a:cs typeface="Arial" pitchFamily="34"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7437" y="0"/>
            <a:ext cx="9151437" cy="6863578"/>
          </a:xfrm>
          <a:prstGeom prst="rect">
            <a:avLst/>
          </a:prstGeom>
        </p:spPr>
      </p:pic>
      <p:sp>
        <p:nvSpPr>
          <p:cNvPr id="5" name="Retângulo 4"/>
          <p:cNvSpPr/>
          <p:nvPr/>
        </p:nvSpPr>
        <p:spPr>
          <a:xfrm>
            <a:off x="467544" y="332656"/>
            <a:ext cx="8496944" cy="523220"/>
          </a:xfrm>
          <a:prstGeom prst="rect">
            <a:avLst/>
          </a:prstGeom>
        </p:spPr>
        <p:txBody>
          <a:bodyPr wrap="square">
            <a:spAutoFit/>
          </a:bodyPr>
          <a:lstStyle/>
          <a:p>
            <a:pPr algn="ctr"/>
            <a:r>
              <a:rPr lang="pt-BR" sz="2800" b="1" dirty="0" smtClean="0">
                <a:solidFill>
                  <a:srgbClr val="FF0000"/>
                </a:solidFill>
                <a:latin typeface="Arial" pitchFamily="34" charset="0"/>
                <a:cs typeface="Arial" pitchFamily="34" charset="0"/>
              </a:rPr>
              <a:t>PROJETO BÁSICO/TERMO DE REFERÊNCIA</a:t>
            </a:r>
            <a:endParaRPr lang="pt-BR" sz="2800" b="1" dirty="0">
              <a:solidFill>
                <a:srgbClr val="FF0000"/>
              </a:solidFill>
              <a:latin typeface="Arial" pitchFamily="34" charset="0"/>
              <a:cs typeface="Arial" pitchFamily="34" charset="0"/>
            </a:endParaRPr>
          </a:p>
        </p:txBody>
      </p:sp>
      <p:sp>
        <p:nvSpPr>
          <p:cNvPr id="7" name="Retângulo 6"/>
          <p:cNvSpPr/>
          <p:nvPr/>
        </p:nvSpPr>
        <p:spPr>
          <a:xfrm>
            <a:off x="395536" y="980728"/>
            <a:ext cx="8424936" cy="923330"/>
          </a:xfrm>
          <a:prstGeom prst="rect">
            <a:avLst/>
          </a:prstGeom>
        </p:spPr>
        <p:txBody>
          <a:bodyPr wrap="square">
            <a:spAutoFit/>
          </a:bodyPr>
          <a:lstStyle/>
          <a:p>
            <a:pPr algn="just" fontAlgn="base">
              <a:spcBef>
                <a:spcPct val="0"/>
              </a:spcBef>
              <a:spcAft>
                <a:spcPct val="0"/>
              </a:spcAft>
            </a:pPr>
            <a:r>
              <a:rPr lang="pt-BR" b="1" dirty="0" smtClean="0">
                <a:solidFill>
                  <a:srgbClr val="002060"/>
                </a:solidFill>
                <a:latin typeface="Arial" pitchFamily="34" charset="0"/>
                <a:ea typeface="Calibri" pitchFamily="34" charset="0"/>
                <a:cs typeface="Arial" pitchFamily="34" charset="0"/>
              </a:rPr>
              <a:t>Na última atualização do SICONV já aparecem outras informações a serem cadastrados no Projeto Básico/ Termo de Referência (que devem ser extraídas, por exemplo, do projeto de engenharia)</a:t>
            </a:r>
            <a:endParaRPr lang="pt-BR" dirty="0" smtClean="0">
              <a:solidFill>
                <a:srgbClr val="002060"/>
              </a:solidFill>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395536" y="1988840"/>
            <a:ext cx="8316416" cy="4536504"/>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3" descr="pp2.jpg"/>
          <p:cNvPicPr>
            <a:picLocks noChangeAspect="1"/>
          </p:cNvPicPr>
          <p:nvPr/>
        </p:nvPicPr>
        <p:blipFill>
          <a:blip r:embed="rId2" cstate="print"/>
          <a:stretch>
            <a:fillRect/>
          </a:stretch>
        </p:blipFill>
        <p:spPr>
          <a:xfrm>
            <a:off x="0" y="-5578"/>
            <a:ext cx="9151437" cy="6863578"/>
          </a:xfrm>
          <a:prstGeom prst="rect">
            <a:avLst/>
          </a:prstGeom>
        </p:spPr>
      </p:pic>
      <p:sp>
        <p:nvSpPr>
          <p:cNvPr id="5" name="Retângulo 4"/>
          <p:cNvSpPr/>
          <p:nvPr/>
        </p:nvSpPr>
        <p:spPr>
          <a:xfrm>
            <a:off x="467544" y="332656"/>
            <a:ext cx="8496944" cy="523220"/>
          </a:xfrm>
          <a:prstGeom prst="rect">
            <a:avLst/>
          </a:prstGeom>
        </p:spPr>
        <p:txBody>
          <a:bodyPr wrap="square">
            <a:spAutoFit/>
          </a:bodyPr>
          <a:lstStyle/>
          <a:p>
            <a:pPr algn="ctr"/>
            <a:r>
              <a:rPr lang="pt-BR" sz="2800" b="1" dirty="0" smtClean="0">
                <a:solidFill>
                  <a:srgbClr val="FF0000"/>
                </a:solidFill>
                <a:latin typeface="Arial" pitchFamily="34" charset="0"/>
                <a:cs typeface="Arial" pitchFamily="34" charset="0"/>
              </a:rPr>
              <a:t>PROJETO BÁSICO/TERMO DE REFERÊNCIA</a:t>
            </a:r>
            <a:endParaRPr lang="pt-BR" sz="2800" b="1" dirty="0">
              <a:solidFill>
                <a:srgbClr val="FF0000"/>
              </a:solidFill>
              <a:latin typeface="Arial" pitchFamily="34" charset="0"/>
              <a:cs typeface="Arial" pitchFamily="34" charset="0"/>
            </a:endParaRPr>
          </a:p>
        </p:txBody>
      </p:sp>
      <p:sp>
        <p:nvSpPr>
          <p:cNvPr id="7" name="Retângulo 6"/>
          <p:cNvSpPr/>
          <p:nvPr/>
        </p:nvSpPr>
        <p:spPr>
          <a:xfrm>
            <a:off x="395536" y="1052736"/>
            <a:ext cx="8424936" cy="523220"/>
          </a:xfrm>
          <a:prstGeom prst="rect">
            <a:avLst/>
          </a:prstGeom>
        </p:spPr>
        <p:txBody>
          <a:bodyPr wrap="square">
            <a:spAutoFit/>
          </a:bodyPr>
          <a:lstStyle/>
          <a:p>
            <a:pPr algn="just" fontAlgn="base">
              <a:spcBef>
                <a:spcPct val="0"/>
              </a:spcBef>
              <a:spcAft>
                <a:spcPct val="0"/>
              </a:spcAft>
            </a:pPr>
            <a:r>
              <a:rPr lang="pt-BR" sz="2800" b="1" dirty="0" smtClean="0">
                <a:solidFill>
                  <a:srgbClr val="002060"/>
                </a:solidFill>
                <a:latin typeface="Arial" pitchFamily="34" charset="0"/>
                <a:ea typeface="Calibri" pitchFamily="34" charset="0"/>
                <a:cs typeface="Arial" pitchFamily="34" charset="0"/>
              </a:rPr>
              <a:t>Esta é uma aba que nem sempre é preenchida;</a:t>
            </a:r>
            <a:endParaRPr lang="pt-BR" dirty="0" smtClean="0">
              <a:solidFill>
                <a:srgbClr val="002060"/>
              </a:solidFill>
              <a:latin typeface="Arial" pitchFamily="34" charset="0"/>
              <a:cs typeface="Arial" pitchFamily="34" charset="0"/>
            </a:endParaRPr>
          </a:p>
        </p:txBody>
      </p:sp>
      <p:sp>
        <p:nvSpPr>
          <p:cNvPr id="6" name="Espaço Reservado para Conteúdo 5"/>
          <p:cNvSpPr>
            <a:spLocks noGrp="1"/>
          </p:cNvSpPr>
          <p:nvPr>
            <p:ph idx="1"/>
          </p:nvPr>
        </p:nvSpPr>
        <p:spPr>
          <a:xfrm>
            <a:off x="457200" y="1916832"/>
            <a:ext cx="8229600" cy="4209331"/>
          </a:xfrm>
        </p:spPr>
        <p:txBody>
          <a:bodyPr>
            <a:normAutofit fontScale="92500" lnSpcReduction="10000"/>
          </a:bodyPr>
          <a:lstStyle/>
          <a:p>
            <a:r>
              <a:rPr lang="pt-BR" dirty="0" smtClean="0">
                <a:solidFill>
                  <a:srgbClr val="002060"/>
                </a:solidFill>
                <a:latin typeface="Arial" pitchFamily="34" charset="0"/>
                <a:cs typeface="Arial" pitchFamily="34" charset="0"/>
              </a:rPr>
              <a:t>Vai depender dos procedimentos de cada Ministério e dos critérios do programa aberto para captação de recursos;</a:t>
            </a:r>
          </a:p>
          <a:p>
            <a:endParaRPr lang="pt-BR" dirty="0" smtClean="0">
              <a:solidFill>
                <a:srgbClr val="002060"/>
              </a:solidFill>
              <a:latin typeface="Arial" pitchFamily="34" charset="0"/>
              <a:cs typeface="Arial" pitchFamily="34" charset="0"/>
            </a:endParaRPr>
          </a:p>
          <a:p>
            <a:r>
              <a:rPr lang="pt-BR" dirty="0" smtClean="0">
                <a:solidFill>
                  <a:srgbClr val="002060"/>
                </a:solidFill>
                <a:latin typeface="Arial" pitchFamily="34" charset="0"/>
                <a:cs typeface="Arial" pitchFamily="34" charset="0"/>
              </a:rPr>
              <a:t>O Projeto de engenharia, certidão do imóvel (matrícula atualizada) e licença ambiental, podem ser apresentados em até 180 após a assinatura do convênio (a chamada </a:t>
            </a:r>
            <a:r>
              <a:rPr lang="pt-BR" b="1" dirty="0" smtClean="0">
                <a:solidFill>
                  <a:srgbClr val="002060"/>
                </a:solidFill>
                <a:latin typeface="Arial" pitchFamily="34" charset="0"/>
                <a:cs typeface="Arial" pitchFamily="34" charset="0"/>
              </a:rPr>
              <a:t>cláusula suspensiva</a:t>
            </a:r>
            <a:r>
              <a:rPr lang="pt-BR" dirty="0" smtClean="0">
                <a:solidFill>
                  <a:srgbClr val="002060"/>
                </a:solidFill>
                <a:latin typeface="Arial" pitchFamily="34" charset="0"/>
                <a:cs typeface="Arial" pitchFamily="34" charset="0"/>
              </a:rPr>
              <a:t>).</a:t>
            </a:r>
          </a:p>
          <a:p>
            <a:endParaRPr lang="pt-BR" dirty="0" smtClean="0">
              <a:latin typeface="Arial" pitchFamily="34" charset="0"/>
              <a:cs typeface="Arial" pitchFamily="34" charset="0"/>
            </a:endParaRPr>
          </a:p>
          <a:p>
            <a:endParaRPr lang="pt-BR" dirty="0" smtClean="0"/>
          </a:p>
          <a:p>
            <a:endParaRPr lang="pt-B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10232</TotalTime>
  <Words>5530</Words>
  <Application>Microsoft Office PowerPoint</Application>
  <PresentationFormat>Apresentação na tela (4:3)</PresentationFormat>
  <Paragraphs>564</Paragraphs>
  <Slides>107</Slides>
  <Notes>38</Notes>
  <HiddenSlides>0</HiddenSlides>
  <MMClips>0</MMClips>
  <ScaleCrop>false</ScaleCrop>
  <HeadingPairs>
    <vt:vector size="4" baseType="variant">
      <vt:variant>
        <vt:lpstr>Tema</vt:lpstr>
      </vt:variant>
      <vt:variant>
        <vt:i4>1</vt:i4>
      </vt:variant>
      <vt:variant>
        <vt:lpstr>Títulos de slides</vt:lpstr>
      </vt:variant>
      <vt:variant>
        <vt:i4>107</vt:i4>
      </vt:variant>
    </vt:vector>
  </HeadingPairs>
  <TitlesOfParts>
    <vt:vector size="108"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CADASTRAMENTO DE PROPONENTES NO SICONV</vt:lpstr>
      <vt:lpstr>CADASTRAMENTO DE PROPONENTE </vt:lpstr>
      <vt:lpstr>PRINCIPAIS MUDANÇAS NO CADASTRAMENTO DE  PROPONENTES NO SICONV</vt:lpstr>
      <vt:lpstr>Gerenciar Usuários e dados do Proponente</vt:lpstr>
      <vt:lpstr>Gerenciar Membros/Usuários </vt:lpstr>
      <vt:lpstr>Perfil de Membros/Usuários </vt:lpstr>
      <vt:lpstr>Slide 49</vt:lpstr>
      <vt:lpstr>Slide 50</vt:lpstr>
      <vt:lpstr>Slide 51</vt:lpstr>
      <vt:lpstr>Slide 52</vt:lpstr>
      <vt:lpstr>Slide 53</vt:lpstr>
      <vt:lpstr>CADASTRAMENTO DE PROPOSTAS </vt:lpstr>
      <vt:lpstr>Acesso ao sistema SICONV</vt:lpstr>
      <vt:lpstr>Slide 56</vt:lpstr>
      <vt:lpstr>CONSULTAR PROGRAMAS PARA CADASTRAMENTO DE PROPOSTAS </vt:lpstr>
      <vt:lpstr>CONSULTAR PROGRAMAS PARA CADASTRAMENTO DE PROPOSTAS </vt:lpstr>
      <vt:lpstr>CONSULTAR PROGRAMAS</vt:lpstr>
      <vt:lpstr>CONSULTAR PROGRAMAS</vt:lpstr>
      <vt:lpstr>CADASTRAMENTO DE PROPOSTAS  </vt:lpstr>
      <vt:lpstr>CADASTRAMENTO DE PROPOSTAS  PROPOSTA – INCLUIR PROPOSTA</vt:lpstr>
      <vt:lpstr>CADASTRAMENTO DE PROPOSTAS</vt:lpstr>
      <vt:lpstr>Slide 64</vt:lpstr>
      <vt:lpstr>CADASTRAMENTO DE PROPOSTAS</vt:lpstr>
      <vt:lpstr>CADASTRAMENTO DE PROPOSTAS</vt:lpstr>
      <vt:lpstr>  </vt:lpstr>
      <vt:lpstr>  </vt:lpstr>
      <vt:lpstr>Slide 69</vt:lpstr>
      <vt:lpstr>CADASTRAMENTO DE PROPOSTAS  INCLUSÃO DA PROPOSTA</vt:lpstr>
      <vt:lpstr>INCLUSÃO DA PROPOSTA</vt:lpstr>
      <vt:lpstr>CADASTRAMENTO DE PROPOSTAS Aba - CRONO FÍSICO </vt:lpstr>
      <vt:lpstr>Aba CRONO FÍSICO</vt:lpstr>
      <vt:lpstr>CRONOGRAMA FÍSICO - Metas  </vt:lpstr>
      <vt:lpstr>CRONOGRAMA FÍSICO - Metas</vt:lpstr>
      <vt:lpstr>CRONOGRAMA FÍSICO - Etapas</vt:lpstr>
      <vt:lpstr>Slide 77</vt:lpstr>
      <vt:lpstr>CRONOGRAMA FÍSICO - Etapas</vt:lpstr>
      <vt:lpstr>CRONOGRAMA FÍSICO </vt:lpstr>
      <vt:lpstr>CRONOGRAMA DESEMBOLSO</vt:lpstr>
      <vt:lpstr>Slide 81</vt:lpstr>
      <vt:lpstr>Slide 82</vt:lpstr>
      <vt:lpstr>CRONOGRAMA DESEMBOLSO - Associar Metas</vt:lpstr>
      <vt:lpstr>CRONOGRAMA DESEMBOLSO - Associar Etapa</vt:lpstr>
      <vt:lpstr>CRONOGRAMA DESEMBOLSO - Associar Etapa</vt:lpstr>
      <vt:lpstr>CRONOGRAMA DESEMBOLSO - Associar Valor</vt:lpstr>
      <vt:lpstr>CRONOGRAMA DESEMBOLSO -  Vincular Valores</vt:lpstr>
      <vt:lpstr>CRONOGRAMA DESEMBOLSO -  Vincular Valores</vt:lpstr>
      <vt:lpstr>CRONOGRAMA DESEMBOLSO </vt:lpstr>
      <vt:lpstr>CRONOGRAMA DESEMBOLSO </vt:lpstr>
      <vt:lpstr>Aba PLANO DE APLICAÇÃO DETALHADO </vt:lpstr>
      <vt:lpstr>PLANO DE APLICAÇÃO DETALHADO </vt:lpstr>
      <vt:lpstr>PLANO DE APLICAÇÃO DETALHADO </vt:lpstr>
      <vt:lpstr>PLANO DE APLICAÇÃO CONSOLIDADO </vt:lpstr>
      <vt:lpstr>PLANO DE APLICAÇÃO CONSOLIDADO </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Design Criação</dc:creator>
  <cp:lastModifiedBy>Convenios</cp:lastModifiedBy>
  <cp:revision>372</cp:revision>
  <dcterms:created xsi:type="dcterms:W3CDTF">2016-05-13T16:49:09Z</dcterms:created>
  <dcterms:modified xsi:type="dcterms:W3CDTF">2018-06-11T19:15:48Z</dcterms:modified>
</cp:coreProperties>
</file>