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sldIdLst>
    <p:sldId id="894" r:id="rId2"/>
    <p:sldId id="1223" r:id="rId3"/>
    <p:sldId id="1458" r:id="rId4"/>
    <p:sldId id="1459" r:id="rId5"/>
    <p:sldId id="1460" r:id="rId6"/>
    <p:sldId id="1461" r:id="rId7"/>
    <p:sldId id="1462" r:id="rId8"/>
    <p:sldId id="1463" r:id="rId9"/>
    <p:sldId id="1464" r:id="rId10"/>
    <p:sldId id="1465" r:id="rId11"/>
    <p:sldId id="1466" r:id="rId12"/>
    <p:sldId id="1467" r:id="rId13"/>
    <p:sldId id="1468" r:id="rId14"/>
    <p:sldId id="1469" r:id="rId15"/>
    <p:sldId id="1470" r:id="rId16"/>
    <p:sldId id="1471" r:id="rId17"/>
    <p:sldId id="1472" r:id="rId18"/>
    <p:sldId id="1473" r:id="rId19"/>
    <p:sldId id="1474" r:id="rId20"/>
    <p:sldId id="1475" r:id="rId21"/>
    <p:sldId id="1476" r:id="rId22"/>
    <p:sldId id="1477" r:id="rId23"/>
    <p:sldId id="1478" r:id="rId24"/>
    <p:sldId id="1479" r:id="rId25"/>
    <p:sldId id="1480" r:id="rId26"/>
    <p:sldId id="1481" r:id="rId27"/>
    <p:sldId id="1482" r:id="rId28"/>
    <p:sldId id="1607" r:id="rId29"/>
    <p:sldId id="1608" r:id="rId30"/>
    <p:sldId id="1609" r:id="rId31"/>
    <p:sldId id="1610" r:id="rId32"/>
    <p:sldId id="1611" r:id="rId33"/>
    <p:sldId id="1612" r:id="rId34"/>
    <p:sldId id="1613" r:id="rId35"/>
    <p:sldId id="1614" r:id="rId36"/>
    <p:sldId id="1615" r:id="rId37"/>
    <p:sldId id="1616" r:id="rId38"/>
    <p:sldId id="1617" r:id="rId39"/>
    <p:sldId id="1618" r:id="rId40"/>
    <p:sldId id="1483" r:id="rId41"/>
    <p:sldId id="1485" r:id="rId42"/>
    <p:sldId id="1486" r:id="rId43"/>
    <p:sldId id="1490" r:id="rId44"/>
    <p:sldId id="1488" r:id="rId45"/>
    <p:sldId id="1491" r:id="rId46"/>
    <p:sldId id="1492" r:id="rId47"/>
    <p:sldId id="1493" r:id="rId48"/>
    <p:sldId id="1494" r:id="rId49"/>
    <p:sldId id="1495" r:id="rId50"/>
    <p:sldId id="1496" r:id="rId51"/>
    <p:sldId id="1497" r:id="rId52"/>
    <p:sldId id="1498" r:id="rId53"/>
    <p:sldId id="1499" r:id="rId54"/>
    <p:sldId id="1504" r:id="rId55"/>
    <p:sldId id="1502" r:id="rId56"/>
    <p:sldId id="1503" r:id="rId57"/>
    <p:sldId id="1505" r:id="rId58"/>
    <p:sldId id="1506" r:id="rId59"/>
    <p:sldId id="1507" r:id="rId60"/>
    <p:sldId id="1501" r:id="rId61"/>
    <p:sldId id="1508" r:id="rId62"/>
    <p:sldId id="1509" r:id="rId63"/>
    <p:sldId id="1510" r:id="rId64"/>
    <p:sldId id="1511" r:id="rId65"/>
    <p:sldId id="1512" r:id="rId66"/>
    <p:sldId id="1513" r:id="rId67"/>
    <p:sldId id="1514" r:id="rId68"/>
    <p:sldId id="1515" r:id="rId69"/>
    <p:sldId id="1516" r:id="rId70"/>
    <p:sldId id="1517" r:id="rId71"/>
    <p:sldId id="1518" r:id="rId72"/>
    <p:sldId id="1519" r:id="rId73"/>
    <p:sldId id="1520" r:id="rId74"/>
    <p:sldId id="1521" r:id="rId75"/>
    <p:sldId id="1522" r:id="rId76"/>
    <p:sldId id="1523" r:id="rId77"/>
    <p:sldId id="1525" r:id="rId78"/>
    <p:sldId id="1526" r:id="rId79"/>
    <p:sldId id="1527" r:id="rId80"/>
    <p:sldId id="1528" r:id="rId81"/>
    <p:sldId id="1529" r:id="rId82"/>
    <p:sldId id="1530" r:id="rId83"/>
    <p:sldId id="1531" r:id="rId84"/>
    <p:sldId id="1532" r:id="rId85"/>
    <p:sldId id="1533" r:id="rId86"/>
    <p:sldId id="1534" r:id="rId87"/>
    <p:sldId id="1535" r:id="rId88"/>
    <p:sldId id="1536" r:id="rId89"/>
    <p:sldId id="1537" r:id="rId90"/>
    <p:sldId id="1538" r:id="rId91"/>
    <p:sldId id="1539" r:id="rId92"/>
    <p:sldId id="1540" r:id="rId93"/>
    <p:sldId id="1541" r:id="rId94"/>
    <p:sldId id="1542" r:id="rId95"/>
    <p:sldId id="1543" r:id="rId96"/>
    <p:sldId id="1544" r:id="rId97"/>
    <p:sldId id="1545" r:id="rId98"/>
    <p:sldId id="1546" r:id="rId99"/>
    <p:sldId id="1547" r:id="rId100"/>
    <p:sldId id="1548" r:id="rId101"/>
    <p:sldId id="1549" r:id="rId102"/>
    <p:sldId id="1550" r:id="rId103"/>
    <p:sldId id="1551" r:id="rId104"/>
    <p:sldId id="1552" r:id="rId105"/>
    <p:sldId id="1553" r:id="rId106"/>
    <p:sldId id="1554" r:id="rId107"/>
    <p:sldId id="1555" r:id="rId108"/>
    <p:sldId id="1556" r:id="rId109"/>
    <p:sldId id="1557" r:id="rId110"/>
    <p:sldId id="1558" r:id="rId111"/>
    <p:sldId id="1559" r:id="rId112"/>
    <p:sldId id="1560" r:id="rId113"/>
    <p:sldId id="1561" r:id="rId114"/>
    <p:sldId id="1563" r:id="rId115"/>
    <p:sldId id="1564" r:id="rId116"/>
    <p:sldId id="1565" r:id="rId117"/>
    <p:sldId id="1566" r:id="rId118"/>
    <p:sldId id="1562" r:id="rId119"/>
    <p:sldId id="1567" r:id="rId120"/>
    <p:sldId id="1568" r:id="rId121"/>
    <p:sldId id="1570" r:id="rId122"/>
    <p:sldId id="1571" r:id="rId123"/>
    <p:sldId id="1574" r:id="rId124"/>
    <p:sldId id="1573" r:id="rId125"/>
    <p:sldId id="1575" r:id="rId126"/>
    <p:sldId id="1576" r:id="rId127"/>
    <p:sldId id="1572" r:id="rId128"/>
    <p:sldId id="1578" r:id="rId129"/>
    <p:sldId id="1579" r:id="rId130"/>
    <p:sldId id="1580" r:id="rId131"/>
    <p:sldId id="1583" r:id="rId132"/>
    <p:sldId id="1584" r:id="rId133"/>
    <p:sldId id="1582" r:id="rId134"/>
    <p:sldId id="1585" r:id="rId135"/>
    <p:sldId id="1586" r:id="rId136"/>
    <p:sldId id="1587" r:id="rId137"/>
    <p:sldId id="1588" r:id="rId138"/>
    <p:sldId id="1589" r:id="rId139"/>
    <p:sldId id="1590" r:id="rId140"/>
    <p:sldId id="1591" r:id="rId141"/>
    <p:sldId id="1592" r:id="rId142"/>
    <p:sldId id="1593" r:id="rId143"/>
    <p:sldId id="1594" r:id="rId144"/>
    <p:sldId id="1595" r:id="rId145"/>
    <p:sldId id="1596" r:id="rId146"/>
    <p:sldId id="1597" r:id="rId147"/>
    <p:sldId id="1598" r:id="rId148"/>
    <p:sldId id="1599" r:id="rId149"/>
    <p:sldId id="1600" r:id="rId150"/>
    <p:sldId id="1602" r:id="rId151"/>
    <p:sldId id="1603" r:id="rId152"/>
    <p:sldId id="1604" r:id="rId153"/>
    <p:sldId id="1601" r:id="rId154"/>
    <p:sldId id="1605" r:id="rId155"/>
    <p:sldId id="1606" r:id="rId156"/>
    <p:sldId id="1619" r:id="rId157"/>
    <p:sldId id="1620" r:id="rId1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ção Padrão" id="{18578C66-C06E-4187-A0D4-95773E82FB72}">
          <p14:sldIdLst>
            <p14:sldId id="894"/>
            <p14:sldId id="1223"/>
            <p14:sldId id="1445"/>
            <p14:sldId id="1609"/>
            <p14:sldId id="1608"/>
            <p14:sldId id="1610"/>
            <p14:sldId id="1611"/>
            <p14:sldId id="1612"/>
            <p14:sldId id="1613"/>
            <p14:sldId id="1614"/>
            <p14:sldId id="1615"/>
            <p14:sldId id="1616"/>
            <p14:sldId id="1617"/>
            <p14:sldId id="1619"/>
            <p14:sldId id="1618"/>
            <p14:sldId id="1620"/>
            <p14:sldId id="1621"/>
            <p14:sldId id="1622"/>
            <p14:sldId id="1623"/>
            <p14:sldId id="1624"/>
            <p14:sldId id="1625"/>
            <p14:sldId id="1626"/>
            <p14:sldId id="1627"/>
            <p14:sldId id="1628"/>
            <p14:sldId id="1629"/>
            <p14:sldId id="1630"/>
            <p14:sldId id="1631"/>
            <p14:sldId id="1607"/>
            <p14:sldId id="1357"/>
            <p14:sldId id="1446"/>
            <p14:sldId id="1447"/>
            <p14:sldId id="1448"/>
            <p14:sldId id="1420"/>
            <p14:sldId id="1450"/>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470"/>
            <p14:sldId id="1471"/>
            <p14:sldId id="1472"/>
            <p14:sldId id="1473"/>
            <p14:sldId id="1474"/>
            <p14:sldId id="1475"/>
            <p14:sldId id="1476"/>
            <p14:sldId id="1477"/>
            <p14:sldId id="1478"/>
            <p14:sldId id="1479"/>
            <p14:sldId id="1480"/>
            <p14:sldId id="1481"/>
            <p14:sldId id="1482"/>
            <p14:sldId id="1483"/>
            <p14:sldId id="1485"/>
            <p14:sldId id="1486"/>
            <p14:sldId id="1490"/>
            <p14:sldId id="1488"/>
            <p14:sldId id="1491"/>
            <p14:sldId id="1492"/>
            <p14:sldId id="1493"/>
            <p14:sldId id="1494"/>
            <p14:sldId id="1495"/>
            <p14:sldId id="1496"/>
            <p14:sldId id="1497"/>
            <p14:sldId id="1498"/>
            <p14:sldId id="1499"/>
            <p14:sldId id="1504"/>
            <p14:sldId id="1502"/>
            <p14:sldId id="1503"/>
            <p14:sldId id="1505"/>
            <p14:sldId id="1506"/>
            <p14:sldId id="1507"/>
            <p14:sldId id="1501"/>
            <p14:sldId id="1508"/>
            <p14:sldId id="1509"/>
            <p14:sldId id="1510"/>
            <p14:sldId id="1511"/>
            <p14:sldId id="1512"/>
            <p14:sldId id="1513"/>
            <p14:sldId id="1514"/>
            <p14:sldId id="1515"/>
            <p14:sldId id="1516"/>
            <p14:sldId id="1517"/>
            <p14:sldId id="1518"/>
            <p14:sldId id="1519"/>
            <p14:sldId id="1520"/>
            <p14:sldId id="1521"/>
            <p14:sldId id="1522"/>
            <p14:sldId id="1523"/>
            <p14:sldId id="1525"/>
            <p14:sldId id="1526"/>
            <p14:sldId id="1527"/>
            <p14:sldId id="1528"/>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561"/>
            <p14:sldId id="1563"/>
            <p14:sldId id="1564"/>
            <p14:sldId id="1565"/>
            <p14:sldId id="1566"/>
            <p14:sldId id="1562"/>
            <p14:sldId id="1567"/>
            <p14:sldId id="1568"/>
            <p14:sldId id="1570"/>
            <p14:sldId id="1571"/>
            <p14:sldId id="1574"/>
            <p14:sldId id="1573"/>
            <p14:sldId id="1575"/>
            <p14:sldId id="1576"/>
            <p14:sldId id="1572"/>
            <p14:sldId id="1578"/>
            <p14:sldId id="1579"/>
            <p14:sldId id="1580"/>
            <p14:sldId id="1583"/>
            <p14:sldId id="1584"/>
            <p14:sldId id="1582"/>
            <p14:sldId id="1585"/>
            <p14:sldId id="1586"/>
            <p14:sldId id="1587"/>
            <p14:sldId id="1588"/>
            <p14:sldId id="1589"/>
            <p14:sldId id="1590"/>
            <p14:sldId id="1591"/>
            <p14:sldId id="1592"/>
            <p14:sldId id="1593"/>
            <p14:sldId id="1594"/>
            <p14:sldId id="1595"/>
            <p14:sldId id="1596"/>
            <p14:sldId id="1597"/>
            <p14:sldId id="1598"/>
            <p14:sldId id="1599"/>
            <p14:sldId id="1600"/>
            <p14:sldId id="1602"/>
            <p14:sldId id="1603"/>
            <p14:sldId id="1604"/>
            <p14:sldId id="1601"/>
            <p14:sldId id="1605"/>
            <p14:sldId id="1606"/>
            <p14:sldId id="1444"/>
          </p14:sldIdLst>
        </p14:section>
        <p14:section name="Seção sem Título" id="{5419DCC9-FFF9-476B-9328-4F7FE9E485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F6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0" autoAdjust="0"/>
    <p:restoredTop sz="93032" autoAdjust="0"/>
  </p:normalViewPr>
  <p:slideViewPr>
    <p:cSldViewPr>
      <p:cViewPr>
        <p:scale>
          <a:sx n="60" d="100"/>
          <a:sy n="60" d="100"/>
        </p:scale>
        <p:origin x="-2418" y="-10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2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E54AB-004C-4144-91B1-2BA4ADC4B0BA}" type="datetimeFigureOut">
              <a:rPr lang="pt-BR" smtClean="0"/>
              <a:pPr/>
              <a:t>11/06/2018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7A430-BDB0-4669-97CC-6F1CD7E55560}" type="slidenum">
              <a:rPr lang="pt-BR" smtClean="0"/>
              <a:pPr/>
              <a:t>‹nº›</a:t>
            </a:fld>
            <a:endParaRPr lang="pt-BR"/>
          </a:p>
        </p:txBody>
      </p:sp>
    </p:spTree>
    <p:extLst>
      <p:ext uri="{BB962C8B-B14F-4D97-AF65-F5344CB8AC3E}">
        <p14:creationId xmlns:p14="http://schemas.microsoft.com/office/powerpoint/2010/main" xmlns="" val="111050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C218FBF-14D2-4A63-98EE-4C0EBA4D700D}" type="slidenum">
              <a:rPr lang="pt-BR" smtClean="0"/>
              <a:pPr/>
              <a:t>156</a:t>
            </a:fld>
            <a:endParaRPr lang="pt-BR"/>
          </a:p>
        </p:txBody>
      </p:sp>
    </p:spTree>
    <p:extLst>
      <p:ext uri="{BB962C8B-B14F-4D97-AF65-F5344CB8AC3E}">
        <p14:creationId xmlns="" xmlns:p14="http://schemas.microsoft.com/office/powerpoint/2010/main" val="393059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C218FBF-14D2-4A63-98EE-4C0EBA4D700D}" type="slidenum">
              <a:rPr lang="pt-BR" smtClean="0"/>
              <a:pPr/>
              <a:t>157</a:t>
            </a:fld>
            <a:endParaRPr lang="pt-BR"/>
          </a:p>
        </p:txBody>
      </p:sp>
    </p:spTree>
    <p:extLst>
      <p:ext uri="{BB962C8B-B14F-4D97-AF65-F5344CB8AC3E}">
        <p14:creationId xmlns="" xmlns:p14="http://schemas.microsoft.com/office/powerpoint/2010/main" val="393059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2D742F6-7B38-43F4-9233-8398CBBB7E2F}" type="datetimeFigureOut">
              <a:rPr lang="pt-BR" smtClean="0"/>
              <a:pPr/>
              <a:t>11/06/2018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E276AB-D8E4-471F-A52B-B7DEAD30874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742F6-7B38-43F4-9233-8398CBBB7E2F}" type="datetimeFigureOut">
              <a:rPr lang="pt-BR" smtClean="0"/>
              <a:pPr/>
              <a:t>11/06/2018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276AB-D8E4-471F-A52B-B7DEAD30874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13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amfri.org.br/" TargetMode="External"/><Relationship Id="rId4" Type="http://schemas.openxmlformats.org/officeDocument/2006/relationships/hyperlink" Target="mailto:convenios@amfri.org.b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cxnSp>
        <p:nvCxnSpPr>
          <p:cNvPr id="5" name="Conector reto 4"/>
          <p:cNvCxnSpPr/>
          <p:nvPr/>
        </p:nvCxnSpPr>
        <p:spPr>
          <a:xfrm rot="5400000">
            <a:off x="726282" y="2931318"/>
            <a:ext cx="5867400" cy="47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304800" y="3276600"/>
            <a:ext cx="8458200" cy="2185214"/>
          </a:xfrm>
          <a:prstGeom prst="rect">
            <a:avLst/>
          </a:prstGeom>
        </p:spPr>
        <p:txBody>
          <a:bodyPr wrap="square">
            <a:spAutoFit/>
          </a:bodyPr>
          <a:lstStyle/>
          <a:p>
            <a:pPr algn="ctr"/>
            <a:r>
              <a:rPr lang="pt-BR" sz="3600" b="1" dirty="0">
                <a:solidFill>
                  <a:srgbClr val="002060"/>
                </a:solidFill>
                <a:latin typeface="Arial" pitchFamily="34" charset="0"/>
                <a:cs typeface="Arial" pitchFamily="34" charset="0"/>
              </a:rPr>
              <a:t>SICONV – Módulo </a:t>
            </a:r>
            <a:r>
              <a:rPr lang="pt-BR" sz="3600" b="1" dirty="0" smtClean="0">
                <a:solidFill>
                  <a:srgbClr val="002060"/>
                </a:solidFill>
                <a:latin typeface="Arial" pitchFamily="34" charset="0"/>
                <a:cs typeface="Arial" pitchFamily="34" charset="0"/>
              </a:rPr>
              <a:t>EXECUÇÃO </a:t>
            </a:r>
          </a:p>
          <a:p>
            <a:pPr algn="ctr"/>
            <a:r>
              <a:rPr lang="pt-BR" sz="3600" b="1" dirty="0" smtClean="0">
                <a:solidFill>
                  <a:srgbClr val="FF0000"/>
                </a:solidFill>
                <a:latin typeface="Arial" pitchFamily="34" charset="0"/>
                <a:cs typeface="Arial" pitchFamily="34" charset="0"/>
              </a:rPr>
              <a:t> OBTV - Ordem Bancária de </a:t>
            </a:r>
          </a:p>
          <a:p>
            <a:pPr algn="ctr"/>
            <a:r>
              <a:rPr lang="pt-BR" sz="3600" b="1" dirty="0" smtClean="0">
                <a:solidFill>
                  <a:srgbClr val="FF0000"/>
                </a:solidFill>
                <a:latin typeface="Arial" pitchFamily="34" charset="0"/>
                <a:cs typeface="Arial" pitchFamily="34" charset="0"/>
              </a:rPr>
              <a:t>Transferências Voluntárias</a:t>
            </a:r>
            <a:endParaRPr lang="pt-BR" sz="3600" dirty="0">
              <a:solidFill>
                <a:srgbClr val="FF0000"/>
              </a:solidFill>
              <a:latin typeface="Arial" pitchFamily="34" charset="0"/>
              <a:cs typeface="Arial" pitchFamily="34" charset="0"/>
            </a:endParaRPr>
          </a:p>
          <a:p>
            <a:pPr algn="ctr" fontAlgn="auto">
              <a:spcBef>
                <a:spcPts val="0"/>
              </a:spcBef>
              <a:spcAft>
                <a:spcPts val="0"/>
              </a:spcAft>
              <a:defRPr/>
            </a:pPr>
            <a:endParaRPr lang="pt-BR" sz="2800" b="1" dirty="0" smtClean="0">
              <a:ln w="10541" cmpd="sng">
                <a:solidFill>
                  <a:schemeClr val="tx1"/>
                </a:solidFill>
                <a:prstDash val="solid"/>
              </a:ln>
              <a:solidFill>
                <a:schemeClr val="tx1">
                  <a:lumMod val="95000"/>
                  <a:lumOff val="5000"/>
                </a:schemeClr>
              </a:solidFill>
              <a:latin typeface="+mj-lt"/>
              <a:cs typeface="+mn-cs"/>
            </a:endParaRPr>
          </a:p>
        </p:txBody>
      </p:sp>
      <p:pic>
        <p:nvPicPr>
          <p:cNvPr id="1026" name="Picture 2" descr="Resultado de imagem para egem - escola de gestão pública municip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5867401"/>
            <a:ext cx="2057399" cy="990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http://sebraemercados.com.br/wp-content/uploads/2013/11/SICONV_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9323" y="273211"/>
            <a:ext cx="1897478" cy="140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ângulo 5"/>
          <p:cNvSpPr/>
          <p:nvPr/>
        </p:nvSpPr>
        <p:spPr>
          <a:xfrm>
            <a:off x="1828800" y="1752600"/>
            <a:ext cx="6309320" cy="938719"/>
          </a:xfrm>
          <a:prstGeom prst="rect">
            <a:avLst/>
          </a:prstGeom>
        </p:spPr>
        <p:txBody>
          <a:bodyPr wrap="square">
            <a:spAutoFit/>
          </a:bodyPr>
          <a:lstStyle/>
          <a:p>
            <a:r>
              <a:rPr lang="pt-BR" sz="5500" b="1" dirty="0" smtClean="0">
                <a:solidFill>
                  <a:srgbClr val="FF0000"/>
                </a:solidFill>
              </a:rPr>
              <a:t>REDE SICONV</a:t>
            </a:r>
            <a:endParaRPr lang="pt-BR" sz="5500" dirty="0">
              <a:solidFill>
                <a:srgbClr val="FF0000"/>
              </a:solidFill>
            </a:endParaRPr>
          </a:p>
        </p:txBody>
      </p:sp>
      <p:pic>
        <p:nvPicPr>
          <p:cNvPr id="8" name="Imagem 9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9600" y="1600200"/>
            <a:ext cx="984942"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C:\Users\convenio\AppData\Local\Microsoft\Windows\Temporary Internet Files\Content.Outlook\K2PVS2XK\Logo AMFRI - completo.JPG"/>
          <p:cNvPicPr>
            <a:picLocks noChangeAspect="1" noChangeArrowheads="1"/>
          </p:cNvPicPr>
          <p:nvPr/>
        </p:nvPicPr>
        <p:blipFill>
          <a:blip r:embed="rId6" cstate="print"/>
          <a:srcRect/>
          <a:stretch>
            <a:fillRect/>
          </a:stretch>
        </p:blipFill>
        <p:spPr bwMode="auto">
          <a:xfrm>
            <a:off x="228600" y="5638800"/>
            <a:ext cx="1362948"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609600" y="4800600"/>
            <a:ext cx="7791817" cy="1200329"/>
          </a:xfrm>
          <a:prstGeom prst="rect">
            <a:avLst/>
          </a:prstGeom>
          <a:noFill/>
        </p:spPr>
        <p:txBody>
          <a:bodyPr wrap="square">
            <a:spAutoFit/>
          </a:bodyPr>
          <a:lstStyle/>
          <a:p>
            <a:pPr algn="just"/>
            <a:r>
              <a:rPr lang="pt-BR" sz="2400" dirty="0"/>
              <a:t>Ainda será possível realizar alterações na solicitação, clicando no botão “Editar”; anexar um arquivo, clicando em “Anexar Arquivo”; e excluir a solicitação, clicando no botão “Excluir”.</a:t>
            </a:r>
          </a:p>
        </p:txBody>
      </p:sp>
      <p:sp>
        <p:nvSpPr>
          <p:cNvPr id="12" name="CaixaDeTexto 11"/>
          <p:cNvSpPr txBox="1"/>
          <p:nvPr/>
        </p:nvSpPr>
        <p:spPr>
          <a:xfrm>
            <a:off x="761999" y="1524000"/>
            <a:ext cx="7924801" cy="1569660"/>
          </a:xfrm>
          <a:prstGeom prst="rect">
            <a:avLst/>
          </a:prstGeom>
          <a:noFill/>
        </p:spPr>
        <p:txBody>
          <a:bodyPr wrap="square">
            <a:spAutoFit/>
          </a:bodyPr>
          <a:lstStyle/>
          <a:p>
            <a:pPr algn="just" fontAlgn="base"/>
            <a:endParaRPr lang="pt-BR" sz="2400" dirty="0"/>
          </a:p>
          <a:p>
            <a:pPr fontAlgn="base"/>
            <a:endParaRPr lang="pt-BR" sz="2400" b="1" dirty="0"/>
          </a:p>
          <a:p>
            <a:pPr fontAlgn="base"/>
            <a:endParaRPr lang="pt-BR" sz="2400" dirty="0"/>
          </a:p>
          <a:p>
            <a:pPr lvl="0" fontAlgn="base"/>
            <a:r>
              <a:rPr lang="pt-BR" sz="2400" dirty="0"/>
              <a:t> </a:t>
            </a:r>
          </a:p>
        </p:txBody>
      </p:sp>
      <p:pic>
        <p:nvPicPr>
          <p:cNvPr id="37890" name="image35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999" y="1111250"/>
            <a:ext cx="7467601" cy="368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52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 calcmode="lin" valueType="num">
                                      <p:cBhvr additive="base">
                                        <p:cTn id="12" dur="500" fill="hold"/>
                                        <p:tgtEl>
                                          <p:spTgt spid="37890"/>
                                        </p:tgtEl>
                                        <p:attrNameLst>
                                          <p:attrName>ppt_x</p:attrName>
                                        </p:attrNameLst>
                                      </p:cBhvr>
                                      <p:tavLst>
                                        <p:tav tm="0">
                                          <p:val>
                                            <p:strVal val="#ppt_x"/>
                                          </p:val>
                                        </p:tav>
                                        <p:tav tm="100000">
                                          <p:val>
                                            <p:strVal val="#ppt_x"/>
                                          </p:val>
                                        </p:tav>
                                      </p:tavLst>
                                    </p:anim>
                                    <p:anim calcmode="lin" valueType="num">
                                      <p:cBhvr additive="base">
                                        <p:cTn id="13"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Convenente</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10597" name="Picture 5"/>
          <p:cNvPicPr>
            <a:picLocks noChangeAspect="1" noChangeArrowheads="1"/>
          </p:cNvPicPr>
          <p:nvPr/>
        </p:nvPicPr>
        <p:blipFill>
          <a:blip r:embed="rId3" cstate="print"/>
          <a:srcRect/>
          <a:stretch>
            <a:fillRect/>
          </a:stretch>
        </p:blipFill>
        <p:spPr bwMode="auto">
          <a:xfrm>
            <a:off x="609600" y="1066800"/>
            <a:ext cx="8001000" cy="51054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597"/>
                                        </p:tgtEl>
                                        <p:attrNameLst>
                                          <p:attrName>style.visibility</p:attrName>
                                        </p:attrNameLst>
                                      </p:cBhvr>
                                      <p:to>
                                        <p:strVal val="visible"/>
                                      </p:to>
                                    </p:set>
                                    <p:anim calcmode="lin" valueType="num">
                                      <p:cBhvr additive="base">
                                        <p:cTn id="12" dur="500" fill="hold"/>
                                        <p:tgtEl>
                                          <p:spTgt spid="110597"/>
                                        </p:tgtEl>
                                        <p:attrNameLst>
                                          <p:attrName>ppt_x</p:attrName>
                                        </p:attrNameLst>
                                      </p:cBhvr>
                                      <p:tavLst>
                                        <p:tav tm="0">
                                          <p:val>
                                            <p:strVal val="#ppt_x"/>
                                          </p:val>
                                        </p:tav>
                                        <p:tav tm="100000">
                                          <p:val>
                                            <p:strVal val="#ppt_x"/>
                                          </p:val>
                                        </p:tav>
                                      </p:tavLst>
                                    </p:anim>
                                    <p:anim calcmode="lin" valueType="num">
                                      <p:cBhvr additive="base">
                                        <p:cTn id="13" dur="500" fill="hold"/>
                                        <p:tgtEl>
                                          <p:spTgt spid="1105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Convenente</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25954" name="Picture 2"/>
          <p:cNvPicPr>
            <a:picLocks noChangeAspect="1" noChangeArrowheads="1"/>
          </p:cNvPicPr>
          <p:nvPr/>
        </p:nvPicPr>
        <p:blipFill>
          <a:blip r:embed="rId3" cstate="print"/>
          <a:srcRect/>
          <a:stretch>
            <a:fillRect/>
          </a:stretch>
        </p:blipFill>
        <p:spPr bwMode="auto">
          <a:xfrm>
            <a:off x="609600" y="1042988"/>
            <a:ext cx="7924800" cy="5129212"/>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954"/>
                                        </p:tgtEl>
                                        <p:attrNameLst>
                                          <p:attrName>style.visibility</p:attrName>
                                        </p:attrNameLst>
                                      </p:cBhvr>
                                      <p:to>
                                        <p:strVal val="visible"/>
                                      </p:to>
                                    </p:set>
                                    <p:anim calcmode="lin" valueType="num">
                                      <p:cBhvr additive="base">
                                        <p:cTn id="12" dur="500" fill="hold"/>
                                        <p:tgtEl>
                                          <p:spTgt spid="125954"/>
                                        </p:tgtEl>
                                        <p:attrNameLst>
                                          <p:attrName>ppt_x</p:attrName>
                                        </p:attrNameLst>
                                      </p:cBhvr>
                                      <p:tavLst>
                                        <p:tav tm="0">
                                          <p:val>
                                            <p:strVal val="#ppt_x"/>
                                          </p:val>
                                        </p:tav>
                                        <p:tav tm="100000">
                                          <p:val>
                                            <p:strVal val="#ppt_x"/>
                                          </p:val>
                                        </p:tav>
                                      </p:tavLst>
                                    </p:anim>
                                    <p:anim calcmode="lin" valueType="num">
                                      <p:cBhvr additive="base">
                                        <p:cTn id="13" dur="500" fill="hold"/>
                                        <p:tgtEl>
                                          <p:spTgt spid="1259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Convenente</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295400"/>
            <a:ext cx="7848600" cy="5262979"/>
          </a:xfrm>
          <a:prstGeom prst="rect">
            <a:avLst/>
          </a:prstGeom>
          <a:noFill/>
        </p:spPr>
        <p:txBody>
          <a:bodyPr wrap="square">
            <a:spAutoFit/>
          </a:bodyPr>
          <a:lstStyle/>
          <a:p>
            <a:endParaRPr lang="pt-BR" sz="2400" dirty="0" smtClean="0"/>
          </a:p>
          <a:p>
            <a:r>
              <a:rPr lang="pt-BR" sz="2400" dirty="0" smtClean="0"/>
              <a:t>A opção de seleção do tipo Pagamento OBTV deverá ser a Transferência Bancária com Crédito em Conta.</a:t>
            </a:r>
          </a:p>
          <a:p>
            <a:endParaRPr lang="pt-BR" sz="2400" dirty="0" smtClean="0"/>
          </a:p>
          <a:p>
            <a:r>
              <a:rPr lang="pt-BR" sz="2400" dirty="0" smtClean="0"/>
              <a:t>Após incluir o documento de liquidação, já é possível preparar a </a:t>
            </a:r>
            <a:r>
              <a:rPr lang="pt-BR" sz="2400" b="1" dirty="0" smtClean="0"/>
              <a:t>OBTV para o Convenente</a:t>
            </a:r>
            <a:r>
              <a:rPr lang="pt-BR" sz="2400" dirty="0" smtClean="0"/>
              <a:t>, que seguirá os mesmos procedimentos de uma </a:t>
            </a:r>
            <a:r>
              <a:rPr lang="pt-BR" sz="2400" b="1" dirty="0" smtClean="0"/>
              <a:t>OBTV Fornecedor</a:t>
            </a:r>
            <a:r>
              <a:rPr lang="pt-BR" sz="2400" dirty="0" smtClean="0"/>
              <a:t>, com o diferencial que o seu documento de liquidação é virtual e sem retenção de tributos</a:t>
            </a:r>
          </a:p>
          <a:p>
            <a:endParaRPr lang="pt-BR" sz="2400" dirty="0" smtClean="0"/>
          </a:p>
          <a:p>
            <a:endParaRPr lang="pt-BR" sz="2400" dirty="0" smtClean="0"/>
          </a:p>
          <a:p>
            <a:endParaRPr lang="pt-BR" sz="2400" dirty="0" smtClean="0"/>
          </a:p>
          <a:p>
            <a:endParaRPr lang="pt-BR" sz="2400" dirty="0" smtClean="0"/>
          </a:p>
          <a:p>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Câmbio</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762000" y="1676400"/>
            <a:ext cx="7696200" cy="3046988"/>
          </a:xfrm>
          <a:prstGeom prst="rect">
            <a:avLst/>
          </a:prstGeom>
          <a:noFill/>
        </p:spPr>
        <p:txBody>
          <a:bodyPr wrap="square">
            <a:spAutoFit/>
          </a:bodyPr>
          <a:lstStyle/>
          <a:p>
            <a:pPr algn="just"/>
            <a:r>
              <a:rPr lang="pt-BR" sz="2400" dirty="0" smtClean="0"/>
              <a:t>A “OBTV Câmbio” é utilizada quando o pagamento a um fornecedor exigir remessa de dinheiro para o exterior em moeda estrangeira</a:t>
            </a:r>
          </a:p>
          <a:p>
            <a:pPr algn="just"/>
            <a:endParaRPr lang="pt-BR" sz="2400" dirty="0" smtClean="0"/>
          </a:p>
          <a:p>
            <a:pPr algn="just"/>
            <a:r>
              <a:rPr lang="pt-BR" sz="2400" dirty="0" smtClean="0"/>
              <a:t>Essa movimentação financeira é usada apenas em conjunto com o tipo de Documento de Liquidação </a:t>
            </a:r>
            <a:r>
              <a:rPr lang="pt-BR" sz="2400" b="1" dirty="0" smtClean="0"/>
              <a:t>INVOICE - DOCUMENTO FISCAL DE IMPORTAÇÃO (Inscrição Genérica - IG)</a:t>
            </a:r>
            <a:r>
              <a:rPr lang="pt-BR" sz="2400" dirty="0" smtClean="0"/>
              <a:t>.</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Câmbio</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95400"/>
            <a:ext cx="7848600" cy="7848302"/>
          </a:xfrm>
          <a:prstGeom prst="rect">
            <a:avLst/>
          </a:prstGeom>
          <a:noFill/>
        </p:spPr>
        <p:txBody>
          <a:bodyPr wrap="square">
            <a:spAutoFit/>
          </a:bodyPr>
          <a:lstStyle/>
          <a:p>
            <a:pPr algn="just"/>
            <a:r>
              <a:rPr lang="pt-BR" sz="2400" dirty="0" smtClean="0"/>
              <a:t>Para esse tipo de OBTV, o Convenente deverá realizar as etapas abaixo:</a:t>
            </a:r>
          </a:p>
          <a:p>
            <a:pPr algn="just"/>
            <a:endParaRPr lang="pt-BR" sz="2400" dirty="0" smtClean="0"/>
          </a:p>
          <a:p>
            <a:pPr lvl="1" indent="-190500" algn="just">
              <a:buFont typeface="Arial" pitchFamily="34" charset="0"/>
              <a:buChar char="•"/>
            </a:pPr>
            <a:r>
              <a:rPr lang="pt-BR" sz="2400" dirty="0" smtClean="0"/>
              <a:t>Negociação da cotação da moeda estrangeira, feita com a instituição financeira e inclusão do documento de liquidação INVOICE;</a:t>
            </a:r>
          </a:p>
          <a:p>
            <a:pPr lvl="1" indent="-190500" algn="just">
              <a:buFont typeface="Arial" pitchFamily="34" charset="0"/>
              <a:buChar char="•"/>
            </a:pPr>
            <a:endParaRPr lang="pt-BR" sz="2400" dirty="0" smtClean="0"/>
          </a:p>
          <a:p>
            <a:pPr lvl="1" indent="-190500" algn="just">
              <a:buFont typeface="Arial" pitchFamily="34" charset="0"/>
              <a:buChar char="•"/>
            </a:pPr>
            <a:r>
              <a:rPr lang="pt-BR" sz="2400" dirty="0" smtClean="0"/>
              <a:t>Preparação do pagamento e autorização do gestor financeiro do convenente e pelo ordenador de despesa OBTV;</a:t>
            </a:r>
          </a:p>
          <a:p>
            <a:pPr lvl="1" indent="-190500" algn="just"/>
            <a:endParaRPr lang="pt-BR" sz="2400" dirty="0" smtClean="0"/>
          </a:p>
          <a:p>
            <a:pPr lvl="1" indent="-190500" algn="just">
              <a:buFont typeface="Arial" pitchFamily="34" charset="0"/>
              <a:buChar char="•"/>
            </a:pPr>
            <a:r>
              <a:rPr lang="pt-BR" sz="2400" dirty="0" smtClean="0"/>
              <a:t>Complementação dos dados de câmbio do documento de liquidação.</a:t>
            </a:r>
          </a:p>
          <a:p>
            <a:endParaRPr lang="pt-BR" sz="2400" dirty="0" smtClean="0"/>
          </a:p>
          <a:p>
            <a:endParaRPr lang="pt-BR" sz="2400" dirty="0" smtClean="0"/>
          </a:p>
          <a:p>
            <a:endParaRPr lang="pt-BR" sz="2400" dirty="0" smtClean="0"/>
          </a:p>
          <a:p>
            <a:endParaRPr lang="pt-BR" sz="2400" dirty="0" smtClean="0"/>
          </a:p>
          <a:p>
            <a:endParaRPr lang="pt-BR" sz="2400" dirty="0" smtClean="0"/>
          </a:p>
          <a:p>
            <a:endParaRPr lang="pt-BR" sz="2400" dirty="0" smtClean="0"/>
          </a:p>
          <a:p>
            <a:endParaRPr lang="pt-BR" sz="2400" dirty="0" smtClean="0"/>
          </a:p>
          <a:p>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down)">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Câmbio</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5638800"/>
            <a:ext cx="7848600" cy="830997"/>
          </a:xfrm>
          <a:prstGeom prst="rect">
            <a:avLst/>
          </a:prstGeom>
          <a:noFill/>
        </p:spPr>
        <p:txBody>
          <a:bodyPr wrap="square">
            <a:spAutoFit/>
          </a:bodyPr>
          <a:lstStyle/>
          <a:p>
            <a:pPr algn="just"/>
            <a:r>
              <a:rPr lang="pt-BR" sz="2400" dirty="0" smtClean="0"/>
              <a:t>O Tipo INVOICE é selecionado na mesma tela da inclusão do Documento de Liquidação</a:t>
            </a:r>
          </a:p>
        </p:txBody>
      </p:sp>
      <p:pic>
        <p:nvPicPr>
          <p:cNvPr id="126978" name="Picture 2"/>
          <p:cNvPicPr>
            <a:picLocks noChangeAspect="1" noChangeArrowheads="1"/>
          </p:cNvPicPr>
          <p:nvPr/>
        </p:nvPicPr>
        <p:blipFill>
          <a:blip r:embed="rId3" cstate="print"/>
          <a:srcRect/>
          <a:stretch>
            <a:fillRect/>
          </a:stretch>
        </p:blipFill>
        <p:spPr bwMode="auto">
          <a:xfrm>
            <a:off x="457200" y="1162050"/>
            <a:ext cx="7924799" cy="417195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6978"/>
                                        </p:tgtEl>
                                        <p:attrNameLst>
                                          <p:attrName>style.visibility</p:attrName>
                                        </p:attrNameLst>
                                      </p:cBhvr>
                                      <p:to>
                                        <p:strVal val="visible"/>
                                      </p:to>
                                    </p:set>
                                    <p:anim calcmode="lin" valueType="num">
                                      <p:cBhvr additive="base">
                                        <p:cTn id="12" dur="500" fill="hold"/>
                                        <p:tgtEl>
                                          <p:spTgt spid="126978"/>
                                        </p:tgtEl>
                                        <p:attrNameLst>
                                          <p:attrName>ppt_x</p:attrName>
                                        </p:attrNameLst>
                                      </p:cBhvr>
                                      <p:tavLst>
                                        <p:tav tm="0">
                                          <p:val>
                                            <p:strVal val="#ppt_x"/>
                                          </p:val>
                                        </p:tav>
                                        <p:tav tm="100000">
                                          <p:val>
                                            <p:strVal val="#ppt_x"/>
                                          </p:val>
                                        </p:tav>
                                      </p:tavLst>
                                    </p:anim>
                                    <p:anim calcmode="lin" valueType="num">
                                      <p:cBhvr additive="base">
                                        <p:cTn id="13" dur="500" fill="hold"/>
                                        <p:tgtEl>
                                          <p:spTgt spid="1269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Câmbio – Complementar Dados de Cambio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28002" name="Picture 2"/>
          <p:cNvPicPr>
            <a:picLocks noChangeAspect="1" noChangeArrowheads="1"/>
          </p:cNvPicPr>
          <p:nvPr/>
        </p:nvPicPr>
        <p:blipFill>
          <a:blip r:embed="rId3" cstate="print"/>
          <a:srcRect/>
          <a:stretch>
            <a:fillRect/>
          </a:stretch>
        </p:blipFill>
        <p:spPr bwMode="auto">
          <a:xfrm>
            <a:off x="609600" y="1447800"/>
            <a:ext cx="7543799" cy="4343399"/>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 calcmode="lin" valueType="num">
                                      <p:cBhvr additive="base">
                                        <p:cTn id="12" dur="500" fill="hold"/>
                                        <p:tgtEl>
                                          <p:spTgt spid="128002"/>
                                        </p:tgtEl>
                                        <p:attrNameLst>
                                          <p:attrName>ppt_x</p:attrName>
                                        </p:attrNameLst>
                                      </p:cBhvr>
                                      <p:tavLst>
                                        <p:tav tm="0">
                                          <p:val>
                                            <p:strVal val="#ppt_x"/>
                                          </p:val>
                                        </p:tav>
                                        <p:tav tm="100000">
                                          <p:val>
                                            <p:strVal val="#ppt_x"/>
                                          </p:val>
                                        </p:tav>
                                      </p:tavLst>
                                    </p:anim>
                                    <p:anim calcmode="lin" valueType="num">
                                      <p:cBhvr additive="base">
                                        <p:cTn id="13"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Câmbio  – Complementar Dados de Cambio </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95400"/>
            <a:ext cx="7848600" cy="7848302"/>
          </a:xfrm>
          <a:prstGeom prst="rect">
            <a:avLst/>
          </a:prstGeom>
          <a:noFill/>
        </p:spPr>
        <p:txBody>
          <a:bodyPr wrap="square">
            <a:spAutoFit/>
          </a:bodyPr>
          <a:lstStyle/>
          <a:p>
            <a:r>
              <a:rPr lang="pt-BR" sz="2400" dirty="0" smtClean="0"/>
              <a:t>O sistema mostrará uma lista com todas as OBTVs Câmbios realizadas e o usuário deverá clicar em </a:t>
            </a:r>
            <a:r>
              <a:rPr lang="pt-BR" sz="2400" b="1" dirty="0" smtClean="0"/>
              <a:t>Editar</a:t>
            </a:r>
            <a:r>
              <a:rPr lang="pt-BR" sz="2400" dirty="0" smtClean="0"/>
              <a:t>.</a:t>
            </a:r>
          </a:p>
          <a:p>
            <a:endParaRPr lang="pt-BR" sz="2400" dirty="0" smtClean="0"/>
          </a:p>
          <a:p>
            <a:r>
              <a:rPr lang="pt-BR" sz="2400" dirty="0" smtClean="0"/>
              <a:t>Os dados do documento de liquidação INVOICE a serem complementados são:</a:t>
            </a:r>
          </a:p>
          <a:p>
            <a:pPr lvl="0"/>
            <a:r>
              <a:rPr lang="pt-BR" sz="2400" dirty="0" smtClean="0"/>
              <a:t>Número do contrato de câmbio;</a:t>
            </a:r>
          </a:p>
          <a:p>
            <a:pPr lvl="0"/>
            <a:r>
              <a:rPr lang="pt-BR" sz="2400" dirty="0" smtClean="0"/>
              <a:t>Contrato de câmbio e o comprovante de remessa, ambos digitalizados.</a:t>
            </a:r>
          </a:p>
          <a:p>
            <a:pPr algn="just"/>
            <a:endParaRPr lang="pt-BR" sz="2400" dirty="0" smtClean="0"/>
          </a:p>
          <a:p>
            <a:pPr algn="just"/>
            <a:r>
              <a:rPr lang="pt-BR" sz="2400" dirty="0" smtClean="0"/>
              <a:t>A complementação dos dados de câmbio é obrigatória. A ausência do número do contrato de câmbio, da digitalização dele e do comprovante de remessa </a:t>
            </a:r>
            <a:r>
              <a:rPr lang="pt-BR" sz="2400" b="1" dirty="0" smtClean="0"/>
              <a:t>impedem o envio da prestação de contas para a análise do concedente</a:t>
            </a:r>
            <a:r>
              <a:rPr lang="pt-BR" sz="2400" dirty="0" smtClean="0"/>
              <a:t>. </a:t>
            </a:r>
          </a:p>
          <a:p>
            <a:pPr algn="just"/>
            <a:endParaRPr lang="pt-BR" sz="2400" dirty="0" smtClean="0"/>
          </a:p>
          <a:p>
            <a:endParaRPr lang="pt-BR" sz="2400" dirty="0" smtClean="0"/>
          </a:p>
          <a:p>
            <a:endParaRPr lang="pt-BR" sz="2400" dirty="0" smtClean="0"/>
          </a:p>
          <a:p>
            <a:endParaRPr lang="pt-BR" sz="2400" dirty="0" smtClean="0"/>
          </a:p>
          <a:p>
            <a:endParaRPr lang="pt-BR" sz="2400" dirty="0" smtClean="0"/>
          </a:p>
          <a:p>
            <a:endParaRPr lang="pt-BR" sz="2400" dirty="0" smtClean="0"/>
          </a:p>
          <a:p>
            <a:endParaRPr lang="pt-BR" sz="2400" dirty="0" smtClean="0"/>
          </a:p>
          <a:p>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down)">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Câmbio  – Complementar Dados de Cambio </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29026" name="image65.png"/>
          <p:cNvPicPr>
            <a:picLocks noChangeAspect="1" noChangeArrowheads="1"/>
          </p:cNvPicPr>
          <p:nvPr/>
        </p:nvPicPr>
        <p:blipFill>
          <a:blip r:embed="rId3" cstate="print"/>
          <a:srcRect/>
          <a:stretch>
            <a:fillRect/>
          </a:stretch>
        </p:blipFill>
        <p:spPr bwMode="auto">
          <a:xfrm>
            <a:off x="609600" y="977900"/>
            <a:ext cx="8001000" cy="51943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9026"/>
                                        </p:tgtEl>
                                        <p:attrNameLst>
                                          <p:attrName>style.visibility</p:attrName>
                                        </p:attrNameLst>
                                      </p:cBhvr>
                                      <p:to>
                                        <p:strVal val="visible"/>
                                      </p:to>
                                    </p:set>
                                    <p:anim calcmode="lin" valueType="num">
                                      <p:cBhvr additive="base">
                                        <p:cTn id="12" dur="500" fill="hold"/>
                                        <p:tgtEl>
                                          <p:spTgt spid="129026"/>
                                        </p:tgtEl>
                                        <p:attrNameLst>
                                          <p:attrName>ppt_x</p:attrName>
                                        </p:attrNameLst>
                                      </p:cBhvr>
                                      <p:tavLst>
                                        <p:tav tm="0">
                                          <p:val>
                                            <p:strVal val="#ppt_x"/>
                                          </p:val>
                                        </p:tav>
                                        <p:tav tm="100000">
                                          <p:val>
                                            <p:strVal val="#ppt_x"/>
                                          </p:val>
                                        </p:tav>
                                      </p:tavLst>
                                    </p:anim>
                                    <p:anim calcmode="lin" valueType="num">
                                      <p:cBhvr additive="base">
                                        <p:cTn id="13" dur="500" fill="hold"/>
                                        <p:tgtEl>
                                          <p:spTgt spid="129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752600"/>
            <a:ext cx="7848600" cy="4154984"/>
          </a:xfrm>
          <a:prstGeom prst="rect">
            <a:avLst/>
          </a:prstGeom>
          <a:noFill/>
        </p:spPr>
        <p:txBody>
          <a:bodyPr wrap="square">
            <a:spAutoFit/>
          </a:bodyPr>
          <a:lstStyle/>
          <a:p>
            <a:pPr algn="just"/>
            <a:r>
              <a:rPr lang="pt-BR" sz="2400" dirty="0" smtClean="0"/>
              <a:t>A </a:t>
            </a:r>
            <a:r>
              <a:rPr lang="pt-BR" sz="2400" dirty="0"/>
              <a:t>OBTV Tributos consiste na transferência do recurso para uma conta de titularidade do próprio Convenente (não podendo ser uma conta do convênio), para que o Convenente possa então realizar o recolhimento do tributo</a:t>
            </a:r>
            <a:r>
              <a:rPr lang="pt-BR" sz="2400" dirty="0" smtClean="0"/>
              <a:t>.</a:t>
            </a:r>
          </a:p>
          <a:p>
            <a:pPr algn="just"/>
            <a:endParaRPr lang="pt-BR" sz="2400" dirty="0"/>
          </a:p>
          <a:p>
            <a:pPr algn="just"/>
            <a:r>
              <a:rPr lang="pt-BR" sz="2400" dirty="0"/>
              <a:t>Esse tipo de OBTV é utilizado apenas para o pagamento de tributos retidos no documento de liquidação (DL</a:t>
            </a:r>
            <a:r>
              <a:rPr lang="pt-BR" sz="2400" dirty="0" smtClean="0"/>
              <a:t>).</a:t>
            </a:r>
          </a:p>
          <a:p>
            <a:pPr algn="just"/>
            <a:endParaRPr lang="pt-BR" sz="2400" dirty="0"/>
          </a:p>
          <a:p>
            <a:pPr algn="just"/>
            <a:r>
              <a:rPr lang="pt-BR" sz="2400" dirty="0" smtClean="0"/>
              <a:t>Tributos mais comuns: ISS, INSS e Imposto de Renda   </a:t>
            </a:r>
            <a:endParaRPr lang="pt-BR" sz="2400" dirty="0"/>
          </a:p>
          <a:p>
            <a:pPr algn="just"/>
            <a:endParaRPr lang="pt-BR" sz="2400" dirty="0" smtClean="0"/>
          </a:p>
          <a:p>
            <a:pPr algn="just"/>
            <a:endParaRPr lang="pt-BR" sz="2400" dirty="0" smtClean="0"/>
          </a:p>
        </p:txBody>
      </p:sp>
    </p:spTree>
    <p:extLst>
      <p:ext uri="{BB962C8B-B14F-4D97-AF65-F5344CB8AC3E}">
        <p14:creationId xmlns:p14="http://schemas.microsoft.com/office/powerpoint/2010/main" xmlns="" val="4090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761999" y="4800600"/>
            <a:ext cx="7639418" cy="1200329"/>
          </a:xfrm>
          <a:prstGeom prst="rect">
            <a:avLst/>
          </a:prstGeom>
          <a:noFill/>
        </p:spPr>
        <p:txBody>
          <a:bodyPr wrap="square">
            <a:spAutoFit/>
          </a:bodyPr>
          <a:lstStyle/>
          <a:p>
            <a:pPr algn="just"/>
            <a:r>
              <a:rPr lang="pt-BR" sz="2400" dirty="0"/>
              <a:t>Será exibido também o botão Enviar para Análise, que deverá ser clicado quando todas as informações sobre a solicitação de ajuste estiverem completas.</a:t>
            </a:r>
          </a:p>
        </p:txBody>
      </p:sp>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295400"/>
            <a:ext cx="838200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23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additive="base">
                                        <p:cTn id="12" dur="500" fill="hold"/>
                                        <p:tgtEl>
                                          <p:spTgt spid="38915"/>
                                        </p:tgtEl>
                                        <p:attrNameLst>
                                          <p:attrName>ppt_x</p:attrName>
                                        </p:attrNameLst>
                                      </p:cBhvr>
                                      <p:tavLst>
                                        <p:tav tm="0">
                                          <p:val>
                                            <p:strVal val="#ppt_x"/>
                                          </p:val>
                                        </p:tav>
                                        <p:tav tm="100000">
                                          <p:val>
                                            <p:strVal val="#ppt_x"/>
                                          </p:val>
                                        </p:tav>
                                      </p:tavLst>
                                    </p:anim>
                                    <p:anim calcmode="lin" valueType="num">
                                      <p:cBhvr additive="base">
                                        <p:cTn id="13"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25688"/>
            <a:ext cx="7848600" cy="4524315"/>
          </a:xfrm>
          <a:prstGeom prst="rect">
            <a:avLst/>
          </a:prstGeom>
          <a:noFill/>
        </p:spPr>
        <p:txBody>
          <a:bodyPr wrap="square">
            <a:spAutoFit/>
          </a:bodyPr>
          <a:lstStyle/>
          <a:p>
            <a:pPr algn="just"/>
            <a:endParaRPr lang="pt-BR" sz="2400" dirty="0"/>
          </a:p>
          <a:p>
            <a:pPr algn="just"/>
            <a:r>
              <a:rPr lang="pt-BR" sz="2400" dirty="0" smtClean="0"/>
              <a:t>Para  </a:t>
            </a:r>
            <a:r>
              <a:rPr lang="pt-BR" sz="2400" dirty="0"/>
              <a:t>realizar a “OBTV Tributos”, o Convenente deverá executar os seguintes procedimentos:</a:t>
            </a:r>
          </a:p>
          <a:p>
            <a:pPr algn="just"/>
            <a:r>
              <a:rPr lang="pt-BR" sz="2400" dirty="0"/>
              <a:t> </a:t>
            </a:r>
          </a:p>
          <a:p>
            <a:pPr marL="342900" lvl="0" indent="-342900" algn="just">
              <a:buFont typeface="Arial" pitchFamily="34" charset="0"/>
              <a:buChar char="•"/>
            </a:pPr>
            <a:r>
              <a:rPr lang="pt-BR" sz="2400" dirty="0"/>
              <a:t>Incluir o Documento de Liquidação informando o(s) tributo(s) retido(s</a:t>
            </a:r>
            <a:r>
              <a:rPr lang="pt-BR" sz="2400" dirty="0" smtClean="0"/>
              <a:t>).</a:t>
            </a:r>
          </a:p>
          <a:p>
            <a:pPr marL="342900" lvl="0" indent="-342900" algn="just">
              <a:buFont typeface="Arial" pitchFamily="34" charset="0"/>
              <a:buChar char="•"/>
            </a:pPr>
            <a:endParaRPr lang="pt-BR" sz="2400" dirty="0"/>
          </a:p>
          <a:p>
            <a:pPr marL="342900" lvl="0" indent="-342900" algn="just">
              <a:buFont typeface="Arial" pitchFamily="34" charset="0"/>
              <a:buChar char="•"/>
            </a:pPr>
            <a:r>
              <a:rPr lang="pt-BR" sz="2400" dirty="0"/>
              <a:t>Realizar a preparação do pagamento com OBTV</a:t>
            </a:r>
            <a:r>
              <a:rPr lang="pt-BR" sz="2400" dirty="0" smtClean="0"/>
              <a:t>;</a:t>
            </a:r>
          </a:p>
          <a:p>
            <a:pPr marL="342900" lvl="0" indent="-342900" algn="just">
              <a:buFont typeface="Arial" pitchFamily="34" charset="0"/>
              <a:buChar char="•"/>
            </a:pPr>
            <a:endParaRPr lang="pt-BR" sz="2400" dirty="0"/>
          </a:p>
          <a:p>
            <a:pPr marL="342900" lvl="0" indent="-342900" algn="just">
              <a:buFont typeface="Arial" pitchFamily="34" charset="0"/>
              <a:buChar char="•"/>
            </a:pPr>
            <a:r>
              <a:rPr lang="pt-BR" sz="2400" dirty="0"/>
              <a:t>Autorizar a movimentação financeira desse pagamento</a:t>
            </a:r>
            <a:r>
              <a:rPr lang="pt-BR" sz="2400" dirty="0" smtClean="0"/>
              <a:t>;</a:t>
            </a:r>
          </a:p>
          <a:p>
            <a:pPr marL="342900" lvl="0" indent="-342900" algn="just">
              <a:buFont typeface="Arial" pitchFamily="34" charset="0"/>
              <a:buChar char="•"/>
            </a:pPr>
            <a:endParaRPr lang="pt-BR" sz="2400" dirty="0"/>
          </a:p>
          <a:p>
            <a:pPr marL="342900" lvl="0" indent="-342900" algn="just">
              <a:buFont typeface="Arial" pitchFamily="34" charset="0"/>
              <a:buChar char="•"/>
            </a:pPr>
            <a:r>
              <a:rPr lang="pt-BR" sz="2400" dirty="0"/>
              <a:t>Preparar e autorizar a “OBTV Tributos</a:t>
            </a:r>
            <a:r>
              <a:rPr lang="pt-BR" sz="2400" dirty="0" smtClean="0"/>
              <a:t>”.  </a:t>
            </a:r>
            <a:endParaRPr lang="pt-BR" sz="2400" dirty="0"/>
          </a:p>
        </p:txBody>
      </p:sp>
    </p:spTree>
    <p:extLst>
      <p:ext uri="{BB962C8B-B14F-4D97-AF65-F5344CB8AC3E}">
        <p14:creationId xmlns:p14="http://schemas.microsoft.com/office/powerpoint/2010/main" xmlns="" val="47652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down)">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wipe(down)">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25688"/>
            <a:ext cx="7848600" cy="4524315"/>
          </a:xfrm>
          <a:prstGeom prst="rect">
            <a:avLst/>
          </a:prstGeom>
          <a:noFill/>
        </p:spPr>
        <p:txBody>
          <a:bodyPr wrap="square">
            <a:spAutoFit/>
          </a:bodyPr>
          <a:lstStyle/>
          <a:p>
            <a:endParaRPr lang="pt-BR" sz="2400" dirty="0"/>
          </a:p>
          <a:p>
            <a:pPr algn="just"/>
            <a:r>
              <a:rPr lang="pt-BR" sz="2400" dirty="0"/>
              <a:t>Após incluir o documento de liquidação com tributo retido, o convenente deverá realizar a preparação do pagamento do valor líquido desse documento, autorizar e enviar o pagamento ao Siafi, conforme será visto no tópico “Autorizar Movimentação Financeira”</a:t>
            </a:r>
          </a:p>
          <a:p>
            <a:endParaRPr lang="pt-BR" sz="2400" dirty="0" smtClean="0"/>
          </a:p>
          <a:p>
            <a:pPr algn="just"/>
            <a:r>
              <a:rPr lang="pt-BR" sz="2400" dirty="0" smtClean="0"/>
              <a:t>Somente </a:t>
            </a:r>
            <a:r>
              <a:rPr lang="pt-BR" sz="2400" dirty="0"/>
              <a:t>após o pagamento ter sido autorizado pelo </a:t>
            </a:r>
            <a:r>
              <a:rPr lang="pt-BR" sz="2400" dirty="0">
                <a:solidFill>
                  <a:srgbClr val="FF0000"/>
                </a:solidFill>
              </a:rPr>
              <a:t>ordenador de despesa OBTV</a:t>
            </a:r>
            <a:r>
              <a:rPr lang="pt-BR" sz="2400" dirty="0"/>
              <a:t>, é que o tributo retido no documento de liquidação estará disponível para a preparação da OBTV Tributos, por meio da </a:t>
            </a:r>
            <a:r>
              <a:rPr lang="pt-BR" sz="2400" b="1" dirty="0"/>
              <a:t>funcionalidade Recolher Tributo com OBTV</a:t>
            </a:r>
            <a:r>
              <a:rPr lang="pt-BR" sz="2400" dirty="0"/>
              <a:t> no menu </a:t>
            </a:r>
            <a:r>
              <a:rPr lang="pt-BR" sz="2400" b="1" dirty="0"/>
              <a:t>Execução</a:t>
            </a:r>
            <a:r>
              <a:rPr lang="pt-BR" sz="2400" b="1" dirty="0" smtClean="0"/>
              <a:t>.</a:t>
            </a:r>
            <a:r>
              <a:rPr lang="pt-BR" sz="2400" dirty="0" smtClean="0"/>
              <a:t>  </a:t>
            </a:r>
            <a:endParaRPr lang="pt-BR" sz="2400" dirty="0"/>
          </a:p>
        </p:txBody>
      </p:sp>
    </p:spTree>
    <p:extLst>
      <p:ext uri="{BB962C8B-B14F-4D97-AF65-F5344CB8AC3E}">
        <p14:creationId xmlns:p14="http://schemas.microsoft.com/office/powerpoint/2010/main" xmlns="" val="9284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5436453"/>
            <a:ext cx="7848600" cy="830997"/>
          </a:xfrm>
          <a:prstGeom prst="rect">
            <a:avLst/>
          </a:prstGeom>
          <a:noFill/>
        </p:spPr>
        <p:txBody>
          <a:bodyPr wrap="square">
            <a:spAutoFit/>
          </a:bodyPr>
          <a:lstStyle/>
          <a:p>
            <a:pPr algn="just"/>
            <a:r>
              <a:rPr lang="pt-BR" sz="2400" dirty="0" smtClean="0"/>
              <a:t>O </a:t>
            </a:r>
            <a:r>
              <a:rPr lang="pt-BR" sz="2400" dirty="0"/>
              <a:t>sistema permitirá a inclusão do pagamento para OBTV Tributos:</a:t>
            </a:r>
            <a:endParaRPr lang="pt-BR" sz="2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 y="980420"/>
            <a:ext cx="7848600" cy="4277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68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 y="1219200"/>
            <a:ext cx="7791817"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7060" y="4391025"/>
            <a:ext cx="7434357" cy="185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ângulo 1"/>
          <p:cNvSpPr/>
          <p:nvPr/>
        </p:nvSpPr>
        <p:spPr>
          <a:xfrm>
            <a:off x="3448049" y="257145"/>
            <a:ext cx="4572000" cy="369332"/>
          </a:xfrm>
          <a:prstGeom prst="rect">
            <a:avLst/>
          </a:prstGeom>
        </p:spPr>
        <p:txBody>
          <a:bodyPr>
            <a:spAutoFit/>
          </a:bodyPr>
          <a:lstStyle/>
          <a:p>
            <a:endParaRPr lang="pt-BR" dirty="0"/>
          </a:p>
        </p:txBody>
      </p:sp>
      <p:sp>
        <p:nvSpPr>
          <p:cNvPr id="11" name="CaixaDeTexto 10"/>
          <p:cNvSpPr txBox="1"/>
          <p:nvPr/>
        </p:nvSpPr>
        <p:spPr>
          <a:xfrm>
            <a:off x="886006" y="3123485"/>
            <a:ext cx="7515411" cy="830997"/>
          </a:xfrm>
          <a:prstGeom prst="rect">
            <a:avLst/>
          </a:prstGeom>
          <a:noFill/>
        </p:spPr>
        <p:txBody>
          <a:bodyPr wrap="square">
            <a:spAutoFit/>
          </a:bodyPr>
          <a:lstStyle/>
          <a:p>
            <a:pPr algn="just"/>
            <a:r>
              <a:rPr lang="pt-BR" sz="2400" dirty="0" smtClean="0"/>
              <a:t>Aparecerão </a:t>
            </a:r>
            <a:r>
              <a:rPr lang="pt-BR" sz="2400" dirty="0"/>
              <a:t>disponíveis </a:t>
            </a:r>
            <a:r>
              <a:rPr lang="pt-BR" sz="2400" dirty="0" smtClean="0"/>
              <a:t>para </a:t>
            </a:r>
            <a:r>
              <a:rPr lang="pt-BR" sz="2400" dirty="0"/>
              <a:t>pagamento, apenas as opções de impostos já informados no documento de liquidação</a:t>
            </a:r>
            <a:r>
              <a:rPr lang="pt-BR" sz="2400" dirty="0" smtClean="0"/>
              <a:t>.</a:t>
            </a:r>
            <a:endParaRPr lang="pt-BR" sz="2400" dirty="0"/>
          </a:p>
        </p:txBody>
      </p:sp>
    </p:spTree>
    <p:extLst>
      <p:ext uri="{BB962C8B-B14F-4D97-AF65-F5344CB8AC3E}">
        <p14:creationId xmlns:p14="http://schemas.microsoft.com/office/powerpoint/2010/main" xmlns="" val="17360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500" fill="hold"/>
                                        <p:tgtEl>
                                          <p:spTgt spid="2051"/>
                                        </p:tgtEl>
                                        <p:attrNameLst>
                                          <p:attrName>ppt_x</p:attrName>
                                        </p:attrNameLst>
                                      </p:cBhvr>
                                      <p:tavLst>
                                        <p:tav tm="0">
                                          <p:val>
                                            <p:strVal val="#ppt_x"/>
                                          </p:val>
                                        </p:tav>
                                        <p:tav tm="100000">
                                          <p:val>
                                            <p:strVal val="#ppt_x"/>
                                          </p:val>
                                        </p:tav>
                                      </p:tavLst>
                                    </p:anim>
                                    <p:anim calcmode="lin" valueType="num">
                                      <p:cBhvr additive="base">
                                        <p:cTn id="2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3448049" y="257145"/>
            <a:ext cx="4572000" cy="369332"/>
          </a:xfrm>
          <a:prstGeom prst="rect">
            <a:avLst/>
          </a:prstGeom>
        </p:spPr>
        <p:txBody>
          <a:bodyPr>
            <a:spAutoFit/>
          </a:bodyPr>
          <a:lstStyle/>
          <a:p>
            <a:endParaRPr lang="pt-BR"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 y="1219200"/>
            <a:ext cx="8382002"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74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3448049" y="257145"/>
            <a:ext cx="4572000" cy="369332"/>
          </a:xfrm>
          <a:prstGeom prst="rect">
            <a:avLst/>
          </a:prstGeom>
        </p:spPr>
        <p:txBody>
          <a:bodyPr>
            <a:spAutoFit/>
          </a:bodyPr>
          <a:lstStyle/>
          <a:p>
            <a:endParaRPr lang="pt-B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980420"/>
            <a:ext cx="7924800" cy="5267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91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3448049" y="257145"/>
            <a:ext cx="4572000" cy="369332"/>
          </a:xfrm>
          <a:prstGeom prst="rect">
            <a:avLst/>
          </a:prstGeom>
        </p:spPr>
        <p:txBody>
          <a:bodyPr>
            <a:spAutoFit/>
          </a:bodyPr>
          <a:lstStyle/>
          <a:p>
            <a:endParaRPr lang="pt-B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49" y="1219200"/>
            <a:ext cx="8319968"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ângulo 2"/>
          <p:cNvSpPr/>
          <p:nvPr/>
        </p:nvSpPr>
        <p:spPr>
          <a:xfrm>
            <a:off x="2057400" y="4343400"/>
            <a:ext cx="4572000" cy="369332"/>
          </a:xfrm>
          <a:prstGeom prst="rect">
            <a:avLst/>
          </a:prstGeom>
        </p:spPr>
        <p:txBody>
          <a:bodyPr>
            <a:spAutoFit/>
          </a:bodyPr>
          <a:lstStyle/>
          <a:p>
            <a:endParaRPr lang="pt-BR" dirty="0"/>
          </a:p>
        </p:txBody>
      </p:sp>
      <p:sp>
        <p:nvSpPr>
          <p:cNvPr id="11" name="CaixaDeTexto 10"/>
          <p:cNvSpPr txBox="1"/>
          <p:nvPr/>
        </p:nvSpPr>
        <p:spPr>
          <a:xfrm>
            <a:off x="590917" y="4343400"/>
            <a:ext cx="7848600" cy="1569660"/>
          </a:xfrm>
          <a:prstGeom prst="rect">
            <a:avLst/>
          </a:prstGeom>
          <a:noFill/>
        </p:spPr>
        <p:txBody>
          <a:bodyPr wrap="square">
            <a:spAutoFit/>
          </a:bodyPr>
          <a:lstStyle/>
          <a:p>
            <a:pPr algn="just"/>
            <a:r>
              <a:rPr lang="pt-BR" sz="2400" dirty="0"/>
              <a:t>Na aba </a:t>
            </a:r>
            <a:r>
              <a:rPr lang="pt-BR" sz="2400" b="1" dirty="0"/>
              <a:t>Anexos</a:t>
            </a:r>
            <a:r>
              <a:rPr lang="pt-BR" sz="2400" dirty="0"/>
              <a:t>, poderão ser incluídos quantos arquivos o usuário desejar, tais como a guia do imposto a recolher. </a:t>
            </a:r>
            <a:endParaRPr lang="pt-BR" sz="2400" dirty="0" smtClean="0"/>
          </a:p>
          <a:p>
            <a:endParaRPr lang="pt-BR" sz="2400" dirty="0"/>
          </a:p>
          <a:p>
            <a:r>
              <a:rPr lang="pt-BR" sz="2400" dirty="0" smtClean="0"/>
              <a:t>Depois </a:t>
            </a:r>
            <a:r>
              <a:rPr lang="pt-BR" sz="2400" dirty="0"/>
              <a:t>basta concluir o pagamento.</a:t>
            </a:r>
          </a:p>
        </p:txBody>
      </p:sp>
    </p:spTree>
    <p:extLst>
      <p:ext uri="{BB962C8B-B14F-4D97-AF65-F5344CB8AC3E}">
        <p14:creationId xmlns:p14="http://schemas.microsoft.com/office/powerpoint/2010/main" xmlns="" val="29090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down)">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Tributos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3448049" y="257145"/>
            <a:ext cx="4572000" cy="369332"/>
          </a:xfrm>
          <a:prstGeom prst="rect">
            <a:avLst/>
          </a:prstGeom>
        </p:spPr>
        <p:txBody>
          <a:bodyPr>
            <a:spAutoFit/>
          </a:bodyPr>
          <a:lstStyle/>
          <a:p>
            <a:endParaRPr lang="pt-BR" dirty="0"/>
          </a:p>
        </p:txBody>
      </p:sp>
      <p:sp>
        <p:nvSpPr>
          <p:cNvPr id="3" name="Retângulo 2"/>
          <p:cNvSpPr/>
          <p:nvPr/>
        </p:nvSpPr>
        <p:spPr>
          <a:xfrm>
            <a:off x="2057400" y="4343400"/>
            <a:ext cx="4572000" cy="369332"/>
          </a:xfrm>
          <a:prstGeom prst="rect">
            <a:avLst/>
          </a:prstGeom>
        </p:spPr>
        <p:txBody>
          <a:bodyPr>
            <a:spAutoFit/>
          </a:bodyPr>
          <a:lstStyle/>
          <a:p>
            <a:endParaRPr lang="pt-BR"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079" y="1219200"/>
            <a:ext cx="7913438"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09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Aplicação em Poupança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25688"/>
            <a:ext cx="7848600" cy="5262979"/>
          </a:xfrm>
          <a:prstGeom prst="rect">
            <a:avLst/>
          </a:prstGeom>
          <a:noFill/>
        </p:spPr>
        <p:txBody>
          <a:bodyPr wrap="square">
            <a:spAutoFit/>
          </a:bodyPr>
          <a:lstStyle/>
          <a:p>
            <a:pPr algn="just"/>
            <a:r>
              <a:rPr lang="pt-BR" sz="2400" dirty="0" smtClean="0"/>
              <a:t>Este </a:t>
            </a:r>
            <a:r>
              <a:rPr lang="pt-BR" sz="2400" dirty="0"/>
              <a:t>tipo de OBTV é utilizado para atender ao disposto na Portaria Interministerial 424/2016. </a:t>
            </a:r>
            <a:endParaRPr lang="pt-BR" sz="2400" dirty="0" smtClean="0"/>
          </a:p>
          <a:p>
            <a:pPr algn="just"/>
            <a:endParaRPr lang="pt-BR" sz="2400" dirty="0"/>
          </a:p>
          <a:p>
            <a:pPr algn="just"/>
            <a:r>
              <a:rPr lang="pt-BR" sz="2400" dirty="0" smtClean="0"/>
              <a:t>Os </a:t>
            </a:r>
            <a:r>
              <a:rPr lang="pt-BR" sz="2400" dirty="0"/>
              <a:t>recursos enquanto não empregados na sua finalidade, serão obrigatoriamente aplicados em caderneta de poupança de instituição financeira pública federal ou em fundo de aplicação financeira de curto prazo, ou operação de mercado aberto lastreada em título da dívida pública. </a:t>
            </a:r>
          </a:p>
          <a:p>
            <a:r>
              <a:rPr lang="pt-BR" sz="2400" dirty="0"/>
              <a:t> </a:t>
            </a:r>
          </a:p>
          <a:p>
            <a:r>
              <a:rPr lang="pt-BR" sz="2400" dirty="0"/>
              <a:t>Para realizar a OBTV – Aplicação em Poupança, o Convenente com perfil </a:t>
            </a:r>
            <a:r>
              <a:rPr lang="pt-BR" sz="2400" b="1" dirty="0"/>
              <a:t>Gestor Financeiro</a:t>
            </a:r>
            <a:r>
              <a:rPr lang="pt-BR" sz="2400" dirty="0"/>
              <a:t>, após informar o </a:t>
            </a:r>
            <a:r>
              <a:rPr lang="pt-BR" sz="2400" dirty="0" err="1"/>
              <a:t>Login</a:t>
            </a:r>
            <a:r>
              <a:rPr lang="pt-BR" sz="2400" dirty="0"/>
              <a:t> (CPF) e a senha de acesso, clicar em “Execução”, selecionar o convênio e  opção ”Aplicação em Poupança”.</a:t>
            </a:r>
          </a:p>
          <a:p>
            <a:pPr algn="just"/>
            <a:endParaRPr lang="pt-BR" sz="2400" dirty="0"/>
          </a:p>
        </p:txBody>
      </p:sp>
    </p:spTree>
    <p:extLst>
      <p:ext uri="{BB962C8B-B14F-4D97-AF65-F5344CB8AC3E}">
        <p14:creationId xmlns:p14="http://schemas.microsoft.com/office/powerpoint/2010/main" xmlns="" val="38572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Aplicação em Poupança</a:t>
            </a:r>
            <a:endParaRPr lang="pt-BR" sz="2800" b="1" dirty="0">
              <a:solidFill>
                <a:srgbClr val="FF0000"/>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1" y="999470"/>
            <a:ext cx="7834312" cy="3539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500563"/>
            <a:ext cx="7562849" cy="2052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Resultado de imagem para egem - escola de gestão pública municip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38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761999" y="1235987"/>
            <a:ext cx="7639418" cy="2677656"/>
          </a:xfrm>
          <a:prstGeom prst="rect">
            <a:avLst/>
          </a:prstGeom>
          <a:noFill/>
        </p:spPr>
        <p:txBody>
          <a:bodyPr wrap="square">
            <a:spAutoFit/>
          </a:bodyPr>
          <a:lstStyle/>
          <a:p>
            <a:r>
              <a:rPr lang="pt-BR" sz="2400" dirty="0" smtClean="0"/>
              <a:t>O </a:t>
            </a:r>
            <a:r>
              <a:rPr lang="pt-BR" sz="2400" dirty="0"/>
              <a:t>sistema exibirá a mensagem de confirmação “Solicitação de ajuste do Plano de Trabalho enviada para análise com sucesso”, e a situação mudará para Em Análise.</a:t>
            </a:r>
          </a:p>
          <a:p>
            <a:endParaRPr lang="pt-BR" sz="2400" dirty="0"/>
          </a:p>
          <a:p>
            <a:r>
              <a:rPr lang="pt-BR" sz="2400" dirty="0"/>
              <a:t>A partir desse momento, o convenente deverá estar atendo à resposta do concedente.</a:t>
            </a:r>
          </a:p>
          <a:p>
            <a:pPr algn="just"/>
            <a:endParaRPr lang="pt-BR" sz="2400" dirty="0"/>
          </a:p>
        </p:txBody>
      </p:sp>
      <p:pic>
        <p:nvPicPr>
          <p:cNvPr id="3994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999" y="3733800"/>
            <a:ext cx="7639418"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08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941"/>
                                        </p:tgtEl>
                                        <p:attrNameLst>
                                          <p:attrName>style.visibility</p:attrName>
                                        </p:attrNameLst>
                                      </p:cBhvr>
                                      <p:to>
                                        <p:strVal val="visible"/>
                                      </p:to>
                                    </p:set>
                                    <p:anim calcmode="lin" valueType="num">
                                      <p:cBhvr additive="base">
                                        <p:cTn id="22" dur="500" fill="hold"/>
                                        <p:tgtEl>
                                          <p:spTgt spid="39941"/>
                                        </p:tgtEl>
                                        <p:attrNameLst>
                                          <p:attrName>ppt_x</p:attrName>
                                        </p:attrNameLst>
                                      </p:cBhvr>
                                      <p:tavLst>
                                        <p:tav tm="0">
                                          <p:val>
                                            <p:strVal val="#ppt_x"/>
                                          </p:val>
                                        </p:tav>
                                        <p:tav tm="100000">
                                          <p:val>
                                            <p:strVal val="#ppt_x"/>
                                          </p:val>
                                        </p:tav>
                                      </p:tavLst>
                                    </p:anim>
                                    <p:anim calcmode="lin" valueType="num">
                                      <p:cBhvr additive="base">
                                        <p:cTn id="23"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Aplicação em Poupança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2"/>
          <p:cNvGrpSpPr>
            <a:grpSpLocks/>
          </p:cNvGrpSpPr>
          <p:nvPr/>
        </p:nvGrpSpPr>
        <p:grpSpPr bwMode="auto">
          <a:xfrm>
            <a:off x="408716" y="1084941"/>
            <a:ext cx="8278084" cy="5362575"/>
            <a:chOff x="850" y="317"/>
            <a:chExt cx="9921" cy="5908"/>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0" y="316"/>
              <a:ext cx="9921" cy="59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reeform 4"/>
            <p:cNvSpPr>
              <a:spLocks/>
            </p:cNvSpPr>
            <p:nvPr/>
          </p:nvSpPr>
          <p:spPr bwMode="auto">
            <a:xfrm>
              <a:off x="3431" y="3477"/>
              <a:ext cx="1830" cy="420"/>
            </a:xfrm>
            <a:custGeom>
              <a:avLst/>
              <a:gdLst>
                <a:gd name="T0" fmla="+- 0 4346 3431"/>
                <a:gd name="T1" fmla="*/ T0 w 1830"/>
                <a:gd name="T2" fmla="+- 0 3478 3478"/>
                <a:gd name="T3" fmla="*/ 3478 h 420"/>
                <a:gd name="T4" fmla="+- 0 4232 3431"/>
                <a:gd name="T5" fmla="*/ T4 w 1830"/>
                <a:gd name="T6" fmla="+- 0 3479 3478"/>
                <a:gd name="T7" fmla="*/ 3479 h 420"/>
                <a:gd name="T8" fmla="+- 0 4121 3431"/>
                <a:gd name="T9" fmla="*/ T8 w 1830"/>
                <a:gd name="T10" fmla="+- 0 3484 3478"/>
                <a:gd name="T11" fmla="*/ 3484 h 420"/>
                <a:gd name="T12" fmla="+- 0 4016 3431"/>
                <a:gd name="T13" fmla="*/ T12 w 1830"/>
                <a:gd name="T14" fmla="+- 0 3492 3478"/>
                <a:gd name="T15" fmla="*/ 3492 h 420"/>
                <a:gd name="T16" fmla="+- 0 3916 3431"/>
                <a:gd name="T17" fmla="*/ T16 w 1830"/>
                <a:gd name="T18" fmla="+- 0 3502 3478"/>
                <a:gd name="T19" fmla="*/ 3502 h 420"/>
                <a:gd name="T20" fmla="+- 0 3824 3431"/>
                <a:gd name="T21" fmla="*/ T20 w 1830"/>
                <a:gd name="T22" fmla="+- 0 3515 3478"/>
                <a:gd name="T23" fmla="*/ 3515 h 420"/>
                <a:gd name="T24" fmla="+- 0 3739 3431"/>
                <a:gd name="T25" fmla="*/ T24 w 1830"/>
                <a:gd name="T26" fmla="+- 0 3531 3478"/>
                <a:gd name="T27" fmla="*/ 3531 h 420"/>
                <a:gd name="T28" fmla="+- 0 3662 3431"/>
                <a:gd name="T29" fmla="*/ T28 w 1830"/>
                <a:gd name="T30" fmla="+- 0 3548 3478"/>
                <a:gd name="T31" fmla="*/ 3548 h 420"/>
                <a:gd name="T32" fmla="+- 0 3595 3431"/>
                <a:gd name="T33" fmla="*/ T32 w 1830"/>
                <a:gd name="T34" fmla="+- 0 3568 3478"/>
                <a:gd name="T35" fmla="*/ 3568 h 420"/>
                <a:gd name="T36" fmla="+- 0 3539 3431"/>
                <a:gd name="T37" fmla="*/ T36 w 1830"/>
                <a:gd name="T38" fmla="+- 0 3589 3478"/>
                <a:gd name="T39" fmla="*/ 3589 h 420"/>
                <a:gd name="T40" fmla="+- 0 3459 3431"/>
                <a:gd name="T41" fmla="*/ T40 w 1830"/>
                <a:gd name="T42" fmla="+- 0 3636 3478"/>
                <a:gd name="T43" fmla="*/ 3636 h 420"/>
                <a:gd name="T44" fmla="+- 0 3431 3431"/>
                <a:gd name="T45" fmla="*/ T44 w 1830"/>
                <a:gd name="T46" fmla="+- 0 3688 3478"/>
                <a:gd name="T47" fmla="*/ 3688 h 420"/>
                <a:gd name="T48" fmla="+- 0 3439 3431"/>
                <a:gd name="T49" fmla="*/ T48 w 1830"/>
                <a:gd name="T50" fmla="+- 0 3714 3478"/>
                <a:gd name="T51" fmla="*/ 3714 h 420"/>
                <a:gd name="T52" fmla="+- 0 3493 3431"/>
                <a:gd name="T53" fmla="*/ T52 w 1830"/>
                <a:gd name="T54" fmla="+- 0 3764 3478"/>
                <a:gd name="T55" fmla="*/ 3764 h 420"/>
                <a:gd name="T56" fmla="+- 0 3595 3431"/>
                <a:gd name="T57" fmla="*/ T56 w 1830"/>
                <a:gd name="T58" fmla="+- 0 3808 3478"/>
                <a:gd name="T59" fmla="*/ 3808 h 420"/>
                <a:gd name="T60" fmla="+- 0 3662 3431"/>
                <a:gd name="T61" fmla="*/ T60 w 1830"/>
                <a:gd name="T62" fmla="+- 0 3827 3478"/>
                <a:gd name="T63" fmla="*/ 3827 h 420"/>
                <a:gd name="T64" fmla="+- 0 3739 3431"/>
                <a:gd name="T65" fmla="*/ T64 w 1830"/>
                <a:gd name="T66" fmla="+- 0 3845 3478"/>
                <a:gd name="T67" fmla="*/ 3845 h 420"/>
                <a:gd name="T68" fmla="+- 0 3824 3431"/>
                <a:gd name="T69" fmla="*/ T68 w 1830"/>
                <a:gd name="T70" fmla="+- 0 3860 3478"/>
                <a:gd name="T71" fmla="*/ 3860 h 420"/>
                <a:gd name="T72" fmla="+- 0 3916 3431"/>
                <a:gd name="T73" fmla="*/ T72 w 1830"/>
                <a:gd name="T74" fmla="+- 0 3873 3478"/>
                <a:gd name="T75" fmla="*/ 3873 h 420"/>
                <a:gd name="T76" fmla="+- 0 4016 3431"/>
                <a:gd name="T77" fmla="*/ T76 w 1830"/>
                <a:gd name="T78" fmla="+- 0 3884 3478"/>
                <a:gd name="T79" fmla="*/ 3884 h 420"/>
                <a:gd name="T80" fmla="+- 0 4121 3431"/>
                <a:gd name="T81" fmla="*/ T80 w 1830"/>
                <a:gd name="T82" fmla="+- 0 3891 3478"/>
                <a:gd name="T83" fmla="*/ 3891 h 420"/>
                <a:gd name="T84" fmla="+- 0 4232 3431"/>
                <a:gd name="T85" fmla="*/ T84 w 1830"/>
                <a:gd name="T86" fmla="+- 0 3896 3478"/>
                <a:gd name="T87" fmla="*/ 3896 h 420"/>
                <a:gd name="T88" fmla="+- 0 4346 3431"/>
                <a:gd name="T89" fmla="*/ T88 w 1830"/>
                <a:gd name="T90" fmla="+- 0 3898 3478"/>
                <a:gd name="T91" fmla="*/ 3898 h 420"/>
                <a:gd name="T92" fmla="+- 0 4461 3431"/>
                <a:gd name="T93" fmla="*/ T92 w 1830"/>
                <a:gd name="T94" fmla="+- 0 3896 3478"/>
                <a:gd name="T95" fmla="*/ 3896 h 420"/>
                <a:gd name="T96" fmla="+- 0 4572 3431"/>
                <a:gd name="T97" fmla="*/ T96 w 1830"/>
                <a:gd name="T98" fmla="+- 0 3891 3478"/>
                <a:gd name="T99" fmla="*/ 3891 h 420"/>
                <a:gd name="T100" fmla="+- 0 4677 3431"/>
                <a:gd name="T101" fmla="*/ T100 w 1830"/>
                <a:gd name="T102" fmla="+- 0 3884 3478"/>
                <a:gd name="T103" fmla="*/ 3884 h 420"/>
                <a:gd name="T104" fmla="+- 0 4777 3431"/>
                <a:gd name="T105" fmla="*/ T104 w 1830"/>
                <a:gd name="T106" fmla="+- 0 3873 3478"/>
                <a:gd name="T107" fmla="*/ 3873 h 420"/>
                <a:gd name="T108" fmla="+- 0 4869 3431"/>
                <a:gd name="T109" fmla="*/ T108 w 1830"/>
                <a:gd name="T110" fmla="+- 0 3860 3478"/>
                <a:gd name="T111" fmla="*/ 3860 h 420"/>
                <a:gd name="T112" fmla="+- 0 4954 3431"/>
                <a:gd name="T113" fmla="*/ T112 w 1830"/>
                <a:gd name="T114" fmla="+- 0 3845 3478"/>
                <a:gd name="T115" fmla="*/ 3845 h 420"/>
                <a:gd name="T116" fmla="+- 0 5030 3431"/>
                <a:gd name="T117" fmla="*/ T116 w 1830"/>
                <a:gd name="T118" fmla="+- 0 3827 3478"/>
                <a:gd name="T119" fmla="*/ 3827 h 420"/>
                <a:gd name="T120" fmla="+- 0 5097 3431"/>
                <a:gd name="T121" fmla="*/ T120 w 1830"/>
                <a:gd name="T122" fmla="+- 0 3808 3478"/>
                <a:gd name="T123" fmla="*/ 3808 h 420"/>
                <a:gd name="T124" fmla="+- 0 5154 3431"/>
                <a:gd name="T125" fmla="*/ T124 w 1830"/>
                <a:gd name="T126" fmla="+- 0 3786 3478"/>
                <a:gd name="T127" fmla="*/ 3786 h 420"/>
                <a:gd name="T128" fmla="+- 0 5233 3431"/>
                <a:gd name="T129" fmla="*/ T128 w 1830"/>
                <a:gd name="T130" fmla="+- 0 3739 3478"/>
                <a:gd name="T131" fmla="*/ 3739 h 420"/>
                <a:gd name="T132" fmla="+- 0 5261 3431"/>
                <a:gd name="T133" fmla="*/ T132 w 1830"/>
                <a:gd name="T134" fmla="+- 0 3688 3478"/>
                <a:gd name="T135" fmla="*/ 3688 h 420"/>
                <a:gd name="T136" fmla="+- 0 5254 3431"/>
                <a:gd name="T137" fmla="*/ T136 w 1830"/>
                <a:gd name="T138" fmla="+- 0 3661 3478"/>
                <a:gd name="T139" fmla="*/ 3661 h 420"/>
                <a:gd name="T140" fmla="+- 0 5200 3431"/>
                <a:gd name="T141" fmla="*/ T140 w 1830"/>
                <a:gd name="T142" fmla="+- 0 3612 3478"/>
                <a:gd name="T143" fmla="*/ 3612 h 420"/>
                <a:gd name="T144" fmla="+- 0 5097 3431"/>
                <a:gd name="T145" fmla="*/ T144 w 1830"/>
                <a:gd name="T146" fmla="+- 0 3568 3478"/>
                <a:gd name="T147" fmla="*/ 3568 h 420"/>
                <a:gd name="T148" fmla="+- 0 5030 3431"/>
                <a:gd name="T149" fmla="*/ T148 w 1830"/>
                <a:gd name="T150" fmla="+- 0 3548 3478"/>
                <a:gd name="T151" fmla="*/ 3548 h 420"/>
                <a:gd name="T152" fmla="+- 0 4954 3431"/>
                <a:gd name="T153" fmla="*/ T152 w 1830"/>
                <a:gd name="T154" fmla="+- 0 3531 3478"/>
                <a:gd name="T155" fmla="*/ 3531 h 420"/>
                <a:gd name="T156" fmla="+- 0 4869 3431"/>
                <a:gd name="T157" fmla="*/ T156 w 1830"/>
                <a:gd name="T158" fmla="+- 0 3515 3478"/>
                <a:gd name="T159" fmla="*/ 3515 h 420"/>
                <a:gd name="T160" fmla="+- 0 4777 3431"/>
                <a:gd name="T161" fmla="*/ T160 w 1830"/>
                <a:gd name="T162" fmla="+- 0 3502 3478"/>
                <a:gd name="T163" fmla="*/ 3502 h 420"/>
                <a:gd name="T164" fmla="+- 0 4677 3431"/>
                <a:gd name="T165" fmla="*/ T164 w 1830"/>
                <a:gd name="T166" fmla="+- 0 3492 3478"/>
                <a:gd name="T167" fmla="*/ 3492 h 420"/>
                <a:gd name="T168" fmla="+- 0 4572 3431"/>
                <a:gd name="T169" fmla="*/ T168 w 1830"/>
                <a:gd name="T170" fmla="+- 0 3484 3478"/>
                <a:gd name="T171" fmla="*/ 3484 h 420"/>
                <a:gd name="T172" fmla="+- 0 4461 3431"/>
                <a:gd name="T173" fmla="*/ T172 w 1830"/>
                <a:gd name="T174" fmla="+- 0 3479 3478"/>
                <a:gd name="T175" fmla="*/ 3479 h 420"/>
                <a:gd name="T176" fmla="+- 0 4346 3431"/>
                <a:gd name="T177" fmla="*/ T176 w 1830"/>
                <a:gd name="T178" fmla="+- 0 3478 3478"/>
                <a:gd name="T179" fmla="*/ 3478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830" h="420">
                  <a:moveTo>
                    <a:pt x="915" y="0"/>
                  </a:moveTo>
                  <a:lnTo>
                    <a:pt x="801" y="1"/>
                  </a:lnTo>
                  <a:lnTo>
                    <a:pt x="690" y="6"/>
                  </a:lnTo>
                  <a:lnTo>
                    <a:pt x="585" y="14"/>
                  </a:lnTo>
                  <a:lnTo>
                    <a:pt x="485" y="24"/>
                  </a:lnTo>
                  <a:lnTo>
                    <a:pt x="393" y="37"/>
                  </a:lnTo>
                  <a:lnTo>
                    <a:pt x="308" y="53"/>
                  </a:lnTo>
                  <a:lnTo>
                    <a:pt x="231" y="70"/>
                  </a:lnTo>
                  <a:lnTo>
                    <a:pt x="164" y="90"/>
                  </a:lnTo>
                  <a:lnTo>
                    <a:pt x="108" y="111"/>
                  </a:lnTo>
                  <a:lnTo>
                    <a:pt x="28" y="158"/>
                  </a:lnTo>
                  <a:lnTo>
                    <a:pt x="0" y="210"/>
                  </a:lnTo>
                  <a:lnTo>
                    <a:pt x="8" y="236"/>
                  </a:lnTo>
                  <a:lnTo>
                    <a:pt x="62" y="286"/>
                  </a:lnTo>
                  <a:lnTo>
                    <a:pt x="164" y="330"/>
                  </a:lnTo>
                  <a:lnTo>
                    <a:pt x="231" y="349"/>
                  </a:lnTo>
                  <a:lnTo>
                    <a:pt x="308" y="367"/>
                  </a:lnTo>
                  <a:lnTo>
                    <a:pt x="393" y="382"/>
                  </a:lnTo>
                  <a:lnTo>
                    <a:pt x="485" y="395"/>
                  </a:lnTo>
                  <a:lnTo>
                    <a:pt x="585" y="406"/>
                  </a:lnTo>
                  <a:lnTo>
                    <a:pt x="690" y="413"/>
                  </a:lnTo>
                  <a:lnTo>
                    <a:pt x="801" y="418"/>
                  </a:lnTo>
                  <a:lnTo>
                    <a:pt x="915" y="420"/>
                  </a:lnTo>
                  <a:lnTo>
                    <a:pt x="1030" y="418"/>
                  </a:lnTo>
                  <a:lnTo>
                    <a:pt x="1141" y="413"/>
                  </a:lnTo>
                  <a:lnTo>
                    <a:pt x="1246" y="406"/>
                  </a:lnTo>
                  <a:lnTo>
                    <a:pt x="1346" y="395"/>
                  </a:lnTo>
                  <a:lnTo>
                    <a:pt x="1438" y="382"/>
                  </a:lnTo>
                  <a:lnTo>
                    <a:pt x="1523" y="367"/>
                  </a:lnTo>
                  <a:lnTo>
                    <a:pt x="1599" y="349"/>
                  </a:lnTo>
                  <a:lnTo>
                    <a:pt x="1666" y="330"/>
                  </a:lnTo>
                  <a:lnTo>
                    <a:pt x="1723" y="308"/>
                  </a:lnTo>
                  <a:lnTo>
                    <a:pt x="1802" y="261"/>
                  </a:lnTo>
                  <a:lnTo>
                    <a:pt x="1830" y="210"/>
                  </a:lnTo>
                  <a:lnTo>
                    <a:pt x="1823" y="183"/>
                  </a:lnTo>
                  <a:lnTo>
                    <a:pt x="1769" y="134"/>
                  </a:lnTo>
                  <a:lnTo>
                    <a:pt x="1666" y="90"/>
                  </a:lnTo>
                  <a:lnTo>
                    <a:pt x="1599" y="70"/>
                  </a:lnTo>
                  <a:lnTo>
                    <a:pt x="1523" y="53"/>
                  </a:lnTo>
                  <a:lnTo>
                    <a:pt x="1438" y="37"/>
                  </a:lnTo>
                  <a:lnTo>
                    <a:pt x="1346" y="24"/>
                  </a:lnTo>
                  <a:lnTo>
                    <a:pt x="1246" y="14"/>
                  </a:lnTo>
                  <a:lnTo>
                    <a:pt x="1141" y="6"/>
                  </a:lnTo>
                  <a:lnTo>
                    <a:pt x="1030" y="1"/>
                  </a:lnTo>
                  <a:lnTo>
                    <a:pt x="915" y="0"/>
                  </a:lnTo>
                  <a:close/>
                </a:path>
              </a:pathLst>
            </a:custGeom>
            <a:noFill/>
            <a:ln w="36360">
              <a:solidFill>
                <a:srgbClr val="C5000A"/>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Freeform 5"/>
            <p:cNvSpPr>
              <a:spLocks/>
            </p:cNvSpPr>
            <p:nvPr/>
          </p:nvSpPr>
          <p:spPr bwMode="auto">
            <a:xfrm>
              <a:off x="2602" y="5775"/>
              <a:ext cx="1830" cy="420"/>
            </a:xfrm>
            <a:custGeom>
              <a:avLst/>
              <a:gdLst>
                <a:gd name="T0" fmla="+- 0 3517 2602"/>
                <a:gd name="T1" fmla="*/ T0 w 1830"/>
                <a:gd name="T2" fmla="+- 0 5775 5775"/>
                <a:gd name="T3" fmla="*/ 5775 h 420"/>
                <a:gd name="T4" fmla="+- 0 3402 2602"/>
                <a:gd name="T5" fmla="*/ T4 w 1830"/>
                <a:gd name="T6" fmla="+- 0 5777 5775"/>
                <a:gd name="T7" fmla="*/ 5777 h 420"/>
                <a:gd name="T8" fmla="+- 0 3292 2602"/>
                <a:gd name="T9" fmla="*/ T8 w 1830"/>
                <a:gd name="T10" fmla="+- 0 5782 5775"/>
                <a:gd name="T11" fmla="*/ 5782 h 420"/>
                <a:gd name="T12" fmla="+- 0 3186 2602"/>
                <a:gd name="T13" fmla="*/ T12 w 1830"/>
                <a:gd name="T14" fmla="+- 0 5790 5775"/>
                <a:gd name="T15" fmla="*/ 5790 h 420"/>
                <a:gd name="T16" fmla="+- 0 3087 2602"/>
                <a:gd name="T17" fmla="*/ T16 w 1830"/>
                <a:gd name="T18" fmla="+- 0 5800 5775"/>
                <a:gd name="T19" fmla="*/ 5800 h 420"/>
                <a:gd name="T20" fmla="+- 0 2994 2602"/>
                <a:gd name="T21" fmla="*/ T20 w 1830"/>
                <a:gd name="T22" fmla="+- 0 5813 5775"/>
                <a:gd name="T23" fmla="*/ 5813 h 420"/>
                <a:gd name="T24" fmla="+- 0 2909 2602"/>
                <a:gd name="T25" fmla="*/ T24 w 1830"/>
                <a:gd name="T26" fmla="+- 0 5828 5775"/>
                <a:gd name="T27" fmla="*/ 5828 h 420"/>
                <a:gd name="T28" fmla="+- 0 2833 2602"/>
                <a:gd name="T29" fmla="*/ T28 w 1830"/>
                <a:gd name="T30" fmla="+- 0 5846 5775"/>
                <a:gd name="T31" fmla="*/ 5846 h 420"/>
                <a:gd name="T32" fmla="+- 0 2766 2602"/>
                <a:gd name="T33" fmla="*/ T32 w 1830"/>
                <a:gd name="T34" fmla="+- 0 5865 5775"/>
                <a:gd name="T35" fmla="*/ 5865 h 420"/>
                <a:gd name="T36" fmla="+- 0 2709 2602"/>
                <a:gd name="T37" fmla="*/ T36 w 1830"/>
                <a:gd name="T38" fmla="+- 0 5887 5775"/>
                <a:gd name="T39" fmla="*/ 5887 h 420"/>
                <a:gd name="T40" fmla="+- 0 2630 2602"/>
                <a:gd name="T41" fmla="*/ T40 w 1830"/>
                <a:gd name="T42" fmla="+- 0 5934 5775"/>
                <a:gd name="T43" fmla="*/ 5934 h 420"/>
                <a:gd name="T44" fmla="+- 0 2602 2602"/>
                <a:gd name="T45" fmla="*/ T44 w 1830"/>
                <a:gd name="T46" fmla="+- 0 5985 5775"/>
                <a:gd name="T47" fmla="*/ 5985 h 420"/>
                <a:gd name="T48" fmla="+- 0 2609 2602"/>
                <a:gd name="T49" fmla="*/ T48 w 1830"/>
                <a:gd name="T50" fmla="+- 0 6012 5775"/>
                <a:gd name="T51" fmla="*/ 6012 h 420"/>
                <a:gd name="T52" fmla="+- 0 2664 2602"/>
                <a:gd name="T53" fmla="*/ T52 w 1830"/>
                <a:gd name="T54" fmla="+- 0 6061 5775"/>
                <a:gd name="T55" fmla="*/ 6061 h 420"/>
                <a:gd name="T56" fmla="+- 0 2766 2602"/>
                <a:gd name="T57" fmla="*/ T56 w 1830"/>
                <a:gd name="T58" fmla="+- 0 6105 5775"/>
                <a:gd name="T59" fmla="*/ 6105 h 420"/>
                <a:gd name="T60" fmla="+- 0 2833 2602"/>
                <a:gd name="T61" fmla="*/ T60 w 1830"/>
                <a:gd name="T62" fmla="+- 0 6125 5775"/>
                <a:gd name="T63" fmla="*/ 6125 h 420"/>
                <a:gd name="T64" fmla="+- 0 2909 2602"/>
                <a:gd name="T65" fmla="*/ T64 w 1830"/>
                <a:gd name="T66" fmla="+- 0 6142 5775"/>
                <a:gd name="T67" fmla="*/ 6142 h 420"/>
                <a:gd name="T68" fmla="+- 0 2994 2602"/>
                <a:gd name="T69" fmla="*/ T68 w 1830"/>
                <a:gd name="T70" fmla="+- 0 6158 5775"/>
                <a:gd name="T71" fmla="*/ 6158 h 420"/>
                <a:gd name="T72" fmla="+- 0 3087 2602"/>
                <a:gd name="T73" fmla="*/ T72 w 1830"/>
                <a:gd name="T74" fmla="+- 0 6171 5775"/>
                <a:gd name="T75" fmla="*/ 6171 h 420"/>
                <a:gd name="T76" fmla="+- 0 3186 2602"/>
                <a:gd name="T77" fmla="*/ T76 w 1830"/>
                <a:gd name="T78" fmla="+- 0 6181 5775"/>
                <a:gd name="T79" fmla="*/ 6181 h 420"/>
                <a:gd name="T80" fmla="+- 0 3292 2602"/>
                <a:gd name="T81" fmla="*/ T80 w 1830"/>
                <a:gd name="T82" fmla="+- 0 6189 5775"/>
                <a:gd name="T83" fmla="*/ 6189 h 420"/>
                <a:gd name="T84" fmla="+- 0 3402 2602"/>
                <a:gd name="T85" fmla="*/ T84 w 1830"/>
                <a:gd name="T86" fmla="+- 0 6194 5775"/>
                <a:gd name="T87" fmla="*/ 6194 h 420"/>
                <a:gd name="T88" fmla="+- 0 3517 2602"/>
                <a:gd name="T89" fmla="*/ T88 w 1830"/>
                <a:gd name="T90" fmla="+- 0 6195 5775"/>
                <a:gd name="T91" fmla="*/ 6195 h 420"/>
                <a:gd name="T92" fmla="+- 0 3632 2602"/>
                <a:gd name="T93" fmla="*/ T92 w 1830"/>
                <a:gd name="T94" fmla="+- 0 6194 5775"/>
                <a:gd name="T95" fmla="*/ 6194 h 420"/>
                <a:gd name="T96" fmla="+- 0 3742 2602"/>
                <a:gd name="T97" fmla="*/ T96 w 1830"/>
                <a:gd name="T98" fmla="+- 0 6189 5775"/>
                <a:gd name="T99" fmla="*/ 6189 h 420"/>
                <a:gd name="T100" fmla="+- 0 3848 2602"/>
                <a:gd name="T101" fmla="*/ T100 w 1830"/>
                <a:gd name="T102" fmla="+- 0 6181 5775"/>
                <a:gd name="T103" fmla="*/ 6181 h 420"/>
                <a:gd name="T104" fmla="+- 0 3947 2602"/>
                <a:gd name="T105" fmla="*/ T104 w 1830"/>
                <a:gd name="T106" fmla="+- 0 6171 5775"/>
                <a:gd name="T107" fmla="*/ 6171 h 420"/>
                <a:gd name="T108" fmla="+- 0 4040 2602"/>
                <a:gd name="T109" fmla="*/ T108 w 1830"/>
                <a:gd name="T110" fmla="+- 0 6158 5775"/>
                <a:gd name="T111" fmla="*/ 6158 h 420"/>
                <a:gd name="T112" fmla="+- 0 4125 2602"/>
                <a:gd name="T113" fmla="*/ T112 w 1830"/>
                <a:gd name="T114" fmla="+- 0 6142 5775"/>
                <a:gd name="T115" fmla="*/ 6142 h 420"/>
                <a:gd name="T116" fmla="+- 0 4201 2602"/>
                <a:gd name="T117" fmla="*/ T116 w 1830"/>
                <a:gd name="T118" fmla="+- 0 6125 5775"/>
                <a:gd name="T119" fmla="*/ 6125 h 420"/>
                <a:gd name="T120" fmla="+- 0 4268 2602"/>
                <a:gd name="T121" fmla="*/ T120 w 1830"/>
                <a:gd name="T122" fmla="+- 0 6105 5775"/>
                <a:gd name="T123" fmla="*/ 6105 h 420"/>
                <a:gd name="T124" fmla="+- 0 4325 2602"/>
                <a:gd name="T125" fmla="*/ T124 w 1830"/>
                <a:gd name="T126" fmla="+- 0 6084 5775"/>
                <a:gd name="T127" fmla="*/ 6084 h 420"/>
                <a:gd name="T128" fmla="+- 0 4404 2602"/>
                <a:gd name="T129" fmla="*/ T128 w 1830"/>
                <a:gd name="T130" fmla="+- 0 6037 5775"/>
                <a:gd name="T131" fmla="*/ 6037 h 420"/>
                <a:gd name="T132" fmla="+- 0 4432 2602"/>
                <a:gd name="T133" fmla="*/ T132 w 1830"/>
                <a:gd name="T134" fmla="+- 0 5985 5775"/>
                <a:gd name="T135" fmla="*/ 5985 h 420"/>
                <a:gd name="T136" fmla="+- 0 4425 2602"/>
                <a:gd name="T137" fmla="*/ T136 w 1830"/>
                <a:gd name="T138" fmla="+- 0 5959 5775"/>
                <a:gd name="T139" fmla="*/ 5959 h 420"/>
                <a:gd name="T140" fmla="+- 0 4370 2602"/>
                <a:gd name="T141" fmla="*/ T140 w 1830"/>
                <a:gd name="T142" fmla="+- 0 5910 5775"/>
                <a:gd name="T143" fmla="*/ 5910 h 420"/>
                <a:gd name="T144" fmla="+- 0 4268 2602"/>
                <a:gd name="T145" fmla="*/ T144 w 1830"/>
                <a:gd name="T146" fmla="+- 0 5865 5775"/>
                <a:gd name="T147" fmla="*/ 5865 h 420"/>
                <a:gd name="T148" fmla="+- 0 4201 2602"/>
                <a:gd name="T149" fmla="*/ T148 w 1830"/>
                <a:gd name="T150" fmla="+- 0 5846 5775"/>
                <a:gd name="T151" fmla="*/ 5846 h 420"/>
                <a:gd name="T152" fmla="+- 0 4125 2602"/>
                <a:gd name="T153" fmla="*/ T152 w 1830"/>
                <a:gd name="T154" fmla="+- 0 5828 5775"/>
                <a:gd name="T155" fmla="*/ 5828 h 420"/>
                <a:gd name="T156" fmla="+- 0 4040 2602"/>
                <a:gd name="T157" fmla="*/ T156 w 1830"/>
                <a:gd name="T158" fmla="+- 0 5813 5775"/>
                <a:gd name="T159" fmla="*/ 5813 h 420"/>
                <a:gd name="T160" fmla="+- 0 3947 2602"/>
                <a:gd name="T161" fmla="*/ T160 w 1830"/>
                <a:gd name="T162" fmla="+- 0 5800 5775"/>
                <a:gd name="T163" fmla="*/ 5800 h 420"/>
                <a:gd name="T164" fmla="+- 0 3848 2602"/>
                <a:gd name="T165" fmla="*/ T164 w 1830"/>
                <a:gd name="T166" fmla="+- 0 5790 5775"/>
                <a:gd name="T167" fmla="*/ 5790 h 420"/>
                <a:gd name="T168" fmla="+- 0 3742 2602"/>
                <a:gd name="T169" fmla="*/ T168 w 1830"/>
                <a:gd name="T170" fmla="+- 0 5782 5775"/>
                <a:gd name="T171" fmla="*/ 5782 h 420"/>
                <a:gd name="T172" fmla="+- 0 3632 2602"/>
                <a:gd name="T173" fmla="*/ T172 w 1830"/>
                <a:gd name="T174" fmla="+- 0 5777 5775"/>
                <a:gd name="T175" fmla="*/ 5777 h 420"/>
                <a:gd name="T176" fmla="+- 0 3517 2602"/>
                <a:gd name="T177" fmla="*/ T176 w 1830"/>
                <a:gd name="T178" fmla="+- 0 5775 5775"/>
                <a:gd name="T179" fmla="*/ 5775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830" h="420">
                  <a:moveTo>
                    <a:pt x="915" y="0"/>
                  </a:moveTo>
                  <a:lnTo>
                    <a:pt x="800" y="2"/>
                  </a:lnTo>
                  <a:lnTo>
                    <a:pt x="690" y="7"/>
                  </a:lnTo>
                  <a:lnTo>
                    <a:pt x="584" y="15"/>
                  </a:lnTo>
                  <a:lnTo>
                    <a:pt x="485" y="25"/>
                  </a:lnTo>
                  <a:lnTo>
                    <a:pt x="392" y="38"/>
                  </a:lnTo>
                  <a:lnTo>
                    <a:pt x="307" y="53"/>
                  </a:lnTo>
                  <a:lnTo>
                    <a:pt x="231" y="71"/>
                  </a:lnTo>
                  <a:lnTo>
                    <a:pt x="164" y="90"/>
                  </a:lnTo>
                  <a:lnTo>
                    <a:pt x="107" y="112"/>
                  </a:lnTo>
                  <a:lnTo>
                    <a:pt x="28" y="159"/>
                  </a:lnTo>
                  <a:lnTo>
                    <a:pt x="0" y="210"/>
                  </a:lnTo>
                  <a:lnTo>
                    <a:pt x="7" y="237"/>
                  </a:lnTo>
                  <a:lnTo>
                    <a:pt x="62" y="286"/>
                  </a:lnTo>
                  <a:lnTo>
                    <a:pt x="164" y="330"/>
                  </a:lnTo>
                  <a:lnTo>
                    <a:pt x="231" y="350"/>
                  </a:lnTo>
                  <a:lnTo>
                    <a:pt x="307" y="367"/>
                  </a:lnTo>
                  <a:lnTo>
                    <a:pt x="392" y="383"/>
                  </a:lnTo>
                  <a:lnTo>
                    <a:pt x="485" y="396"/>
                  </a:lnTo>
                  <a:lnTo>
                    <a:pt x="584" y="406"/>
                  </a:lnTo>
                  <a:lnTo>
                    <a:pt x="690" y="414"/>
                  </a:lnTo>
                  <a:lnTo>
                    <a:pt x="800" y="419"/>
                  </a:lnTo>
                  <a:lnTo>
                    <a:pt x="915" y="420"/>
                  </a:lnTo>
                  <a:lnTo>
                    <a:pt x="1030" y="419"/>
                  </a:lnTo>
                  <a:lnTo>
                    <a:pt x="1140" y="414"/>
                  </a:lnTo>
                  <a:lnTo>
                    <a:pt x="1246" y="406"/>
                  </a:lnTo>
                  <a:lnTo>
                    <a:pt x="1345" y="396"/>
                  </a:lnTo>
                  <a:lnTo>
                    <a:pt x="1438" y="383"/>
                  </a:lnTo>
                  <a:lnTo>
                    <a:pt x="1523" y="367"/>
                  </a:lnTo>
                  <a:lnTo>
                    <a:pt x="1599" y="350"/>
                  </a:lnTo>
                  <a:lnTo>
                    <a:pt x="1666" y="330"/>
                  </a:lnTo>
                  <a:lnTo>
                    <a:pt x="1723" y="309"/>
                  </a:lnTo>
                  <a:lnTo>
                    <a:pt x="1802" y="262"/>
                  </a:lnTo>
                  <a:lnTo>
                    <a:pt x="1830" y="210"/>
                  </a:lnTo>
                  <a:lnTo>
                    <a:pt x="1823" y="184"/>
                  </a:lnTo>
                  <a:lnTo>
                    <a:pt x="1768" y="135"/>
                  </a:lnTo>
                  <a:lnTo>
                    <a:pt x="1666" y="90"/>
                  </a:lnTo>
                  <a:lnTo>
                    <a:pt x="1599" y="71"/>
                  </a:lnTo>
                  <a:lnTo>
                    <a:pt x="1523" y="53"/>
                  </a:lnTo>
                  <a:lnTo>
                    <a:pt x="1438" y="38"/>
                  </a:lnTo>
                  <a:lnTo>
                    <a:pt x="1345" y="25"/>
                  </a:lnTo>
                  <a:lnTo>
                    <a:pt x="1246" y="15"/>
                  </a:lnTo>
                  <a:lnTo>
                    <a:pt x="1140" y="7"/>
                  </a:lnTo>
                  <a:lnTo>
                    <a:pt x="1030" y="2"/>
                  </a:lnTo>
                  <a:lnTo>
                    <a:pt x="915" y="0"/>
                  </a:lnTo>
                  <a:close/>
                </a:path>
              </a:pathLst>
            </a:custGeom>
            <a:noFill/>
            <a:ln w="36360">
              <a:solidFill>
                <a:srgbClr val="C5000A"/>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sp>
        <p:nvSpPr>
          <p:cNvPr id="12" name="CaixaDeTexto 11"/>
          <p:cNvSpPr txBox="1"/>
          <p:nvPr/>
        </p:nvSpPr>
        <p:spPr>
          <a:xfrm>
            <a:off x="4686300" y="5123985"/>
            <a:ext cx="3853659" cy="1323439"/>
          </a:xfrm>
          <a:prstGeom prst="rect">
            <a:avLst/>
          </a:prstGeom>
          <a:solidFill>
            <a:schemeClr val="accent6"/>
          </a:solidFill>
          <a:ln>
            <a:solidFill>
              <a:schemeClr val="accent6">
                <a:lumMod val="75000"/>
              </a:schemeClr>
            </a:solidFill>
          </a:ln>
        </p:spPr>
        <p:txBody>
          <a:bodyPr wrap="square">
            <a:spAutoFit/>
          </a:bodyPr>
          <a:lstStyle/>
          <a:p>
            <a:pPr algn="just"/>
            <a:r>
              <a:rPr lang="pt-BR" sz="2000" dirty="0" smtClean="0"/>
              <a:t>A </a:t>
            </a:r>
            <a:r>
              <a:rPr lang="pt-BR" sz="2000" b="1" dirty="0"/>
              <a:t>OBTV Aplicação em Poupança </a:t>
            </a:r>
            <a:r>
              <a:rPr lang="pt-BR" sz="2000" dirty="0"/>
              <a:t>terá que ser autorizada pelo </a:t>
            </a:r>
            <a:r>
              <a:rPr lang="pt-BR" sz="2000" b="1" dirty="0"/>
              <a:t>Gestor Financeiro do Convenente </a:t>
            </a:r>
            <a:r>
              <a:rPr lang="pt-BR" sz="2000" dirty="0"/>
              <a:t>e pelo </a:t>
            </a:r>
            <a:r>
              <a:rPr lang="pt-BR" sz="2000" b="1" dirty="0"/>
              <a:t>Ordenador de Despesa </a:t>
            </a:r>
            <a:r>
              <a:rPr lang="pt-BR" sz="2000" b="1" dirty="0" smtClean="0"/>
              <a:t>OBTV</a:t>
            </a:r>
            <a:endParaRPr lang="pt-BR" sz="2000" dirty="0"/>
          </a:p>
        </p:txBody>
      </p:sp>
    </p:spTree>
    <p:extLst>
      <p:ext uri="{BB962C8B-B14F-4D97-AF65-F5344CB8AC3E}">
        <p14:creationId xmlns:p14="http://schemas.microsoft.com/office/powerpoint/2010/main" xmlns="" val="24642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bg/>
                                          </p:spTgt>
                                        </p:tgtEl>
                                        <p:attrNameLst>
                                          <p:attrName>style.visibility</p:attrName>
                                        </p:attrNameLst>
                                      </p:cBhvr>
                                      <p:to>
                                        <p:strVal val="visible"/>
                                      </p:to>
                                    </p:set>
                                    <p:anim calcmode="lin" valueType="num">
                                      <p:cBhvr additive="base">
                                        <p:cTn id="18"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Devolução de Recursos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752600"/>
            <a:ext cx="7848600" cy="3416320"/>
          </a:xfrm>
          <a:prstGeom prst="rect">
            <a:avLst/>
          </a:prstGeom>
          <a:noFill/>
        </p:spPr>
        <p:txBody>
          <a:bodyPr wrap="square">
            <a:spAutoFit/>
          </a:bodyPr>
          <a:lstStyle/>
          <a:p>
            <a:pPr algn="just"/>
            <a:r>
              <a:rPr lang="pt-BR" sz="2400" dirty="0" smtClean="0"/>
              <a:t>Esta </a:t>
            </a:r>
            <a:r>
              <a:rPr lang="pt-BR" sz="2400" dirty="0"/>
              <a:t>funcionalidade é utilizada para a devolução de recursos do convênio, </a:t>
            </a:r>
            <a:r>
              <a:rPr lang="pt-BR" sz="2400" b="1" dirty="0"/>
              <a:t>durante a sua vigência</a:t>
            </a:r>
            <a:r>
              <a:rPr lang="pt-BR" sz="2400" dirty="0"/>
              <a:t>, quando for celebrado, por exemplo, termo aditivo de supressão de </a:t>
            </a:r>
            <a:r>
              <a:rPr lang="pt-BR" sz="2400" dirty="0" smtClean="0"/>
              <a:t>valor ou depósito indevido.</a:t>
            </a:r>
          </a:p>
          <a:p>
            <a:pPr algn="just"/>
            <a:endParaRPr lang="pt-BR" sz="2400" dirty="0"/>
          </a:p>
          <a:p>
            <a:pPr algn="just"/>
            <a:r>
              <a:rPr lang="pt-BR" sz="2400" dirty="0"/>
              <a:t>Após preparar a movimentação financeira, a OBTV Devolução de Recursos terá que ser autorizada pelo </a:t>
            </a:r>
            <a:r>
              <a:rPr lang="pt-BR" sz="2400" b="1" dirty="0"/>
              <a:t>Gestor Financeiro do Convenente</a:t>
            </a:r>
            <a:r>
              <a:rPr lang="pt-BR" sz="2400" dirty="0"/>
              <a:t> e pelo </a:t>
            </a:r>
            <a:r>
              <a:rPr lang="pt-BR" sz="2400" b="1" dirty="0"/>
              <a:t>Ordenador de Despesa OBTV</a:t>
            </a:r>
            <a:r>
              <a:rPr lang="pt-BR" sz="2400" b="1" dirty="0" smtClean="0"/>
              <a:t>.</a:t>
            </a:r>
            <a:r>
              <a:rPr lang="pt-BR" sz="2400" dirty="0" smtClean="0"/>
              <a:t> </a:t>
            </a:r>
            <a:r>
              <a:rPr lang="pt-BR" sz="2400" dirty="0"/>
              <a:t> </a:t>
            </a:r>
          </a:p>
          <a:p>
            <a:pPr algn="just"/>
            <a:endParaRPr lang="pt-BR" sz="2400" dirty="0"/>
          </a:p>
        </p:txBody>
      </p:sp>
    </p:spTree>
    <p:extLst>
      <p:ext uri="{BB962C8B-B14F-4D97-AF65-F5344CB8AC3E}">
        <p14:creationId xmlns:p14="http://schemas.microsoft.com/office/powerpoint/2010/main" xmlns="" val="16756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Devolução de Recursos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363" y="1000124"/>
            <a:ext cx="7920037" cy="5248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51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Devolução de Recursos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8" y="980420"/>
            <a:ext cx="8382001" cy="5267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41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Devolução de Recursos</a:t>
            </a:r>
            <a:endParaRPr lang="pt-BR" sz="2800" b="1" dirty="0">
              <a:solidFill>
                <a:srgbClr val="FF0000"/>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8" y="980420"/>
            <a:ext cx="8229601" cy="5572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Resultado de imagem para egem - escola de gestão pública municip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72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Devolução de Recursos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0917" y="980420"/>
            <a:ext cx="7590992" cy="3743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aixaDeTexto 7"/>
          <p:cNvSpPr txBox="1"/>
          <p:nvPr/>
        </p:nvSpPr>
        <p:spPr>
          <a:xfrm>
            <a:off x="723899" y="4981843"/>
            <a:ext cx="7848600" cy="1200329"/>
          </a:xfrm>
          <a:prstGeom prst="rect">
            <a:avLst/>
          </a:prstGeom>
          <a:noFill/>
        </p:spPr>
        <p:txBody>
          <a:bodyPr wrap="square">
            <a:spAutoFit/>
          </a:bodyPr>
          <a:lstStyle/>
          <a:p>
            <a:pPr algn="just"/>
            <a:r>
              <a:rPr lang="pt-BR" sz="2400" dirty="0" smtClean="0"/>
              <a:t>O </a:t>
            </a:r>
            <a:r>
              <a:rPr lang="pt-BR" sz="2400" dirty="0"/>
              <a:t>sistema exibirá a mensagem: “</a:t>
            </a:r>
            <a:r>
              <a:rPr lang="pt-BR" sz="2400" b="1" i="1" dirty="0"/>
              <a:t>Devolução de Recurso concluída com sucesso! Situação alterada para 'Movimentação Financeira Incluída'.</a:t>
            </a:r>
            <a:r>
              <a:rPr lang="pt-BR" sz="2400" dirty="0"/>
              <a:t>”.</a:t>
            </a:r>
          </a:p>
        </p:txBody>
      </p:sp>
    </p:spTree>
    <p:extLst>
      <p:ext uri="{BB962C8B-B14F-4D97-AF65-F5344CB8AC3E}">
        <p14:creationId xmlns:p14="http://schemas.microsoft.com/office/powerpoint/2010/main" xmlns="" val="15625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ppt_x"/>
                                          </p:val>
                                        </p:tav>
                                        <p:tav tm="100000">
                                          <p:val>
                                            <p:strVal val="#ppt_x"/>
                                          </p:val>
                                        </p:tav>
                                      </p:tavLst>
                                    </p:anim>
                                    <p:anim calcmode="lin" valueType="num">
                                      <p:cBhvr additive="base">
                                        <p:cTn id="13"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Devolução de Recursos</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717" y="1219200"/>
            <a:ext cx="79248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aixaDeTexto 10"/>
          <p:cNvSpPr txBox="1"/>
          <p:nvPr/>
        </p:nvSpPr>
        <p:spPr>
          <a:xfrm>
            <a:off x="609600" y="5172343"/>
            <a:ext cx="7829917" cy="1107996"/>
          </a:xfrm>
          <a:prstGeom prst="rect">
            <a:avLst/>
          </a:prstGeom>
          <a:noFill/>
        </p:spPr>
        <p:txBody>
          <a:bodyPr wrap="square">
            <a:spAutoFit/>
          </a:bodyPr>
          <a:lstStyle/>
          <a:p>
            <a:pPr algn="just"/>
            <a:r>
              <a:rPr lang="pt-BR" sz="2200" dirty="0" smtClean="0"/>
              <a:t>Após </a:t>
            </a:r>
            <a:r>
              <a:rPr lang="pt-BR" sz="2200" dirty="0"/>
              <a:t>enviar a movimentação financeira, a devolução será autorizada pelo </a:t>
            </a:r>
            <a:r>
              <a:rPr lang="pt-BR" sz="2200" b="1" dirty="0"/>
              <a:t>Gestor Financeiro </a:t>
            </a:r>
            <a:r>
              <a:rPr lang="pt-BR" sz="2200" dirty="0" smtClean="0"/>
              <a:t>e </a:t>
            </a:r>
            <a:r>
              <a:rPr lang="pt-BR" sz="2200" dirty="0"/>
              <a:t>pelo </a:t>
            </a:r>
            <a:r>
              <a:rPr lang="pt-BR" sz="2200" b="1" dirty="0"/>
              <a:t>Ordenador de Despesa OBTV</a:t>
            </a:r>
            <a:r>
              <a:rPr lang="pt-BR" sz="2200" dirty="0" smtClean="0"/>
              <a:t>.</a:t>
            </a:r>
            <a:endParaRPr lang="pt-BR" sz="2200" dirty="0"/>
          </a:p>
        </p:txBody>
      </p:sp>
    </p:spTree>
    <p:extLst>
      <p:ext uri="{BB962C8B-B14F-4D97-AF65-F5344CB8AC3E}">
        <p14:creationId xmlns:p14="http://schemas.microsoft.com/office/powerpoint/2010/main" xmlns="" val="32029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 fill="hold"/>
                                        <p:tgtEl>
                                          <p:spTgt spid="6147"/>
                                        </p:tgtEl>
                                        <p:attrNameLst>
                                          <p:attrName>ppt_x</p:attrName>
                                        </p:attrNameLst>
                                      </p:cBhvr>
                                      <p:tavLst>
                                        <p:tav tm="0">
                                          <p:val>
                                            <p:strVal val="#ppt_x"/>
                                          </p:val>
                                        </p:tav>
                                        <p:tav tm="100000">
                                          <p:val>
                                            <p:strVal val="#ppt_x"/>
                                          </p:val>
                                        </p:tav>
                                      </p:tavLst>
                                    </p:anim>
                                    <p:anim calcmode="lin" valueType="num">
                                      <p:cBhvr additive="base">
                                        <p:cTn id="13"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Movimentação Financeira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752600"/>
            <a:ext cx="7848600" cy="4893647"/>
          </a:xfrm>
          <a:prstGeom prst="rect">
            <a:avLst/>
          </a:prstGeom>
          <a:noFill/>
        </p:spPr>
        <p:txBody>
          <a:bodyPr wrap="square">
            <a:spAutoFit/>
          </a:bodyPr>
          <a:lstStyle/>
          <a:p>
            <a:pPr algn="just"/>
            <a:r>
              <a:rPr lang="pt-BR" sz="2400" dirty="0" smtClean="0"/>
              <a:t>Após </a:t>
            </a:r>
            <a:r>
              <a:rPr lang="pt-BR" sz="2400" dirty="0"/>
              <a:t>a preparação da movimentação financeira (Pagamento a Fornecedor, </a:t>
            </a:r>
            <a:r>
              <a:rPr lang="pt-BR" sz="2400" dirty="0" smtClean="0"/>
              <a:t>OBTV tributos, Aplicação </a:t>
            </a:r>
            <a:r>
              <a:rPr lang="pt-BR" sz="2400" dirty="0"/>
              <a:t>em Poupança, etc.), os usuários com os perfis de </a:t>
            </a:r>
            <a:r>
              <a:rPr lang="pt-BR" sz="2400" b="1" dirty="0"/>
              <a:t>Gestor Financeiro do Convenente </a:t>
            </a:r>
            <a:r>
              <a:rPr lang="pt-BR" sz="2400" dirty="0"/>
              <a:t>e </a:t>
            </a:r>
            <a:r>
              <a:rPr lang="pt-BR" sz="2400" b="1" dirty="0"/>
              <a:t>Ordenador de Despesa OBTV</a:t>
            </a:r>
            <a:r>
              <a:rPr lang="pt-BR" sz="2400" dirty="0"/>
              <a:t> deverão realizar a autorização para que ocorra o envio dessa movimentação ao Siafi.</a:t>
            </a:r>
          </a:p>
          <a:p>
            <a:pPr algn="just"/>
            <a:endParaRPr lang="pt-BR" sz="2400" dirty="0"/>
          </a:p>
          <a:p>
            <a:pPr algn="just"/>
            <a:r>
              <a:rPr lang="pt-BR" sz="2400" dirty="0"/>
              <a:t>Primeira autorização de Pagamento</a:t>
            </a:r>
            <a:r>
              <a:rPr lang="pt-BR" sz="2400" b="1" dirty="0"/>
              <a:t> = </a:t>
            </a:r>
            <a:r>
              <a:rPr lang="pt-BR" sz="2400" b="1" dirty="0" smtClean="0"/>
              <a:t>Gestor </a:t>
            </a:r>
            <a:r>
              <a:rPr lang="pt-BR" sz="2400" b="1" dirty="0"/>
              <a:t>Financeiro do </a:t>
            </a:r>
            <a:r>
              <a:rPr lang="pt-BR" sz="2400" b="1" dirty="0" smtClean="0"/>
              <a:t>Convenente</a:t>
            </a:r>
          </a:p>
          <a:p>
            <a:pPr algn="just"/>
            <a:endParaRPr lang="pt-BR" sz="2400" dirty="0"/>
          </a:p>
          <a:p>
            <a:pPr algn="just"/>
            <a:r>
              <a:rPr lang="pt-BR" sz="2400" dirty="0"/>
              <a:t>Autorização Final e envio ao SIAFI</a:t>
            </a:r>
            <a:r>
              <a:rPr lang="pt-BR" sz="2400" b="1" dirty="0"/>
              <a:t> = Ordenador de Despesa OBTV</a:t>
            </a:r>
            <a:endParaRPr lang="pt-BR" sz="2400" dirty="0"/>
          </a:p>
          <a:p>
            <a:pPr algn="just"/>
            <a:endParaRPr lang="pt-BR" sz="2400" dirty="0"/>
          </a:p>
          <a:p>
            <a:pPr algn="just"/>
            <a:endParaRPr lang="pt-BR" sz="2400" dirty="0"/>
          </a:p>
        </p:txBody>
      </p:sp>
    </p:spTree>
    <p:extLst>
      <p:ext uri="{BB962C8B-B14F-4D97-AF65-F5344CB8AC3E}">
        <p14:creationId xmlns:p14="http://schemas.microsoft.com/office/powerpoint/2010/main" xmlns="" val="28210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Movimentação Financeira</a:t>
            </a:r>
            <a:endParaRPr lang="pt-BR" sz="2800" b="1" dirty="0">
              <a:solidFill>
                <a:srgbClr val="FF0000"/>
              </a:solidFill>
              <a:latin typeface="Arial" pitchFamily="34" charset="0"/>
              <a:cs typeface="Arial" pitchFamily="34" charset="0"/>
            </a:endParaRPr>
          </a:p>
        </p:txBody>
      </p:sp>
      <p:pic>
        <p:nvPicPr>
          <p:cNvPr id="7170" name="image6.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188746"/>
            <a:ext cx="7791817" cy="5343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Resultado de imagem para egem - escola de gestão pública municip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391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linds(horizontal)">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Movimentação Financeira </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752600"/>
            <a:ext cx="7848600" cy="4154984"/>
          </a:xfrm>
          <a:prstGeom prst="rect">
            <a:avLst/>
          </a:prstGeom>
          <a:noFill/>
        </p:spPr>
        <p:txBody>
          <a:bodyPr wrap="square">
            <a:spAutoFit/>
          </a:bodyPr>
          <a:lstStyle/>
          <a:p>
            <a:pPr algn="just"/>
            <a:r>
              <a:rPr lang="pt-BR" sz="2400" dirty="0" smtClean="0"/>
              <a:t>Na </a:t>
            </a:r>
            <a:r>
              <a:rPr lang="pt-BR" sz="2400" dirty="0"/>
              <a:t>funcionalidade </a:t>
            </a:r>
            <a:r>
              <a:rPr lang="pt-BR" sz="2400" b="1" dirty="0"/>
              <a:t>Autorizar Movimentação Financeira</a:t>
            </a:r>
            <a:r>
              <a:rPr lang="pt-BR" sz="2400" dirty="0"/>
              <a:t>, o convenente poderá visualizar todas as movimentações financeiras realizadas no convênio que aguardam aprovação (</a:t>
            </a:r>
            <a:r>
              <a:rPr lang="pt-BR" sz="2400" dirty="0">
                <a:solidFill>
                  <a:srgbClr val="FF0000"/>
                </a:solidFill>
              </a:rPr>
              <a:t>Pagamento com OBTV, Tributos, Câmbio, Devolução de Recursos, Aplicação em poupança, OBTV para o Convenente e Ingressos de Recurso</a:t>
            </a:r>
            <a:r>
              <a:rPr lang="pt-BR" sz="2400" dirty="0"/>
              <a:t>) e a situação em que se </a:t>
            </a:r>
            <a:r>
              <a:rPr lang="pt-BR" sz="2400" dirty="0" smtClean="0"/>
              <a:t>encontram.</a:t>
            </a:r>
          </a:p>
          <a:p>
            <a:endParaRPr lang="pt-BR" sz="2400" dirty="0" smtClean="0"/>
          </a:p>
          <a:p>
            <a:endParaRPr lang="pt-BR" sz="2400" dirty="0"/>
          </a:p>
          <a:p>
            <a:pPr algn="just"/>
            <a:r>
              <a:rPr lang="pt-BR" sz="2400" dirty="0" smtClean="0"/>
              <a:t>O </a:t>
            </a:r>
            <a:r>
              <a:rPr lang="pt-BR" sz="2400" dirty="0"/>
              <a:t>sistema listará todas as movimentações financeiras concluídas que estão preparadas para aprovação.</a:t>
            </a:r>
          </a:p>
          <a:p>
            <a:pPr algn="just"/>
            <a:endParaRPr lang="pt-BR" sz="2400" dirty="0"/>
          </a:p>
        </p:txBody>
      </p:sp>
    </p:spTree>
    <p:extLst>
      <p:ext uri="{BB962C8B-B14F-4D97-AF65-F5344CB8AC3E}">
        <p14:creationId xmlns:p14="http://schemas.microsoft.com/office/powerpoint/2010/main" xmlns="" val="35602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761999" y="1235987"/>
            <a:ext cx="7639418" cy="4893647"/>
          </a:xfrm>
          <a:prstGeom prst="rect">
            <a:avLst/>
          </a:prstGeom>
          <a:noFill/>
        </p:spPr>
        <p:txBody>
          <a:bodyPr wrap="square">
            <a:spAutoFit/>
          </a:bodyPr>
          <a:lstStyle/>
          <a:p>
            <a:pPr algn="just"/>
            <a:r>
              <a:rPr lang="pt-BR" sz="2400" dirty="0" smtClean="0"/>
              <a:t>Após autorizado o ajuste do PT e a  </a:t>
            </a:r>
            <a:r>
              <a:rPr lang="pt-BR" sz="2400" dirty="0"/>
              <a:t>realização de todas as alterações no plano de trabalho, o usuário deverá acessar a aba Ajustes do PT e clicar no botão Detalhar.</a:t>
            </a:r>
          </a:p>
          <a:p>
            <a:pPr algn="just"/>
            <a:endParaRPr lang="pt-BR" sz="2400" dirty="0"/>
          </a:p>
          <a:p>
            <a:pPr algn="just"/>
            <a:r>
              <a:rPr lang="pt-BR" sz="2400" dirty="0"/>
              <a:t>Para enviar as alterações efetuadas no Plano de Trabalho, para serem aprovadas pelo </a:t>
            </a:r>
            <a:r>
              <a:rPr lang="pt-BR" sz="2400" b="1" dirty="0"/>
              <a:t>Concedente</a:t>
            </a:r>
            <a:r>
              <a:rPr lang="pt-BR" sz="2400" dirty="0"/>
              <a:t>, o usuário deverá clicar no botão Enviar para Aprovação e confirmar a finalização do ajuste. </a:t>
            </a:r>
            <a:endParaRPr lang="pt-BR" sz="2400" dirty="0" smtClean="0"/>
          </a:p>
          <a:p>
            <a:pPr algn="just"/>
            <a:endParaRPr lang="pt-BR" sz="2400" dirty="0"/>
          </a:p>
          <a:p>
            <a:pPr algn="just"/>
            <a:r>
              <a:rPr lang="pt-BR" sz="2400" dirty="0" smtClean="0"/>
              <a:t>Após </a:t>
            </a:r>
            <a:r>
              <a:rPr lang="pt-BR" sz="2400" dirty="0"/>
              <a:t>a aprovação por parte do concedente, a situação da solicitação será alterada para Ajustado e Aprovado.</a:t>
            </a:r>
          </a:p>
          <a:p>
            <a:pPr algn="just"/>
            <a:endParaRPr lang="pt-BR" sz="2400" dirty="0"/>
          </a:p>
          <a:p>
            <a:pPr algn="just"/>
            <a:endParaRPr lang="pt-BR" sz="2400" dirty="0"/>
          </a:p>
        </p:txBody>
      </p:sp>
    </p:spTree>
    <p:extLst>
      <p:ext uri="{BB962C8B-B14F-4D97-AF65-F5344CB8AC3E}">
        <p14:creationId xmlns:p14="http://schemas.microsoft.com/office/powerpoint/2010/main" xmlns="" val="168757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down)">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Movimentação Financeira </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411308"/>
            <a:ext cx="7391400" cy="4303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45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Movimentação Financeira </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752600"/>
            <a:ext cx="7848600" cy="3785652"/>
          </a:xfrm>
          <a:prstGeom prst="rect">
            <a:avLst/>
          </a:prstGeom>
          <a:noFill/>
        </p:spPr>
        <p:txBody>
          <a:bodyPr wrap="square">
            <a:spAutoFit/>
          </a:bodyPr>
          <a:lstStyle/>
          <a:p>
            <a:r>
              <a:rPr lang="pt-BR" sz="2400" dirty="0" smtClean="0"/>
              <a:t>O </a:t>
            </a:r>
            <a:r>
              <a:rPr lang="pt-BR" sz="2400" dirty="0"/>
              <a:t>primeiro a autorizar será o Gestor Financeiro, depois será a vez do Ordenador de Despesas, mas o procedimento é o mesmo, inclusive as opções</a:t>
            </a:r>
            <a:r>
              <a:rPr lang="pt-BR" sz="2400" dirty="0" smtClean="0"/>
              <a:t>:</a:t>
            </a:r>
          </a:p>
          <a:p>
            <a:endParaRPr lang="pt-BR" sz="2400" dirty="0"/>
          </a:p>
          <a:p>
            <a:pPr lvl="0"/>
            <a:r>
              <a:rPr lang="pt-BR" sz="2400" b="1" dirty="0"/>
              <a:t>Recusar: </a:t>
            </a:r>
            <a:r>
              <a:rPr lang="pt-BR" sz="2400" dirty="0"/>
              <a:t>a recusa não exclui a movimentação, apenas retorna para a situação </a:t>
            </a:r>
            <a:r>
              <a:rPr lang="pt-BR" sz="2400" dirty="0" smtClean="0"/>
              <a:t>anterior</a:t>
            </a:r>
            <a:r>
              <a:rPr lang="pt-BR" sz="2400" dirty="0"/>
              <a:t> </a:t>
            </a:r>
            <a:r>
              <a:rPr lang="pt-BR" sz="2400" dirty="0" smtClean="0"/>
              <a:t> “</a:t>
            </a:r>
            <a:r>
              <a:rPr lang="pt-BR" sz="2400" dirty="0"/>
              <a:t>Em elaboração”. </a:t>
            </a:r>
          </a:p>
          <a:p>
            <a:pPr lvl="0"/>
            <a:endParaRPr lang="pt-BR" sz="2400" dirty="0"/>
          </a:p>
          <a:p>
            <a:pPr lvl="0"/>
            <a:r>
              <a:rPr lang="pt-BR" sz="2400" b="1" dirty="0"/>
              <a:t>Detalhar: </a:t>
            </a:r>
            <a:r>
              <a:rPr lang="pt-BR" sz="2400" dirty="0"/>
              <a:t>nessa opção o usuário poderá visualizar todos os dados da movimentação  </a:t>
            </a:r>
            <a:br>
              <a:rPr lang="pt-BR" sz="2400" dirty="0"/>
            </a:br>
            <a:endParaRPr lang="pt-BR" sz="2400" dirty="0"/>
          </a:p>
        </p:txBody>
      </p:sp>
    </p:spTree>
    <p:extLst>
      <p:ext uri="{BB962C8B-B14F-4D97-AF65-F5344CB8AC3E}">
        <p14:creationId xmlns:p14="http://schemas.microsoft.com/office/powerpoint/2010/main" xmlns="" val="3291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Movimentação Financeira </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752600"/>
            <a:ext cx="7848600" cy="4154984"/>
          </a:xfrm>
          <a:prstGeom prst="rect">
            <a:avLst/>
          </a:prstGeom>
          <a:noFill/>
        </p:spPr>
        <p:txBody>
          <a:bodyPr wrap="square">
            <a:spAutoFit/>
          </a:bodyPr>
          <a:lstStyle/>
          <a:p>
            <a:pPr lvl="0"/>
            <a:r>
              <a:rPr lang="pt-BR" sz="2400" b="1" dirty="0" smtClean="0"/>
              <a:t>Autorizar</a:t>
            </a:r>
            <a:r>
              <a:rPr lang="pt-BR" sz="2400" dirty="0"/>
              <a:t>: autoriza a movimentação, com isso segue para o próximo passo. </a:t>
            </a:r>
            <a:endParaRPr lang="pt-BR" sz="2400" dirty="0" smtClean="0"/>
          </a:p>
          <a:p>
            <a:pPr lvl="0"/>
            <a:endParaRPr lang="pt-BR" sz="2400" dirty="0"/>
          </a:p>
          <a:p>
            <a:pPr lvl="0"/>
            <a:r>
              <a:rPr lang="pt-BR" sz="2400" dirty="0" smtClean="0"/>
              <a:t>Se </a:t>
            </a:r>
            <a:r>
              <a:rPr lang="pt-BR" sz="2400" dirty="0"/>
              <a:t>o gestor financeiro autoriza a movimentação, ela passa para a situação “Autorizada pelo Gestor Financeiro” e fica disponível para o ordenador de despesas autorizar. </a:t>
            </a:r>
            <a:endParaRPr lang="pt-BR" sz="2400" dirty="0" smtClean="0"/>
          </a:p>
          <a:p>
            <a:pPr lvl="0"/>
            <a:endParaRPr lang="pt-BR" sz="2400" dirty="0"/>
          </a:p>
          <a:p>
            <a:pPr lvl="0"/>
            <a:r>
              <a:rPr lang="pt-BR" sz="2400" dirty="0" smtClean="0"/>
              <a:t>Se </a:t>
            </a:r>
            <a:r>
              <a:rPr lang="pt-BR" sz="2400" dirty="0"/>
              <a:t>a autorização é do ordenador de despesas, ela passa para a situação “Concluída” e o sistema envia para o Siafi, e este para o banco, efetivando a transação no dia útil seguinte.</a:t>
            </a:r>
          </a:p>
          <a:p>
            <a:pPr algn="just"/>
            <a:endParaRPr lang="pt-BR" sz="2400" dirty="0"/>
          </a:p>
        </p:txBody>
      </p:sp>
    </p:spTree>
    <p:extLst>
      <p:ext uri="{BB962C8B-B14F-4D97-AF65-F5344CB8AC3E}">
        <p14:creationId xmlns:p14="http://schemas.microsoft.com/office/powerpoint/2010/main" xmlns="" val="23384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Movimentação Financeira – Gestor Financeiro </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1" y="1762124"/>
            <a:ext cx="7791816" cy="4181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612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Senha de Operações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392853"/>
            <a:ext cx="7848600" cy="5262979"/>
          </a:xfrm>
          <a:prstGeom prst="rect">
            <a:avLst/>
          </a:prstGeom>
          <a:noFill/>
        </p:spPr>
        <p:txBody>
          <a:bodyPr wrap="square">
            <a:spAutoFit/>
          </a:bodyPr>
          <a:lstStyle/>
          <a:p>
            <a:pPr lvl="0" algn="just"/>
            <a:r>
              <a:rPr lang="pt-BR" sz="2400" dirty="0" smtClean="0"/>
              <a:t>Ao </a:t>
            </a:r>
            <a:r>
              <a:rPr lang="pt-BR" sz="2400" dirty="0"/>
              <a:t>acessar pela primeira vez a funcionalidade de autorização de movimentação financeira, e clicar em </a:t>
            </a:r>
            <a:r>
              <a:rPr lang="pt-BR" sz="2400" b="1" dirty="0"/>
              <a:t>Autorizar</a:t>
            </a:r>
            <a:r>
              <a:rPr lang="pt-BR" sz="2400" dirty="0"/>
              <a:t> o sistema solicitará o cadastramento de uma senha específica a ser digitada em teclado </a:t>
            </a:r>
            <a:r>
              <a:rPr lang="pt-BR" sz="2400" dirty="0" smtClean="0"/>
              <a:t>virtual;</a:t>
            </a:r>
          </a:p>
          <a:p>
            <a:pPr lvl="0"/>
            <a:endParaRPr lang="pt-BR" sz="2400" dirty="0"/>
          </a:p>
          <a:p>
            <a:pPr lvl="0" algn="just"/>
            <a:r>
              <a:rPr lang="pt-BR" sz="2400" dirty="0" smtClean="0"/>
              <a:t>Essa </a:t>
            </a:r>
            <a:r>
              <a:rPr lang="pt-BR" sz="2400" dirty="0"/>
              <a:t>senha conterá seis dígitos, incluindo letras e números, sendo as letras maiúsculas e os números de 1 a </a:t>
            </a:r>
            <a:r>
              <a:rPr lang="pt-BR" sz="2400" dirty="0" smtClean="0"/>
              <a:t>6;</a:t>
            </a:r>
          </a:p>
          <a:p>
            <a:pPr lvl="0"/>
            <a:endParaRPr lang="pt-BR" sz="2400" dirty="0" smtClean="0"/>
          </a:p>
          <a:p>
            <a:pPr algn="just"/>
            <a:r>
              <a:rPr lang="pt-BR" sz="2400" dirty="0" smtClean="0"/>
              <a:t>Caso a senha de operações OBTV seja bloqueada pelo sistema ou esquecida pelo usuário, ele deverá solicitar ao Responsável pelo Proponente que a reinicie.</a:t>
            </a:r>
          </a:p>
          <a:p>
            <a:pPr lvl="0" algn="just"/>
            <a:endParaRPr lang="pt-BR" sz="2400" dirty="0" smtClean="0"/>
          </a:p>
          <a:p>
            <a:pPr lvl="0"/>
            <a:endParaRPr lang="pt-BR" sz="2400" dirty="0"/>
          </a:p>
          <a:p>
            <a:pPr algn="just"/>
            <a:endParaRPr lang="pt-BR" sz="2400" dirty="0"/>
          </a:p>
        </p:txBody>
      </p:sp>
    </p:spTree>
    <p:extLst>
      <p:ext uri="{BB962C8B-B14F-4D97-AF65-F5344CB8AC3E}">
        <p14:creationId xmlns:p14="http://schemas.microsoft.com/office/powerpoint/2010/main" xmlns="" val="296985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Senha de Operações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75" y="980420"/>
            <a:ext cx="7496542" cy="5039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56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Senha de Operações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48" y="999470"/>
            <a:ext cx="8172451" cy="2429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3505200"/>
            <a:ext cx="7362825"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35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ppt_x"/>
                                          </p:val>
                                        </p:tav>
                                        <p:tav tm="100000">
                                          <p:val>
                                            <p:strVal val="#ppt_x"/>
                                          </p:val>
                                        </p:tav>
                                      </p:tavLst>
                                    </p:anim>
                                    <p:anim calcmode="lin" valueType="num">
                                      <p:cBhvr additive="base">
                                        <p:cTn id="13"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Senha de Operações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0" name="image9.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 y="1295400"/>
            <a:ext cx="7791817" cy="487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462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Cancelar Movimentação Financeira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19200"/>
            <a:ext cx="7848600" cy="6001643"/>
          </a:xfrm>
          <a:prstGeom prst="rect">
            <a:avLst/>
          </a:prstGeom>
          <a:noFill/>
        </p:spPr>
        <p:txBody>
          <a:bodyPr wrap="square">
            <a:spAutoFit/>
          </a:bodyPr>
          <a:lstStyle/>
          <a:p>
            <a:pPr algn="just"/>
            <a:r>
              <a:rPr lang="x-none" sz="2400" smtClean="0"/>
              <a:t>Nesta </a:t>
            </a:r>
            <a:r>
              <a:rPr lang="x-none" sz="2400"/>
              <a:t>funcionalidade, o usuário poderá cancelar a movimentação financeira dos pagamentos efetuados dos tipos de movimentações de pagamento com OBTV, devolução de recursos ou aplicação em poupança. </a:t>
            </a:r>
            <a:endParaRPr lang="pt-BR" sz="2400" dirty="0"/>
          </a:p>
          <a:p>
            <a:pPr algn="just"/>
            <a:endParaRPr lang="pt-BR" sz="2400" dirty="0"/>
          </a:p>
          <a:p>
            <a:pPr algn="just"/>
            <a:r>
              <a:rPr lang="x-none" sz="2400"/>
              <a:t>Esta funcionalidade poderá ser visualizada pelo Convenente com os perfis de “ Gestor Financeiro do Convenente" ou "Ordenador de Despesa do Convenente". </a:t>
            </a:r>
            <a:endParaRPr lang="pt-BR" sz="2400" dirty="0"/>
          </a:p>
          <a:p>
            <a:pPr algn="just"/>
            <a:endParaRPr lang="pt-BR" sz="2400" dirty="0"/>
          </a:p>
          <a:p>
            <a:pPr algn="just"/>
            <a:r>
              <a:rPr lang="x-none" sz="2400"/>
              <a:t>Importante: O cancelamento da movimentação financeira deverá ser efetuado no mesmo dia que foi autorizado o pagamento com OBTV pelo ordenador de despesa do convenente, ou seja, antes da movimentação financeira ser enviada a instituição bancária pelo SIAFI</a:t>
            </a:r>
            <a:r>
              <a:rPr lang="pt-BR" sz="2400" dirty="0"/>
              <a:t>.</a:t>
            </a:r>
          </a:p>
          <a:p>
            <a:pPr lvl="0"/>
            <a:endParaRPr lang="pt-BR" sz="2400" dirty="0"/>
          </a:p>
          <a:p>
            <a:pPr algn="just"/>
            <a:endParaRPr lang="pt-BR" sz="2400" dirty="0"/>
          </a:p>
        </p:txBody>
      </p:sp>
    </p:spTree>
    <p:extLst>
      <p:ext uri="{BB962C8B-B14F-4D97-AF65-F5344CB8AC3E}">
        <p14:creationId xmlns:p14="http://schemas.microsoft.com/office/powerpoint/2010/main" xmlns="" val="207630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Cancelar Movimentação Financeira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295400"/>
            <a:ext cx="7772400" cy="466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248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pic>
        <p:nvPicPr>
          <p:cNvPr id="40962" name="image45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49" y="1143000"/>
            <a:ext cx="8134351"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 calcmode="lin" valueType="num">
                                      <p:cBhvr additive="base">
                                        <p:cTn id="12" dur="500" fill="hold"/>
                                        <p:tgtEl>
                                          <p:spTgt spid="40962"/>
                                        </p:tgtEl>
                                        <p:attrNameLst>
                                          <p:attrName>ppt_x</p:attrName>
                                        </p:attrNameLst>
                                      </p:cBhvr>
                                      <p:tavLst>
                                        <p:tav tm="0">
                                          <p:val>
                                            <p:strVal val="#ppt_x"/>
                                          </p:val>
                                        </p:tav>
                                        <p:tav tm="100000">
                                          <p:val>
                                            <p:strVal val="#ppt_x"/>
                                          </p:val>
                                        </p:tav>
                                      </p:tavLst>
                                    </p:anim>
                                    <p:anim calcmode="lin" valueType="num">
                                      <p:cBhvr additive="base">
                                        <p:cTn id="13"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Cancelar Movimentação Financeira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917" y="1219200"/>
            <a:ext cx="8042683" cy="4724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531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Cancelar Movimentação Financeira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2" y="1219200"/>
            <a:ext cx="7710487"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1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additive="base">
                                        <p:cTn id="12" dur="500" fill="hold"/>
                                        <p:tgtEl>
                                          <p:spTgt spid="15362"/>
                                        </p:tgtEl>
                                        <p:attrNameLst>
                                          <p:attrName>ppt_x</p:attrName>
                                        </p:attrNameLst>
                                      </p:cBhvr>
                                      <p:tavLst>
                                        <p:tav tm="0">
                                          <p:val>
                                            <p:strVal val="#ppt_x"/>
                                          </p:val>
                                        </p:tav>
                                        <p:tav tm="100000">
                                          <p:val>
                                            <p:strVal val="#ppt_x"/>
                                          </p:val>
                                        </p:tav>
                                      </p:tavLst>
                                    </p:anim>
                                    <p:anim calcmode="lin" valueType="num">
                                      <p:cBhvr additive="base">
                                        <p:cTn id="13"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Conciliação Bancária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19200"/>
            <a:ext cx="7848600" cy="5262979"/>
          </a:xfrm>
          <a:prstGeom prst="rect">
            <a:avLst/>
          </a:prstGeom>
          <a:noFill/>
        </p:spPr>
        <p:txBody>
          <a:bodyPr wrap="square">
            <a:spAutoFit/>
          </a:bodyPr>
          <a:lstStyle/>
          <a:p>
            <a:pPr algn="just"/>
            <a:r>
              <a:rPr lang="pt-BR" sz="2400" dirty="0" smtClean="0"/>
              <a:t>Esta </a:t>
            </a:r>
            <a:r>
              <a:rPr lang="pt-BR" sz="2400" dirty="0"/>
              <a:t>funcionalidade exibirá os registros de débitos oriundos do Extrato Bancário que não foram conciliados automaticamente pelo sistema SICONV. </a:t>
            </a:r>
            <a:endParaRPr lang="pt-BR" sz="2400" dirty="0" smtClean="0"/>
          </a:p>
          <a:p>
            <a:pPr algn="just"/>
            <a:endParaRPr lang="pt-BR" sz="2400" dirty="0"/>
          </a:p>
          <a:p>
            <a:pPr algn="just"/>
            <a:r>
              <a:rPr lang="pt-BR" sz="2400" dirty="0" smtClean="0"/>
              <a:t>O </a:t>
            </a:r>
            <a:r>
              <a:rPr lang="pt-BR" sz="2400" dirty="0"/>
              <a:t>sistema exibirá os registros de débito para que o usuário possa realizar a conciliação bancária. </a:t>
            </a:r>
            <a:endParaRPr lang="pt-BR" sz="2400" dirty="0" smtClean="0"/>
          </a:p>
          <a:p>
            <a:pPr algn="just"/>
            <a:endParaRPr lang="pt-BR" sz="2400" dirty="0"/>
          </a:p>
          <a:p>
            <a:pPr algn="just"/>
            <a:r>
              <a:rPr lang="pt-BR" sz="2400" dirty="0" smtClean="0"/>
              <a:t>E </a:t>
            </a:r>
            <a:r>
              <a:rPr lang="pt-BR" sz="2400" dirty="0"/>
              <a:t>a opção "Movimentações SICONV" exibirá os registros de Movimentações Financeira na situação concluída do tipo: "Pagamento a Favorecido com OBTV”, Pagamento de Tributos, “Devolução de Recursos” ou “Devolução de Saldo Remanescente".</a:t>
            </a:r>
          </a:p>
          <a:p>
            <a:pPr lvl="0"/>
            <a:endParaRPr lang="pt-BR" sz="2400" dirty="0"/>
          </a:p>
          <a:p>
            <a:pPr algn="just"/>
            <a:endParaRPr lang="pt-BR" sz="2400" dirty="0"/>
          </a:p>
        </p:txBody>
      </p:sp>
    </p:spTree>
    <p:extLst>
      <p:ext uri="{BB962C8B-B14F-4D97-AF65-F5344CB8AC3E}">
        <p14:creationId xmlns:p14="http://schemas.microsoft.com/office/powerpoint/2010/main" xmlns="" val="28419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Conciliação Bancária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141706"/>
            <a:ext cx="7791817" cy="4649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aixaDeTexto 7"/>
          <p:cNvSpPr txBox="1"/>
          <p:nvPr/>
        </p:nvSpPr>
        <p:spPr>
          <a:xfrm>
            <a:off x="1295399" y="6017567"/>
            <a:ext cx="6324602" cy="461665"/>
          </a:xfrm>
          <a:prstGeom prst="rect">
            <a:avLst/>
          </a:prstGeom>
          <a:noFill/>
        </p:spPr>
        <p:txBody>
          <a:bodyPr wrap="square">
            <a:spAutoFit/>
          </a:bodyPr>
          <a:lstStyle/>
          <a:p>
            <a:pPr algn="just"/>
            <a:r>
              <a:rPr lang="pt-BR" sz="2400" dirty="0" smtClean="0"/>
              <a:t>Perfil </a:t>
            </a:r>
            <a:r>
              <a:rPr lang="pt-BR" sz="2400" dirty="0"/>
              <a:t>de “Gestor Financeiro do Convenente”,</a:t>
            </a:r>
          </a:p>
        </p:txBody>
      </p:sp>
    </p:spTree>
    <p:extLst>
      <p:ext uri="{BB962C8B-B14F-4D97-AF65-F5344CB8AC3E}">
        <p14:creationId xmlns:p14="http://schemas.microsoft.com/office/powerpoint/2010/main" xmlns="" val="20579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additive="base">
                                        <p:cTn id="12" dur="500" fill="hold"/>
                                        <p:tgtEl>
                                          <p:spTgt spid="16386"/>
                                        </p:tgtEl>
                                        <p:attrNameLst>
                                          <p:attrName>ppt_x</p:attrName>
                                        </p:attrNameLst>
                                      </p:cBhvr>
                                      <p:tavLst>
                                        <p:tav tm="0">
                                          <p:val>
                                            <p:strVal val="#ppt_x"/>
                                          </p:val>
                                        </p:tav>
                                        <p:tav tm="100000">
                                          <p:val>
                                            <p:strVal val="#ppt_x"/>
                                          </p:val>
                                        </p:tav>
                                      </p:tavLst>
                                    </p:anim>
                                    <p:anim calcmode="lin" valueType="num">
                                      <p:cBhvr additive="base">
                                        <p:cTn id="13"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Conciliação Bancária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8" y="1219200"/>
            <a:ext cx="8229601"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89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ppt_x"/>
                                          </p:val>
                                        </p:tav>
                                        <p:tav tm="100000">
                                          <p:val>
                                            <p:strVal val="#ppt_x"/>
                                          </p:val>
                                        </p:tav>
                                      </p:tavLst>
                                    </p:anim>
                                    <p:anim calcmode="lin" valueType="num">
                                      <p:cBhvr additive="base">
                                        <p:cTn id="1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Conciliação Bancária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2"/>
          <p:cNvGrpSpPr>
            <a:grpSpLocks/>
          </p:cNvGrpSpPr>
          <p:nvPr/>
        </p:nvGrpSpPr>
        <p:grpSpPr bwMode="auto">
          <a:xfrm>
            <a:off x="882333" y="1438718"/>
            <a:ext cx="7519084" cy="4657281"/>
            <a:chOff x="850" y="308"/>
            <a:chExt cx="9921" cy="2840"/>
          </a:xfrm>
        </p:grpSpPr>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0" y="307"/>
              <a:ext cx="9921" cy="28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reeform 4"/>
            <p:cNvSpPr>
              <a:spLocks/>
            </p:cNvSpPr>
            <p:nvPr/>
          </p:nvSpPr>
          <p:spPr bwMode="auto">
            <a:xfrm>
              <a:off x="9602" y="2238"/>
              <a:ext cx="1131" cy="329"/>
            </a:xfrm>
            <a:custGeom>
              <a:avLst/>
              <a:gdLst>
                <a:gd name="T0" fmla="+- 0 10168 9602"/>
                <a:gd name="T1" fmla="*/ T0 w 1131"/>
                <a:gd name="T2" fmla="+- 0 2239 2239"/>
                <a:gd name="T3" fmla="*/ 2239 h 329"/>
                <a:gd name="T4" fmla="+- 0 10054 9602"/>
                <a:gd name="T5" fmla="*/ T4 w 1131"/>
                <a:gd name="T6" fmla="+- 0 2242 2239"/>
                <a:gd name="T7" fmla="*/ 2242 h 329"/>
                <a:gd name="T8" fmla="+- 0 9947 9602"/>
                <a:gd name="T9" fmla="*/ T8 w 1131"/>
                <a:gd name="T10" fmla="+- 0 2252 2239"/>
                <a:gd name="T11" fmla="*/ 2252 h 329"/>
                <a:gd name="T12" fmla="+- 0 9851 9602"/>
                <a:gd name="T13" fmla="*/ T12 w 1131"/>
                <a:gd name="T14" fmla="+- 0 2267 2239"/>
                <a:gd name="T15" fmla="*/ 2267 h 329"/>
                <a:gd name="T16" fmla="+- 0 9768 9602"/>
                <a:gd name="T17" fmla="*/ T16 w 1131"/>
                <a:gd name="T18" fmla="+- 0 2287 2239"/>
                <a:gd name="T19" fmla="*/ 2287 h 329"/>
                <a:gd name="T20" fmla="+- 0 9699 9602"/>
                <a:gd name="T21" fmla="*/ T20 w 1131"/>
                <a:gd name="T22" fmla="+- 0 2311 2239"/>
                <a:gd name="T23" fmla="*/ 2311 h 329"/>
                <a:gd name="T24" fmla="+- 0 9614 9602"/>
                <a:gd name="T25" fmla="*/ T24 w 1131"/>
                <a:gd name="T26" fmla="+- 0 2370 2239"/>
                <a:gd name="T27" fmla="*/ 2370 h 329"/>
                <a:gd name="T28" fmla="+- 0 9602 9602"/>
                <a:gd name="T29" fmla="*/ T28 w 1131"/>
                <a:gd name="T30" fmla="+- 0 2403 2239"/>
                <a:gd name="T31" fmla="*/ 2403 h 329"/>
                <a:gd name="T32" fmla="+- 0 9614 9602"/>
                <a:gd name="T33" fmla="*/ T32 w 1131"/>
                <a:gd name="T34" fmla="+- 0 2436 2239"/>
                <a:gd name="T35" fmla="*/ 2436 h 329"/>
                <a:gd name="T36" fmla="+- 0 9699 9602"/>
                <a:gd name="T37" fmla="*/ T36 w 1131"/>
                <a:gd name="T38" fmla="+- 0 2495 2239"/>
                <a:gd name="T39" fmla="*/ 2495 h 329"/>
                <a:gd name="T40" fmla="+- 0 9768 9602"/>
                <a:gd name="T41" fmla="*/ T40 w 1131"/>
                <a:gd name="T42" fmla="+- 0 2520 2239"/>
                <a:gd name="T43" fmla="*/ 2520 h 329"/>
                <a:gd name="T44" fmla="+- 0 9851 9602"/>
                <a:gd name="T45" fmla="*/ T44 w 1131"/>
                <a:gd name="T46" fmla="+- 0 2540 2239"/>
                <a:gd name="T47" fmla="*/ 2540 h 329"/>
                <a:gd name="T48" fmla="+- 0 9947 9602"/>
                <a:gd name="T49" fmla="*/ T48 w 1131"/>
                <a:gd name="T50" fmla="+- 0 2555 2239"/>
                <a:gd name="T51" fmla="*/ 2555 h 329"/>
                <a:gd name="T52" fmla="+- 0 10054 9602"/>
                <a:gd name="T53" fmla="*/ T52 w 1131"/>
                <a:gd name="T54" fmla="+- 0 2564 2239"/>
                <a:gd name="T55" fmla="*/ 2564 h 329"/>
                <a:gd name="T56" fmla="+- 0 10168 9602"/>
                <a:gd name="T57" fmla="*/ T56 w 1131"/>
                <a:gd name="T58" fmla="+- 0 2568 2239"/>
                <a:gd name="T59" fmla="*/ 2568 h 329"/>
                <a:gd name="T60" fmla="+- 0 10282 9602"/>
                <a:gd name="T61" fmla="*/ T60 w 1131"/>
                <a:gd name="T62" fmla="+- 0 2564 2239"/>
                <a:gd name="T63" fmla="*/ 2564 h 329"/>
                <a:gd name="T64" fmla="+- 0 10388 9602"/>
                <a:gd name="T65" fmla="*/ T64 w 1131"/>
                <a:gd name="T66" fmla="+- 0 2555 2239"/>
                <a:gd name="T67" fmla="*/ 2555 h 329"/>
                <a:gd name="T68" fmla="+- 0 10484 9602"/>
                <a:gd name="T69" fmla="*/ T68 w 1131"/>
                <a:gd name="T70" fmla="+- 0 2540 2239"/>
                <a:gd name="T71" fmla="*/ 2540 h 329"/>
                <a:gd name="T72" fmla="+- 0 10567 9602"/>
                <a:gd name="T73" fmla="*/ T72 w 1131"/>
                <a:gd name="T74" fmla="+- 0 2520 2239"/>
                <a:gd name="T75" fmla="*/ 2520 h 329"/>
                <a:gd name="T76" fmla="+- 0 10636 9602"/>
                <a:gd name="T77" fmla="*/ T76 w 1131"/>
                <a:gd name="T78" fmla="+- 0 2495 2239"/>
                <a:gd name="T79" fmla="*/ 2495 h 329"/>
                <a:gd name="T80" fmla="+- 0 10722 9602"/>
                <a:gd name="T81" fmla="*/ T80 w 1131"/>
                <a:gd name="T82" fmla="+- 0 2436 2239"/>
                <a:gd name="T83" fmla="*/ 2436 h 329"/>
                <a:gd name="T84" fmla="+- 0 10733 9602"/>
                <a:gd name="T85" fmla="*/ T84 w 1131"/>
                <a:gd name="T86" fmla="+- 0 2403 2239"/>
                <a:gd name="T87" fmla="*/ 2403 h 329"/>
                <a:gd name="T88" fmla="+- 0 10722 9602"/>
                <a:gd name="T89" fmla="*/ T88 w 1131"/>
                <a:gd name="T90" fmla="+- 0 2370 2239"/>
                <a:gd name="T91" fmla="*/ 2370 h 329"/>
                <a:gd name="T92" fmla="+- 0 10636 9602"/>
                <a:gd name="T93" fmla="*/ T92 w 1131"/>
                <a:gd name="T94" fmla="+- 0 2311 2239"/>
                <a:gd name="T95" fmla="*/ 2311 h 329"/>
                <a:gd name="T96" fmla="+- 0 10567 9602"/>
                <a:gd name="T97" fmla="*/ T96 w 1131"/>
                <a:gd name="T98" fmla="+- 0 2287 2239"/>
                <a:gd name="T99" fmla="*/ 2287 h 329"/>
                <a:gd name="T100" fmla="+- 0 10484 9602"/>
                <a:gd name="T101" fmla="*/ T100 w 1131"/>
                <a:gd name="T102" fmla="+- 0 2267 2239"/>
                <a:gd name="T103" fmla="*/ 2267 h 329"/>
                <a:gd name="T104" fmla="+- 0 10388 9602"/>
                <a:gd name="T105" fmla="*/ T104 w 1131"/>
                <a:gd name="T106" fmla="+- 0 2252 2239"/>
                <a:gd name="T107" fmla="*/ 2252 h 329"/>
                <a:gd name="T108" fmla="+- 0 10282 9602"/>
                <a:gd name="T109" fmla="*/ T108 w 1131"/>
                <a:gd name="T110" fmla="+- 0 2242 2239"/>
                <a:gd name="T111" fmla="*/ 2242 h 329"/>
                <a:gd name="T112" fmla="+- 0 10168 9602"/>
                <a:gd name="T113" fmla="*/ T112 w 1131"/>
                <a:gd name="T114" fmla="+- 0 2239 2239"/>
                <a:gd name="T115" fmla="*/ 2239 h 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131" h="329">
                  <a:moveTo>
                    <a:pt x="566" y="0"/>
                  </a:moveTo>
                  <a:lnTo>
                    <a:pt x="452" y="3"/>
                  </a:lnTo>
                  <a:lnTo>
                    <a:pt x="345" y="13"/>
                  </a:lnTo>
                  <a:lnTo>
                    <a:pt x="249" y="28"/>
                  </a:lnTo>
                  <a:lnTo>
                    <a:pt x="166" y="48"/>
                  </a:lnTo>
                  <a:lnTo>
                    <a:pt x="97" y="72"/>
                  </a:lnTo>
                  <a:lnTo>
                    <a:pt x="12" y="131"/>
                  </a:lnTo>
                  <a:lnTo>
                    <a:pt x="0" y="164"/>
                  </a:lnTo>
                  <a:lnTo>
                    <a:pt x="12" y="197"/>
                  </a:lnTo>
                  <a:lnTo>
                    <a:pt x="97" y="256"/>
                  </a:lnTo>
                  <a:lnTo>
                    <a:pt x="166" y="281"/>
                  </a:lnTo>
                  <a:lnTo>
                    <a:pt x="249" y="301"/>
                  </a:lnTo>
                  <a:lnTo>
                    <a:pt x="345" y="316"/>
                  </a:lnTo>
                  <a:lnTo>
                    <a:pt x="452" y="325"/>
                  </a:lnTo>
                  <a:lnTo>
                    <a:pt x="566" y="329"/>
                  </a:lnTo>
                  <a:lnTo>
                    <a:pt x="680" y="325"/>
                  </a:lnTo>
                  <a:lnTo>
                    <a:pt x="786" y="316"/>
                  </a:lnTo>
                  <a:lnTo>
                    <a:pt x="882" y="301"/>
                  </a:lnTo>
                  <a:lnTo>
                    <a:pt x="965" y="281"/>
                  </a:lnTo>
                  <a:lnTo>
                    <a:pt x="1034" y="256"/>
                  </a:lnTo>
                  <a:lnTo>
                    <a:pt x="1120" y="197"/>
                  </a:lnTo>
                  <a:lnTo>
                    <a:pt x="1131" y="164"/>
                  </a:lnTo>
                  <a:lnTo>
                    <a:pt x="1120" y="131"/>
                  </a:lnTo>
                  <a:lnTo>
                    <a:pt x="1034" y="72"/>
                  </a:lnTo>
                  <a:lnTo>
                    <a:pt x="965" y="48"/>
                  </a:lnTo>
                  <a:lnTo>
                    <a:pt x="882" y="28"/>
                  </a:lnTo>
                  <a:lnTo>
                    <a:pt x="786" y="13"/>
                  </a:lnTo>
                  <a:lnTo>
                    <a:pt x="680" y="3"/>
                  </a:lnTo>
                  <a:lnTo>
                    <a:pt x="566" y="0"/>
                  </a:lnTo>
                  <a:close/>
                </a:path>
              </a:pathLst>
            </a:custGeom>
            <a:noFill/>
            <a:ln w="36360">
              <a:solidFill>
                <a:srgbClr val="C5000A"/>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166727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Conciliação Bancária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609600" y="1143000"/>
            <a:ext cx="7620000" cy="4824413"/>
            <a:chOff x="850" y="308"/>
            <a:chExt cx="9922" cy="6255"/>
          </a:xfrm>
        </p:grpSpPr>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0" y="308"/>
              <a:ext cx="9922" cy="619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reeform 4"/>
            <p:cNvSpPr>
              <a:spLocks/>
            </p:cNvSpPr>
            <p:nvPr/>
          </p:nvSpPr>
          <p:spPr bwMode="auto">
            <a:xfrm>
              <a:off x="9915" y="5072"/>
              <a:ext cx="813" cy="329"/>
            </a:xfrm>
            <a:custGeom>
              <a:avLst/>
              <a:gdLst>
                <a:gd name="T0" fmla="+- 0 10322 9916"/>
                <a:gd name="T1" fmla="*/ T0 w 813"/>
                <a:gd name="T2" fmla="+- 0 5072 5072"/>
                <a:gd name="T3" fmla="*/ 5072 h 329"/>
                <a:gd name="T4" fmla="+- 0 10214 9916"/>
                <a:gd name="T5" fmla="*/ T4 w 813"/>
                <a:gd name="T6" fmla="+- 0 5078 5072"/>
                <a:gd name="T7" fmla="*/ 5078 h 329"/>
                <a:gd name="T8" fmla="+- 0 10117 9916"/>
                <a:gd name="T9" fmla="*/ T8 w 813"/>
                <a:gd name="T10" fmla="+- 0 5095 5072"/>
                <a:gd name="T11" fmla="*/ 5095 h 329"/>
                <a:gd name="T12" fmla="+- 0 10035 9916"/>
                <a:gd name="T13" fmla="*/ T12 w 813"/>
                <a:gd name="T14" fmla="+- 0 5120 5072"/>
                <a:gd name="T15" fmla="*/ 5120 h 329"/>
                <a:gd name="T16" fmla="+- 0 9971 9916"/>
                <a:gd name="T17" fmla="*/ T16 w 813"/>
                <a:gd name="T18" fmla="+- 0 5154 5072"/>
                <a:gd name="T19" fmla="*/ 5154 h 329"/>
                <a:gd name="T20" fmla="+- 0 9916 9916"/>
                <a:gd name="T21" fmla="*/ T20 w 813"/>
                <a:gd name="T22" fmla="+- 0 5237 5072"/>
                <a:gd name="T23" fmla="*/ 5237 h 329"/>
                <a:gd name="T24" fmla="+- 0 9930 9916"/>
                <a:gd name="T25" fmla="*/ T24 w 813"/>
                <a:gd name="T26" fmla="+- 0 5280 5072"/>
                <a:gd name="T27" fmla="*/ 5280 h 329"/>
                <a:gd name="T28" fmla="+- 0 10035 9916"/>
                <a:gd name="T29" fmla="*/ T28 w 813"/>
                <a:gd name="T30" fmla="+- 0 5353 5072"/>
                <a:gd name="T31" fmla="*/ 5353 h 329"/>
                <a:gd name="T32" fmla="+- 0 10117 9916"/>
                <a:gd name="T33" fmla="*/ T32 w 813"/>
                <a:gd name="T34" fmla="+- 0 5379 5072"/>
                <a:gd name="T35" fmla="*/ 5379 h 329"/>
                <a:gd name="T36" fmla="+- 0 10214 9916"/>
                <a:gd name="T37" fmla="*/ T36 w 813"/>
                <a:gd name="T38" fmla="+- 0 5395 5072"/>
                <a:gd name="T39" fmla="*/ 5395 h 329"/>
                <a:gd name="T40" fmla="+- 0 10322 9916"/>
                <a:gd name="T41" fmla="*/ T40 w 813"/>
                <a:gd name="T42" fmla="+- 0 5401 5072"/>
                <a:gd name="T43" fmla="*/ 5401 h 329"/>
                <a:gd name="T44" fmla="+- 0 10431 9916"/>
                <a:gd name="T45" fmla="*/ T44 w 813"/>
                <a:gd name="T46" fmla="+- 0 5395 5072"/>
                <a:gd name="T47" fmla="*/ 5395 h 329"/>
                <a:gd name="T48" fmla="+- 0 10528 9916"/>
                <a:gd name="T49" fmla="*/ T48 w 813"/>
                <a:gd name="T50" fmla="+- 0 5379 5072"/>
                <a:gd name="T51" fmla="*/ 5379 h 329"/>
                <a:gd name="T52" fmla="+- 0 10610 9916"/>
                <a:gd name="T53" fmla="*/ T52 w 813"/>
                <a:gd name="T54" fmla="+- 0 5353 5072"/>
                <a:gd name="T55" fmla="*/ 5353 h 329"/>
                <a:gd name="T56" fmla="+- 0 10673 9916"/>
                <a:gd name="T57" fmla="*/ T56 w 813"/>
                <a:gd name="T58" fmla="+- 0 5320 5072"/>
                <a:gd name="T59" fmla="*/ 5320 h 329"/>
                <a:gd name="T60" fmla="+- 0 10729 9916"/>
                <a:gd name="T61" fmla="*/ T60 w 813"/>
                <a:gd name="T62" fmla="+- 0 5237 5072"/>
                <a:gd name="T63" fmla="*/ 5237 h 329"/>
                <a:gd name="T64" fmla="+- 0 10714 9916"/>
                <a:gd name="T65" fmla="*/ T64 w 813"/>
                <a:gd name="T66" fmla="+- 0 5193 5072"/>
                <a:gd name="T67" fmla="*/ 5193 h 329"/>
                <a:gd name="T68" fmla="+- 0 10610 9916"/>
                <a:gd name="T69" fmla="*/ T68 w 813"/>
                <a:gd name="T70" fmla="+- 0 5120 5072"/>
                <a:gd name="T71" fmla="*/ 5120 h 329"/>
                <a:gd name="T72" fmla="+- 0 10528 9916"/>
                <a:gd name="T73" fmla="*/ T72 w 813"/>
                <a:gd name="T74" fmla="+- 0 5095 5072"/>
                <a:gd name="T75" fmla="*/ 5095 h 329"/>
                <a:gd name="T76" fmla="+- 0 10431 9916"/>
                <a:gd name="T77" fmla="*/ T76 w 813"/>
                <a:gd name="T78" fmla="+- 0 5078 5072"/>
                <a:gd name="T79" fmla="*/ 5078 h 329"/>
                <a:gd name="T80" fmla="+- 0 10322 9916"/>
                <a:gd name="T81" fmla="*/ T80 w 813"/>
                <a:gd name="T82" fmla="+- 0 5072 5072"/>
                <a:gd name="T83" fmla="*/ 5072 h 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13" h="329">
                  <a:moveTo>
                    <a:pt x="406" y="0"/>
                  </a:moveTo>
                  <a:lnTo>
                    <a:pt x="298" y="6"/>
                  </a:lnTo>
                  <a:lnTo>
                    <a:pt x="201" y="23"/>
                  </a:lnTo>
                  <a:lnTo>
                    <a:pt x="119" y="48"/>
                  </a:lnTo>
                  <a:lnTo>
                    <a:pt x="55" y="82"/>
                  </a:lnTo>
                  <a:lnTo>
                    <a:pt x="0" y="165"/>
                  </a:lnTo>
                  <a:lnTo>
                    <a:pt x="14" y="208"/>
                  </a:lnTo>
                  <a:lnTo>
                    <a:pt x="119" y="281"/>
                  </a:lnTo>
                  <a:lnTo>
                    <a:pt x="201" y="307"/>
                  </a:lnTo>
                  <a:lnTo>
                    <a:pt x="298" y="323"/>
                  </a:lnTo>
                  <a:lnTo>
                    <a:pt x="406" y="329"/>
                  </a:lnTo>
                  <a:lnTo>
                    <a:pt x="515" y="323"/>
                  </a:lnTo>
                  <a:lnTo>
                    <a:pt x="612" y="307"/>
                  </a:lnTo>
                  <a:lnTo>
                    <a:pt x="694" y="281"/>
                  </a:lnTo>
                  <a:lnTo>
                    <a:pt x="757" y="248"/>
                  </a:lnTo>
                  <a:lnTo>
                    <a:pt x="813" y="165"/>
                  </a:lnTo>
                  <a:lnTo>
                    <a:pt x="798" y="121"/>
                  </a:lnTo>
                  <a:lnTo>
                    <a:pt x="694" y="48"/>
                  </a:lnTo>
                  <a:lnTo>
                    <a:pt x="612" y="23"/>
                  </a:lnTo>
                  <a:lnTo>
                    <a:pt x="515" y="6"/>
                  </a:lnTo>
                  <a:lnTo>
                    <a:pt x="406" y="0"/>
                  </a:lnTo>
                  <a:close/>
                </a:path>
              </a:pathLst>
            </a:custGeom>
            <a:noFill/>
            <a:ln w="36360">
              <a:solidFill>
                <a:srgbClr val="C5000A"/>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Freeform 5"/>
            <p:cNvSpPr>
              <a:spLocks/>
            </p:cNvSpPr>
            <p:nvPr/>
          </p:nvSpPr>
          <p:spPr bwMode="auto">
            <a:xfrm>
              <a:off x="1985" y="6118"/>
              <a:ext cx="1224" cy="415"/>
            </a:xfrm>
            <a:custGeom>
              <a:avLst/>
              <a:gdLst>
                <a:gd name="T0" fmla="+- 0 2597 1985"/>
                <a:gd name="T1" fmla="*/ T0 w 1224"/>
                <a:gd name="T2" fmla="+- 0 6119 6119"/>
                <a:gd name="T3" fmla="*/ 6119 h 415"/>
                <a:gd name="T4" fmla="+- 0 2487 1985"/>
                <a:gd name="T5" fmla="*/ T4 w 1224"/>
                <a:gd name="T6" fmla="+- 0 6122 6119"/>
                <a:gd name="T7" fmla="*/ 6122 h 415"/>
                <a:gd name="T8" fmla="+- 0 2384 1985"/>
                <a:gd name="T9" fmla="*/ T8 w 1224"/>
                <a:gd name="T10" fmla="+- 0 6132 6119"/>
                <a:gd name="T11" fmla="*/ 6132 h 415"/>
                <a:gd name="T12" fmla="+- 0 2288 1985"/>
                <a:gd name="T13" fmla="*/ T12 w 1224"/>
                <a:gd name="T14" fmla="+- 0 6147 6119"/>
                <a:gd name="T15" fmla="*/ 6147 h 415"/>
                <a:gd name="T16" fmla="+- 0 2203 1985"/>
                <a:gd name="T17" fmla="*/ T16 w 1224"/>
                <a:gd name="T18" fmla="+- 0 6168 6119"/>
                <a:gd name="T19" fmla="*/ 6168 h 415"/>
                <a:gd name="T20" fmla="+- 0 2129 1985"/>
                <a:gd name="T21" fmla="*/ T20 w 1224"/>
                <a:gd name="T22" fmla="+- 0 6193 6119"/>
                <a:gd name="T23" fmla="*/ 6193 h 415"/>
                <a:gd name="T24" fmla="+- 0 2069 1985"/>
                <a:gd name="T25" fmla="*/ T24 w 1224"/>
                <a:gd name="T26" fmla="+- 0 6222 6119"/>
                <a:gd name="T27" fmla="*/ 6222 h 415"/>
                <a:gd name="T28" fmla="+- 0 1995 1985"/>
                <a:gd name="T29" fmla="*/ T28 w 1224"/>
                <a:gd name="T30" fmla="+- 0 6289 6119"/>
                <a:gd name="T31" fmla="*/ 6289 h 415"/>
                <a:gd name="T32" fmla="+- 0 1985 1985"/>
                <a:gd name="T33" fmla="*/ T32 w 1224"/>
                <a:gd name="T34" fmla="+- 0 6326 6119"/>
                <a:gd name="T35" fmla="*/ 6326 h 415"/>
                <a:gd name="T36" fmla="+- 0 1995 1985"/>
                <a:gd name="T37" fmla="*/ T36 w 1224"/>
                <a:gd name="T38" fmla="+- 0 6364 6119"/>
                <a:gd name="T39" fmla="*/ 6364 h 415"/>
                <a:gd name="T40" fmla="+- 0 2069 1985"/>
                <a:gd name="T41" fmla="*/ T40 w 1224"/>
                <a:gd name="T42" fmla="+- 0 6431 6119"/>
                <a:gd name="T43" fmla="*/ 6431 h 415"/>
                <a:gd name="T44" fmla="+- 0 2129 1985"/>
                <a:gd name="T45" fmla="*/ T44 w 1224"/>
                <a:gd name="T46" fmla="+- 0 6460 6119"/>
                <a:gd name="T47" fmla="*/ 6460 h 415"/>
                <a:gd name="T48" fmla="+- 0 2203 1985"/>
                <a:gd name="T49" fmla="*/ T48 w 1224"/>
                <a:gd name="T50" fmla="+- 0 6485 6119"/>
                <a:gd name="T51" fmla="*/ 6485 h 415"/>
                <a:gd name="T52" fmla="+- 0 2288 1985"/>
                <a:gd name="T53" fmla="*/ T52 w 1224"/>
                <a:gd name="T54" fmla="+- 0 6506 6119"/>
                <a:gd name="T55" fmla="*/ 6506 h 415"/>
                <a:gd name="T56" fmla="+- 0 2384 1985"/>
                <a:gd name="T57" fmla="*/ T56 w 1224"/>
                <a:gd name="T58" fmla="+- 0 6521 6119"/>
                <a:gd name="T59" fmla="*/ 6521 h 415"/>
                <a:gd name="T60" fmla="+- 0 2487 1985"/>
                <a:gd name="T61" fmla="*/ T60 w 1224"/>
                <a:gd name="T62" fmla="+- 0 6531 6119"/>
                <a:gd name="T63" fmla="*/ 6531 h 415"/>
                <a:gd name="T64" fmla="+- 0 2597 1985"/>
                <a:gd name="T65" fmla="*/ T64 w 1224"/>
                <a:gd name="T66" fmla="+- 0 6534 6119"/>
                <a:gd name="T67" fmla="*/ 6534 h 415"/>
                <a:gd name="T68" fmla="+- 0 2707 1985"/>
                <a:gd name="T69" fmla="*/ T68 w 1224"/>
                <a:gd name="T70" fmla="+- 0 6531 6119"/>
                <a:gd name="T71" fmla="*/ 6531 h 415"/>
                <a:gd name="T72" fmla="+- 0 2811 1985"/>
                <a:gd name="T73" fmla="*/ T72 w 1224"/>
                <a:gd name="T74" fmla="+- 0 6521 6119"/>
                <a:gd name="T75" fmla="*/ 6521 h 415"/>
                <a:gd name="T76" fmla="+- 0 2906 1985"/>
                <a:gd name="T77" fmla="*/ T76 w 1224"/>
                <a:gd name="T78" fmla="+- 0 6506 6119"/>
                <a:gd name="T79" fmla="*/ 6506 h 415"/>
                <a:gd name="T80" fmla="+- 0 2991 1985"/>
                <a:gd name="T81" fmla="*/ T80 w 1224"/>
                <a:gd name="T82" fmla="+- 0 6485 6119"/>
                <a:gd name="T83" fmla="*/ 6485 h 415"/>
                <a:gd name="T84" fmla="+- 0 3065 1985"/>
                <a:gd name="T85" fmla="*/ T84 w 1224"/>
                <a:gd name="T86" fmla="+- 0 6460 6119"/>
                <a:gd name="T87" fmla="*/ 6460 h 415"/>
                <a:gd name="T88" fmla="+- 0 3126 1985"/>
                <a:gd name="T89" fmla="*/ T88 w 1224"/>
                <a:gd name="T90" fmla="+- 0 6431 6119"/>
                <a:gd name="T91" fmla="*/ 6431 h 415"/>
                <a:gd name="T92" fmla="+- 0 3199 1985"/>
                <a:gd name="T93" fmla="*/ T92 w 1224"/>
                <a:gd name="T94" fmla="+- 0 6364 6119"/>
                <a:gd name="T95" fmla="*/ 6364 h 415"/>
                <a:gd name="T96" fmla="+- 0 3209 1985"/>
                <a:gd name="T97" fmla="*/ T96 w 1224"/>
                <a:gd name="T98" fmla="+- 0 6326 6119"/>
                <a:gd name="T99" fmla="*/ 6326 h 415"/>
                <a:gd name="T100" fmla="+- 0 3199 1985"/>
                <a:gd name="T101" fmla="*/ T100 w 1224"/>
                <a:gd name="T102" fmla="+- 0 6289 6119"/>
                <a:gd name="T103" fmla="*/ 6289 h 415"/>
                <a:gd name="T104" fmla="+- 0 3126 1985"/>
                <a:gd name="T105" fmla="*/ T104 w 1224"/>
                <a:gd name="T106" fmla="+- 0 6222 6119"/>
                <a:gd name="T107" fmla="*/ 6222 h 415"/>
                <a:gd name="T108" fmla="+- 0 3065 1985"/>
                <a:gd name="T109" fmla="*/ T108 w 1224"/>
                <a:gd name="T110" fmla="+- 0 6193 6119"/>
                <a:gd name="T111" fmla="*/ 6193 h 415"/>
                <a:gd name="T112" fmla="+- 0 2991 1985"/>
                <a:gd name="T113" fmla="*/ T112 w 1224"/>
                <a:gd name="T114" fmla="+- 0 6168 6119"/>
                <a:gd name="T115" fmla="*/ 6168 h 415"/>
                <a:gd name="T116" fmla="+- 0 2906 1985"/>
                <a:gd name="T117" fmla="*/ T116 w 1224"/>
                <a:gd name="T118" fmla="+- 0 6147 6119"/>
                <a:gd name="T119" fmla="*/ 6147 h 415"/>
                <a:gd name="T120" fmla="+- 0 2811 1985"/>
                <a:gd name="T121" fmla="*/ T120 w 1224"/>
                <a:gd name="T122" fmla="+- 0 6132 6119"/>
                <a:gd name="T123" fmla="*/ 6132 h 415"/>
                <a:gd name="T124" fmla="+- 0 2707 1985"/>
                <a:gd name="T125" fmla="*/ T124 w 1224"/>
                <a:gd name="T126" fmla="+- 0 6122 6119"/>
                <a:gd name="T127" fmla="*/ 6122 h 415"/>
                <a:gd name="T128" fmla="+- 0 2597 1985"/>
                <a:gd name="T129" fmla="*/ T128 w 1224"/>
                <a:gd name="T130" fmla="+- 0 6119 6119"/>
                <a:gd name="T131" fmla="*/ 6119 h 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224" h="415">
                  <a:moveTo>
                    <a:pt x="612" y="0"/>
                  </a:moveTo>
                  <a:lnTo>
                    <a:pt x="502" y="3"/>
                  </a:lnTo>
                  <a:lnTo>
                    <a:pt x="399" y="13"/>
                  </a:lnTo>
                  <a:lnTo>
                    <a:pt x="303" y="28"/>
                  </a:lnTo>
                  <a:lnTo>
                    <a:pt x="218" y="49"/>
                  </a:lnTo>
                  <a:lnTo>
                    <a:pt x="144" y="74"/>
                  </a:lnTo>
                  <a:lnTo>
                    <a:pt x="84" y="103"/>
                  </a:lnTo>
                  <a:lnTo>
                    <a:pt x="10" y="170"/>
                  </a:lnTo>
                  <a:lnTo>
                    <a:pt x="0" y="207"/>
                  </a:lnTo>
                  <a:lnTo>
                    <a:pt x="10" y="245"/>
                  </a:lnTo>
                  <a:lnTo>
                    <a:pt x="84" y="312"/>
                  </a:lnTo>
                  <a:lnTo>
                    <a:pt x="144" y="341"/>
                  </a:lnTo>
                  <a:lnTo>
                    <a:pt x="218" y="366"/>
                  </a:lnTo>
                  <a:lnTo>
                    <a:pt x="303" y="387"/>
                  </a:lnTo>
                  <a:lnTo>
                    <a:pt x="399" y="402"/>
                  </a:lnTo>
                  <a:lnTo>
                    <a:pt x="502" y="412"/>
                  </a:lnTo>
                  <a:lnTo>
                    <a:pt x="612" y="415"/>
                  </a:lnTo>
                  <a:lnTo>
                    <a:pt x="722" y="412"/>
                  </a:lnTo>
                  <a:lnTo>
                    <a:pt x="826" y="402"/>
                  </a:lnTo>
                  <a:lnTo>
                    <a:pt x="921" y="387"/>
                  </a:lnTo>
                  <a:lnTo>
                    <a:pt x="1006" y="366"/>
                  </a:lnTo>
                  <a:lnTo>
                    <a:pt x="1080" y="341"/>
                  </a:lnTo>
                  <a:lnTo>
                    <a:pt x="1141" y="312"/>
                  </a:lnTo>
                  <a:lnTo>
                    <a:pt x="1214" y="245"/>
                  </a:lnTo>
                  <a:lnTo>
                    <a:pt x="1224" y="207"/>
                  </a:lnTo>
                  <a:lnTo>
                    <a:pt x="1214" y="170"/>
                  </a:lnTo>
                  <a:lnTo>
                    <a:pt x="1141" y="103"/>
                  </a:lnTo>
                  <a:lnTo>
                    <a:pt x="1080" y="74"/>
                  </a:lnTo>
                  <a:lnTo>
                    <a:pt x="1006" y="49"/>
                  </a:lnTo>
                  <a:lnTo>
                    <a:pt x="921" y="28"/>
                  </a:lnTo>
                  <a:lnTo>
                    <a:pt x="826" y="13"/>
                  </a:lnTo>
                  <a:lnTo>
                    <a:pt x="722" y="3"/>
                  </a:lnTo>
                  <a:lnTo>
                    <a:pt x="612" y="0"/>
                  </a:lnTo>
                  <a:close/>
                </a:path>
              </a:pathLst>
            </a:custGeom>
            <a:noFill/>
            <a:ln w="36360">
              <a:solidFill>
                <a:srgbClr val="C5000A"/>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40436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Conciliação Bancária</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0482" name="image2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999" y="1143000"/>
            <a:ext cx="8382001"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02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Discriminar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838200" y="1524000"/>
            <a:ext cx="7391400" cy="4524315"/>
          </a:xfrm>
          <a:prstGeom prst="rect">
            <a:avLst/>
          </a:prstGeom>
          <a:noFill/>
        </p:spPr>
        <p:txBody>
          <a:bodyPr wrap="square">
            <a:spAutoFit/>
          </a:bodyPr>
          <a:lstStyle/>
          <a:p>
            <a:pPr algn="just"/>
            <a:r>
              <a:rPr lang="pt-BR" sz="2400" dirty="0" smtClean="0"/>
              <a:t>A </a:t>
            </a:r>
            <a:r>
              <a:rPr lang="pt-BR" sz="2400" dirty="0"/>
              <a:t>funcionalidade </a:t>
            </a:r>
            <a:r>
              <a:rPr lang="pt-BR" sz="2400" b="1" dirty="0"/>
              <a:t>Discriminar OBTV para o Convenente </a:t>
            </a:r>
            <a:r>
              <a:rPr lang="pt-BR" sz="2400" dirty="0"/>
              <a:t>permite ao convenente discriminar (informar) todas as despesas efetuadas com o recurso da OBTV do tipo </a:t>
            </a:r>
            <a:r>
              <a:rPr lang="pt-BR" sz="2400" b="1" dirty="0"/>
              <a:t>OBTV para o Convenente</a:t>
            </a:r>
            <a:r>
              <a:rPr lang="pt-BR" sz="2400" b="1" dirty="0" smtClean="0"/>
              <a:t>.</a:t>
            </a:r>
          </a:p>
          <a:p>
            <a:pPr algn="just"/>
            <a:endParaRPr lang="pt-BR" sz="2400" b="1" dirty="0"/>
          </a:p>
          <a:p>
            <a:pPr algn="just"/>
            <a:r>
              <a:rPr lang="pt-BR" sz="2400" dirty="0"/>
              <a:t>Como vimos anteriormente a</a:t>
            </a:r>
            <a:r>
              <a:rPr lang="pt-BR" sz="2400" b="1" dirty="0"/>
              <a:t> OBTV para o Convenente </a:t>
            </a:r>
            <a:r>
              <a:rPr lang="pt-BR" sz="2400" dirty="0"/>
              <a:t>é um tipo de OBTV onde é autorizado a transferência de recursos para outra conta bancária do convenente para que ele efetue pagamentos que não podem ser realizados por transferência entre contas. </a:t>
            </a:r>
          </a:p>
          <a:p>
            <a:pPr algn="just"/>
            <a:endParaRPr lang="pt-BR" sz="2400" dirty="0"/>
          </a:p>
          <a:p>
            <a:pPr algn="just"/>
            <a:endParaRPr lang="pt-BR" sz="2400" dirty="0"/>
          </a:p>
        </p:txBody>
      </p:sp>
    </p:spTree>
    <p:extLst>
      <p:ext uri="{BB962C8B-B14F-4D97-AF65-F5344CB8AC3E}">
        <p14:creationId xmlns:p14="http://schemas.microsoft.com/office/powerpoint/2010/main" xmlns="" val="119231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Discriminar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 y="1371600"/>
            <a:ext cx="7944218" cy="4114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aixaDeTexto 7"/>
          <p:cNvSpPr txBox="1"/>
          <p:nvPr/>
        </p:nvSpPr>
        <p:spPr>
          <a:xfrm>
            <a:off x="609600" y="5486399"/>
            <a:ext cx="8229600" cy="1200329"/>
          </a:xfrm>
          <a:prstGeom prst="rect">
            <a:avLst/>
          </a:prstGeom>
          <a:noFill/>
        </p:spPr>
        <p:txBody>
          <a:bodyPr wrap="square">
            <a:spAutoFit/>
          </a:bodyPr>
          <a:lstStyle/>
          <a:p>
            <a:pPr algn="just"/>
            <a:r>
              <a:rPr lang="pt-BR" sz="2400" dirty="0" smtClean="0"/>
              <a:t>O </a:t>
            </a:r>
            <a:r>
              <a:rPr lang="pt-BR" sz="2400" dirty="0"/>
              <a:t>sistema listará as </a:t>
            </a:r>
            <a:r>
              <a:rPr lang="pt-BR" sz="2400" dirty="0" err="1"/>
              <a:t>OBTVs</a:t>
            </a:r>
            <a:r>
              <a:rPr lang="pt-BR" sz="2400" dirty="0"/>
              <a:t> Convenentes realizadas e a situação delas. O convenente deverá clicar no botão </a:t>
            </a:r>
            <a:r>
              <a:rPr lang="pt-BR" sz="2400" b="1" dirty="0"/>
              <a:t>Discriminar</a:t>
            </a:r>
            <a:r>
              <a:rPr lang="pt-BR" sz="2400" dirty="0"/>
              <a:t>.</a:t>
            </a:r>
          </a:p>
          <a:p>
            <a:pPr algn="just"/>
            <a:endParaRPr lang="pt-BR" sz="2400" dirty="0"/>
          </a:p>
        </p:txBody>
      </p:sp>
    </p:spTree>
    <p:extLst>
      <p:ext uri="{BB962C8B-B14F-4D97-AF65-F5344CB8AC3E}">
        <p14:creationId xmlns:p14="http://schemas.microsoft.com/office/powerpoint/2010/main" xmlns="" val="114940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additive="base">
                                        <p:cTn id="12" dur="500" fill="hold"/>
                                        <p:tgtEl>
                                          <p:spTgt spid="21506"/>
                                        </p:tgtEl>
                                        <p:attrNameLst>
                                          <p:attrName>ppt_x</p:attrName>
                                        </p:attrNameLst>
                                      </p:cBhvr>
                                      <p:tavLst>
                                        <p:tav tm="0">
                                          <p:val>
                                            <p:strVal val="#ppt_x"/>
                                          </p:val>
                                        </p:tav>
                                        <p:tav tm="100000">
                                          <p:val>
                                            <p:strVal val="#ppt_x"/>
                                          </p:val>
                                        </p:tav>
                                      </p:tavLst>
                                    </p:anim>
                                    <p:anim calcmode="lin" valueType="num">
                                      <p:cBhvr additive="base">
                                        <p:cTn id="13"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Prorroga de Ofício</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762000" y="1676400"/>
            <a:ext cx="7696200" cy="4154984"/>
          </a:xfrm>
          <a:prstGeom prst="rect">
            <a:avLst/>
          </a:prstGeom>
          <a:noFill/>
        </p:spPr>
        <p:txBody>
          <a:bodyPr wrap="square">
            <a:spAutoFit/>
          </a:bodyPr>
          <a:lstStyle/>
          <a:p>
            <a:pPr algn="just"/>
            <a:r>
              <a:rPr lang="pt-BR" sz="2400" dirty="0" smtClean="0"/>
              <a:t>Esta funcionalidade foi criada para que o</a:t>
            </a:r>
            <a:r>
              <a:rPr lang="pt-BR" sz="2400" b="1" dirty="0" smtClean="0">
                <a:solidFill>
                  <a:srgbClr val="FF0000"/>
                </a:solidFill>
              </a:rPr>
              <a:t> Concedente </a:t>
            </a:r>
            <a:r>
              <a:rPr lang="pt-BR" sz="2400" dirty="0" smtClean="0"/>
              <a:t>possa prorrogar a vigência do convênio, quando houver atraso na liberação dos recursos, limitada a prorrogação ao exato período do atraso verificado</a:t>
            </a:r>
          </a:p>
          <a:p>
            <a:pPr algn="just"/>
            <a:endParaRPr lang="pt-BR" sz="2400" dirty="0" smtClean="0"/>
          </a:p>
          <a:p>
            <a:pPr algn="just"/>
            <a:r>
              <a:rPr lang="pt-BR" sz="2400" b="1" dirty="0" smtClean="0"/>
              <a:t>Neste caso não há necessidade de nenhuma ação do Convenente.</a:t>
            </a:r>
            <a:r>
              <a:rPr lang="pt-BR" sz="2400" dirty="0" smtClean="0"/>
              <a:t> </a:t>
            </a:r>
          </a:p>
          <a:p>
            <a:pPr algn="just"/>
            <a:r>
              <a:rPr lang="pt-BR" sz="2400" dirty="0" smtClean="0"/>
              <a:t>Para garantir que haja a prorrogação, sugere-se que seja enviado ofício ao Concedente, para que seja feita o prorroga “de ofício”.</a:t>
            </a:r>
          </a:p>
          <a:p>
            <a:pPr algn="just"/>
            <a:endParaRPr lang="pt-BR" sz="2400" dirty="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Discriminar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409700"/>
            <a:ext cx="7924799"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464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calcmode="lin" valueType="num">
                                      <p:cBhvr additive="base">
                                        <p:cTn id="12" dur="500" fill="hold"/>
                                        <p:tgtEl>
                                          <p:spTgt spid="22530"/>
                                        </p:tgtEl>
                                        <p:attrNameLst>
                                          <p:attrName>ppt_x</p:attrName>
                                        </p:attrNameLst>
                                      </p:cBhvr>
                                      <p:tavLst>
                                        <p:tav tm="0">
                                          <p:val>
                                            <p:strVal val="#ppt_x"/>
                                          </p:val>
                                        </p:tav>
                                        <p:tav tm="100000">
                                          <p:val>
                                            <p:strVal val="#ppt_x"/>
                                          </p:val>
                                        </p:tav>
                                      </p:tavLst>
                                    </p:anim>
                                    <p:anim calcmode="lin" valueType="num">
                                      <p:cBhvr additive="base">
                                        <p:cTn id="13"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Discriminar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50" y="980420"/>
            <a:ext cx="8172450" cy="5115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86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additive="base">
                                        <p:cTn id="12" dur="500" fill="hold"/>
                                        <p:tgtEl>
                                          <p:spTgt spid="23555"/>
                                        </p:tgtEl>
                                        <p:attrNameLst>
                                          <p:attrName>ppt_x</p:attrName>
                                        </p:attrNameLst>
                                      </p:cBhvr>
                                      <p:tavLst>
                                        <p:tav tm="0">
                                          <p:val>
                                            <p:strVal val="#ppt_x"/>
                                          </p:val>
                                        </p:tav>
                                        <p:tav tm="100000">
                                          <p:val>
                                            <p:strVal val="#ppt_x"/>
                                          </p:val>
                                        </p:tav>
                                      </p:tavLst>
                                    </p:anim>
                                    <p:anim calcmode="lin" valueType="num">
                                      <p:cBhvr additive="base">
                                        <p:cTn id="13"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Discriminar OBTV</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219200"/>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625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additive="base">
                                        <p:cTn id="12" dur="500" fill="hold"/>
                                        <p:tgtEl>
                                          <p:spTgt spid="24578"/>
                                        </p:tgtEl>
                                        <p:attrNameLst>
                                          <p:attrName>ppt_x</p:attrName>
                                        </p:attrNameLst>
                                      </p:cBhvr>
                                      <p:tavLst>
                                        <p:tav tm="0">
                                          <p:val>
                                            <p:strVal val="#ppt_x"/>
                                          </p:val>
                                        </p:tav>
                                        <p:tav tm="100000">
                                          <p:val>
                                            <p:strVal val="#ppt_x"/>
                                          </p:val>
                                        </p:tav>
                                      </p:tavLst>
                                    </p:anim>
                                    <p:anim calcmode="lin" valueType="num">
                                      <p:cBhvr additive="base">
                                        <p:cTn id="13"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Extrato Bancário do Convênio</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609600" y="1219200"/>
            <a:ext cx="7848600" cy="4154984"/>
          </a:xfrm>
          <a:prstGeom prst="rect">
            <a:avLst/>
          </a:prstGeom>
          <a:noFill/>
        </p:spPr>
        <p:txBody>
          <a:bodyPr wrap="square">
            <a:spAutoFit/>
          </a:bodyPr>
          <a:lstStyle/>
          <a:p>
            <a:pPr algn="just"/>
            <a:r>
              <a:rPr lang="x-none" sz="2400" smtClean="0"/>
              <a:t>O </a:t>
            </a:r>
            <a:r>
              <a:rPr lang="x-none" sz="2400"/>
              <a:t>Extrato Bancário do Convênio é gerado a partir dos registros contidos no arquivo de importação do arquivo bancário</a:t>
            </a:r>
            <a:r>
              <a:rPr lang="pt-BR" sz="2400" dirty="0"/>
              <a:t>,</a:t>
            </a:r>
            <a:r>
              <a:rPr lang="x-none" sz="2400"/>
              <a:t> que é processado todos os dias pelo sistema SICONV. O sistema disponibilizará, para o Convenente, somente a opção de consulta. </a:t>
            </a:r>
            <a:endParaRPr lang="pt-BR" sz="2400" dirty="0"/>
          </a:p>
          <a:p>
            <a:pPr algn="just"/>
            <a:endParaRPr lang="pt-BR" sz="2400" dirty="0"/>
          </a:p>
          <a:p>
            <a:pPr algn="just"/>
            <a:endParaRPr lang="pt-BR" sz="2400" dirty="0"/>
          </a:p>
          <a:p>
            <a:pPr algn="just"/>
            <a:r>
              <a:rPr lang="en-US" sz="2400" dirty="0" smtClean="0"/>
              <a:t>Para </a:t>
            </a:r>
            <a:r>
              <a:rPr lang="en-US" sz="2400" dirty="0" err="1"/>
              <a:t>consultar</a:t>
            </a:r>
            <a:r>
              <a:rPr lang="en-US" sz="2400" dirty="0"/>
              <a:t> o </a:t>
            </a:r>
            <a:r>
              <a:rPr lang="en-US" sz="2400" dirty="0" err="1"/>
              <a:t>Extrato</a:t>
            </a:r>
            <a:r>
              <a:rPr lang="en-US" sz="2400" dirty="0"/>
              <a:t> </a:t>
            </a:r>
            <a:r>
              <a:rPr lang="en-US" sz="2400" dirty="0" err="1"/>
              <a:t>Bancário</a:t>
            </a:r>
            <a:r>
              <a:rPr lang="en-US" sz="2400" dirty="0"/>
              <a:t>, o </a:t>
            </a:r>
            <a:r>
              <a:rPr lang="en-US" sz="2400" dirty="0" err="1"/>
              <a:t>usuário</a:t>
            </a:r>
            <a:r>
              <a:rPr lang="en-US" sz="2400" dirty="0"/>
              <a:t> </a:t>
            </a:r>
            <a:r>
              <a:rPr lang="en-US" sz="2400" dirty="0" err="1"/>
              <a:t>Convenente</a:t>
            </a:r>
            <a:r>
              <a:rPr lang="en-US" sz="2400" dirty="0"/>
              <a:t> </a:t>
            </a:r>
            <a:r>
              <a:rPr lang="pt-BR" sz="2400" dirty="0"/>
              <a:t>deverá </a:t>
            </a:r>
            <a:r>
              <a:rPr lang="en-US" sz="2400" dirty="0"/>
              <a:t>e </a:t>
            </a:r>
            <a:r>
              <a:rPr lang="en-US" sz="2400" dirty="0" err="1"/>
              <a:t>consultar</a:t>
            </a:r>
            <a:r>
              <a:rPr lang="en-US" sz="2400" dirty="0"/>
              <a:t> o </a:t>
            </a:r>
            <a:r>
              <a:rPr lang="en-US" sz="2400" dirty="0" err="1"/>
              <a:t>Convênio</a:t>
            </a:r>
            <a:r>
              <a:rPr lang="en-US" sz="2400" dirty="0"/>
              <a:t> </a:t>
            </a:r>
            <a:r>
              <a:rPr lang="en-US" sz="2400" dirty="0" err="1"/>
              <a:t>desejado</a:t>
            </a:r>
            <a:r>
              <a:rPr lang="en-US" sz="2400" dirty="0"/>
              <a:t>, </a:t>
            </a:r>
            <a:r>
              <a:rPr lang="en-US" sz="2400" dirty="0" err="1"/>
              <a:t>clicar</a:t>
            </a:r>
            <a:r>
              <a:rPr lang="en-US" sz="2400" dirty="0"/>
              <a:t> no menu “ </a:t>
            </a:r>
            <a:r>
              <a:rPr lang="en-US" sz="2400" dirty="0" err="1"/>
              <a:t>Execução</a:t>
            </a:r>
            <a:r>
              <a:rPr lang="en-US" sz="2400" dirty="0"/>
              <a:t>”, </a:t>
            </a:r>
            <a:r>
              <a:rPr lang="en-US" sz="2400" dirty="0" err="1"/>
              <a:t>opção</a:t>
            </a:r>
            <a:r>
              <a:rPr lang="en-US" sz="2400" dirty="0"/>
              <a:t> ”</a:t>
            </a:r>
            <a:r>
              <a:rPr lang="en-US" sz="2400" dirty="0" err="1"/>
              <a:t>Extrato</a:t>
            </a:r>
            <a:r>
              <a:rPr lang="en-US" sz="2400" dirty="0"/>
              <a:t> </a:t>
            </a:r>
            <a:r>
              <a:rPr lang="en-US" sz="2400" dirty="0" err="1"/>
              <a:t>Bancário</a:t>
            </a:r>
            <a:r>
              <a:rPr lang="en-US" sz="2400" dirty="0"/>
              <a:t> do </a:t>
            </a:r>
            <a:r>
              <a:rPr lang="en-US" sz="2400" dirty="0" err="1"/>
              <a:t>Convênio</a:t>
            </a:r>
            <a:endParaRPr lang="pt-BR" sz="2400" dirty="0"/>
          </a:p>
          <a:p>
            <a:pPr algn="just"/>
            <a:endParaRPr lang="pt-BR" sz="2400" dirty="0"/>
          </a:p>
        </p:txBody>
      </p:sp>
    </p:spTree>
    <p:extLst>
      <p:ext uri="{BB962C8B-B14F-4D97-AF65-F5344CB8AC3E}">
        <p14:creationId xmlns:p14="http://schemas.microsoft.com/office/powerpoint/2010/main" xmlns="" val="13762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Extrato Bancário do Convênio</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143000"/>
            <a:ext cx="80010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66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 calcmode="lin" valueType="num">
                                      <p:cBhvr additive="base">
                                        <p:cTn id="12" dur="500" fill="hold"/>
                                        <p:tgtEl>
                                          <p:spTgt spid="25602"/>
                                        </p:tgtEl>
                                        <p:attrNameLst>
                                          <p:attrName>ppt_x</p:attrName>
                                        </p:attrNameLst>
                                      </p:cBhvr>
                                      <p:tavLst>
                                        <p:tav tm="0">
                                          <p:val>
                                            <p:strVal val="#ppt_x"/>
                                          </p:val>
                                        </p:tav>
                                        <p:tav tm="100000">
                                          <p:val>
                                            <p:strVal val="#ppt_x"/>
                                          </p:val>
                                        </p:tav>
                                      </p:tavLst>
                                    </p:anim>
                                    <p:anim calcmode="lin" valueType="num">
                                      <p:cBhvr additive="base">
                                        <p:cTn id="13"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Extrato Bancário do Convênio</a:t>
            </a:r>
            <a:endParaRPr lang="pt-BR" sz="28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 y="1314450"/>
            <a:ext cx="8229601" cy="493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02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additive="base">
                                        <p:cTn id="12" dur="500" fill="hold"/>
                                        <p:tgtEl>
                                          <p:spTgt spid="26626"/>
                                        </p:tgtEl>
                                        <p:attrNameLst>
                                          <p:attrName>ppt_x</p:attrName>
                                        </p:attrNameLst>
                                      </p:cBhvr>
                                      <p:tavLst>
                                        <p:tav tm="0">
                                          <p:val>
                                            <p:strVal val="#ppt_x"/>
                                          </p:val>
                                        </p:tav>
                                        <p:tav tm="100000">
                                          <p:val>
                                            <p:strVal val="#ppt_x"/>
                                          </p:val>
                                        </p:tav>
                                      </p:tavLst>
                                    </p:anim>
                                    <p:anim calcmode="lin" valueType="num">
                                      <p:cBhvr additive="base">
                                        <p:cTn id="13"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descr="pp2.jpg"/>
          <p:cNvPicPr>
            <a:picLocks noGrp="1" noChangeAspect="1"/>
          </p:cNvPicPr>
          <p:nvPr>
            <p:ph idx="1"/>
          </p:nvPr>
        </p:nvPicPr>
        <p:blipFill>
          <a:blip r:embed="rId3" cstate="print"/>
          <a:stretch>
            <a:fillRect/>
          </a:stretch>
        </p:blipFill>
        <p:spPr>
          <a:xfrm>
            <a:off x="-13546" y="-11057"/>
            <a:ext cx="9151437" cy="6949214"/>
          </a:xfrm>
        </p:spPr>
      </p:pic>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11"/>
          <p:cNvSpPr>
            <a:spLocks noChangeArrowheads="1"/>
          </p:cNvSpPr>
          <p:nvPr/>
        </p:nvSpPr>
        <p:spPr bwMode="auto">
          <a:xfrm>
            <a:off x="0" y="-296892"/>
            <a:ext cx="9036496"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4000" b="1" i="0" u="none" strike="noStrike" cap="none" normalizeH="0" baseline="0" dirty="0" smtClean="0">
              <a:ln>
                <a:noFill/>
              </a:ln>
              <a:solidFill>
                <a:srgbClr val="595959"/>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4000" b="1"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7" name="Retângulo 16"/>
          <p:cNvSpPr/>
          <p:nvPr/>
        </p:nvSpPr>
        <p:spPr>
          <a:xfrm>
            <a:off x="892175" y="1600200"/>
            <a:ext cx="7477200" cy="1631216"/>
          </a:xfrm>
          <a:prstGeom prst="rect">
            <a:avLst/>
          </a:prstGeom>
        </p:spPr>
        <p:txBody>
          <a:bodyPr wrap="square">
            <a:spAutoFit/>
          </a:bodyPr>
          <a:lstStyle/>
          <a:p>
            <a:pPr lvl="0" hangingPunct="0"/>
            <a:endParaRPr lang="pt-BR" sz="2800" dirty="0" smtClean="0"/>
          </a:p>
          <a:p>
            <a:r>
              <a:rPr lang="pt-BR" dirty="0"/>
              <a:t/>
            </a:r>
            <a:br>
              <a:rPr lang="pt-BR" dirty="0"/>
            </a:br>
            <a:r>
              <a:rPr lang="pt-BR" dirty="0"/>
              <a:t/>
            </a:r>
            <a:br>
              <a:rPr lang="pt-BR" dirty="0"/>
            </a:br>
            <a:endParaRPr lang="pt-BR" dirty="0"/>
          </a:p>
          <a:p>
            <a:pPr lvl="0" hangingPunct="0"/>
            <a:r>
              <a:rPr lang="en-US" dirty="0" smtClean="0"/>
              <a:t> </a:t>
            </a:r>
            <a:endParaRPr lang="pt-BR" dirty="0"/>
          </a:p>
        </p:txBody>
      </p:sp>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tângulo 4"/>
          <p:cNvSpPr/>
          <p:nvPr/>
        </p:nvSpPr>
        <p:spPr>
          <a:xfrm>
            <a:off x="107504" y="1948881"/>
            <a:ext cx="8579296" cy="2031325"/>
          </a:xfrm>
          <a:prstGeom prst="rect">
            <a:avLst/>
          </a:prstGeom>
        </p:spPr>
        <p:txBody>
          <a:bodyPr wrap="square">
            <a:spAutoFit/>
          </a:bodyPr>
          <a:lstStyle/>
          <a:p>
            <a:pPr marL="285750" lvl="0" indent="-285750" hangingPunct="0">
              <a:buFont typeface="Arial" panose="020B0604020202020204" pitchFamily="34" charset="0"/>
              <a:buChar char="•"/>
            </a:pPr>
            <a:endParaRPr lang="en-US" dirty="0" smtClean="0"/>
          </a:p>
          <a:p>
            <a:pPr marL="285750" lvl="0" indent="-285750" hangingPunct="0">
              <a:buFont typeface="Arial" panose="020B0604020202020204" pitchFamily="34" charset="0"/>
              <a:buChar char="•"/>
            </a:pPr>
            <a:endParaRPr lang="en-US" dirty="0"/>
          </a:p>
          <a:p>
            <a:pPr lvl="0" hangingPunct="0"/>
            <a:endParaRPr lang="pt-BR" dirty="0" smtClean="0"/>
          </a:p>
          <a:p>
            <a:pPr lvl="0" hangingPunct="0"/>
            <a:endParaRPr lang="pt-BR" dirty="0"/>
          </a:p>
          <a:p>
            <a:r>
              <a:rPr lang="en-US" dirty="0"/>
              <a:t/>
            </a:r>
            <a:br>
              <a:rPr lang="en-US" dirty="0"/>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tângulo 15"/>
          <p:cNvSpPr/>
          <p:nvPr/>
        </p:nvSpPr>
        <p:spPr>
          <a:xfrm>
            <a:off x="774631" y="1678104"/>
            <a:ext cx="8010209" cy="513987"/>
          </a:xfrm>
          <a:prstGeom prst="rect">
            <a:avLst/>
          </a:prstGeom>
        </p:spPr>
        <p:txBody>
          <a:bodyPr wrap="square">
            <a:spAutoFit/>
          </a:bodyPr>
          <a:lstStyle/>
          <a:p>
            <a:pPr marL="4445" marR="12700" hangingPunct="0">
              <a:lnSpc>
                <a:spcPct val="137000"/>
              </a:lnSpc>
            </a:pPr>
            <a:endParaRPr lang="pt-BR" sz="1000" dirty="0"/>
          </a:p>
          <a:p>
            <a:pPr marL="4445" marR="12700" hangingPunct="0">
              <a:lnSpc>
                <a:spcPct val="137000"/>
              </a:lnSpc>
              <a:spcAft>
                <a:spcPts val="0"/>
              </a:spcAft>
            </a:pP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tângulo 17"/>
          <p:cNvSpPr/>
          <p:nvPr/>
        </p:nvSpPr>
        <p:spPr>
          <a:xfrm>
            <a:off x="315913" y="2052608"/>
            <a:ext cx="8629844" cy="246221"/>
          </a:xfrm>
          <a:prstGeom prst="rect">
            <a:avLst/>
          </a:prstGeom>
        </p:spPr>
        <p:txBody>
          <a:bodyPr wrap="square">
            <a:spAutoFit/>
          </a:bodyPr>
          <a:lstStyle/>
          <a:p>
            <a:pPr lvl="0" hangingPunct="0"/>
            <a:r>
              <a:rPr lang="pt-B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76804493"/>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descr="pp2.jpg"/>
          <p:cNvPicPr>
            <a:picLocks noGrp="1" noChangeAspect="1"/>
          </p:cNvPicPr>
          <p:nvPr>
            <p:ph idx="1"/>
          </p:nvPr>
        </p:nvPicPr>
        <p:blipFill>
          <a:blip r:embed="rId3" cstate="print"/>
          <a:stretch>
            <a:fillRect/>
          </a:stretch>
        </p:blipFill>
        <p:spPr>
          <a:xfrm>
            <a:off x="-13546" y="-11057"/>
            <a:ext cx="9151437" cy="6949214"/>
          </a:xfrm>
        </p:spPr>
      </p:pic>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11"/>
          <p:cNvSpPr>
            <a:spLocks noChangeArrowheads="1"/>
          </p:cNvSpPr>
          <p:nvPr/>
        </p:nvSpPr>
        <p:spPr bwMode="auto">
          <a:xfrm>
            <a:off x="0" y="-296892"/>
            <a:ext cx="9036496"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4000" b="1" i="0" u="none" strike="noStrike" cap="none" normalizeH="0" baseline="0" dirty="0" smtClean="0">
              <a:ln>
                <a:noFill/>
              </a:ln>
              <a:solidFill>
                <a:srgbClr val="595959"/>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4000" b="1"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7" name="Retângulo 16"/>
          <p:cNvSpPr/>
          <p:nvPr/>
        </p:nvSpPr>
        <p:spPr>
          <a:xfrm>
            <a:off x="892175" y="1600200"/>
            <a:ext cx="7477200" cy="1631216"/>
          </a:xfrm>
          <a:prstGeom prst="rect">
            <a:avLst/>
          </a:prstGeom>
        </p:spPr>
        <p:txBody>
          <a:bodyPr wrap="square">
            <a:spAutoFit/>
          </a:bodyPr>
          <a:lstStyle/>
          <a:p>
            <a:pPr lvl="0" hangingPunct="0"/>
            <a:endParaRPr lang="pt-BR" sz="2800" dirty="0" smtClean="0"/>
          </a:p>
          <a:p>
            <a:r>
              <a:rPr lang="pt-BR" dirty="0"/>
              <a:t/>
            </a:r>
            <a:br>
              <a:rPr lang="pt-BR" dirty="0"/>
            </a:br>
            <a:r>
              <a:rPr lang="pt-BR" dirty="0"/>
              <a:t/>
            </a:r>
            <a:br>
              <a:rPr lang="pt-BR" dirty="0"/>
            </a:br>
            <a:endParaRPr lang="pt-BR" dirty="0"/>
          </a:p>
          <a:p>
            <a:pPr lvl="0" hangingPunct="0"/>
            <a:r>
              <a:rPr lang="en-US" dirty="0" smtClean="0"/>
              <a:t> </a:t>
            </a:r>
            <a:endParaRPr lang="pt-BR" dirty="0"/>
          </a:p>
        </p:txBody>
      </p:sp>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tângulo 4"/>
          <p:cNvSpPr/>
          <p:nvPr/>
        </p:nvSpPr>
        <p:spPr>
          <a:xfrm>
            <a:off x="107504" y="1948881"/>
            <a:ext cx="8579296" cy="2031325"/>
          </a:xfrm>
          <a:prstGeom prst="rect">
            <a:avLst/>
          </a:prstGeom>
        </p:spPr>
        <p:txBody>
          <a:bodyPr wrap="square">
            <a:spAutoFit/>
          </a:bodyPr>
          <a:lstStyle/>
          <a:p>
            <a:pPr marL="285750" lvl="0" indent="-285750" hangingPunct="0">
              <a:buFont typeface="Arial" panose="020B0604020202020204" pitchFamily="34" charset="0"/>
              <a:buChar char="•"/>
            </a:pPr>
            <a:endParaRPr lang="en-US" dirty="0" smtClean="0"/>
          </a:p>
          <a:p>
            <a:pPr marL="285750" lvl="0" indent="-285750" hangingPunct="0">
              <a:buFont typeface="Arial" panose="020B0604020202020204" pitchFamily="34" charset="0"/>
              <a:buChar char="•"/>
            </a:pPr>
            <a:endParaRPr lang="en-US" dirty="0"/>
          </a:p>
          <a:p>
            <a:pPr lvl="0" hangingPunct="0"/>
            <a:endParaRPr lang="pt-BR" dirty="0" smtClean="0"/>
          </a:p>
          <a:p>
            <a:pPr lvl="0" hangingPunct="0"/>
            <a:endParaRPr lang="pt-BR" dirty="0"/>
          </a:p>
          <a:p>
            <a:r>
              <a:rPr lang="en-US" dirty="0"/>
              <a:t/>
            </a:r>
            <a:br>
              <a:rPr lang="en-US" dirty="0"/>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tângulo 15"/>
          <p:cNvSpPr/>
          <p:nvPr/>
        </p:nvSpPr>
        <p:spPr>
          <a:xfrm>
            <a:off x="774631" y="1678104"/>
            <a:ext cx="8010209" cy="513987"/>
          </a:xfrm>
          <a:prstGeom prst="rect">
            <a:avLst/>
          </a:prstGeom>
        </p:spPr>
        <p:txBody>
          <a:bodyPr wrap="square">
            <a:spAutoFit/>
          </a:bodyPr>
          <a:lstStyle/>
          <a:p>
            <a:pPr marL="4445" marR="12700" hangingPunct="0">
              <a:lnSpc>
                <a:spcPct val="137000"/>
              </a:lnSpc>
            </a:pPr>
            <a:endParaRPr lang="pt-BR" sz="1000" dirty="0"/>
          </a:p>
          <a:p>
            <a:pPr marL="4445" marR="12700" hangingPunct="0">
              <a:lnSpc>
                <a:spcPct val="137000"/>
              </a:lnSpc>
              <a:spcAft>
                <a:spcPts val="0"/>
              </a:spcAft>
            </a:pP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tângulo 11"/>
          <p:cNvSpPr/>
          <p:nvPr/>
        </p:nvSpPr>
        <p:spPr>
          <a:xfrm>
            <a:off x="1" y="2209800"/>
            <a:ext cx="9144000" cy="3016210"/>
          </a:xfrm>
          <a:prstGeom prst="rect">
            <a:avLst/>
          </a:prstGeom>
        </p:spPr>
        <p:txBody>
          <a:bodyPr wrap="square">
            <a:spAutoFit/>
          </a:bodyPr>
          <a:lstStyle/>
          <a:p>
            <a:pPr marL="0" indent="0" algn="ctr">
              <a:buNone/>
            </a:pPr>
            <a:r>
              <a:rPr lang="pt-BR"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OBRIGADO!</a:t>
            </a:r>
            <a:endParaRPr lang="pt-BR" sz="4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endParaRPr lang="pt-BR" sz="2000" b="1" dirty="0">
              <a:latin typeface="Arial" pitchFamily="34" charset="0"/>
              <a:cs typeface="Arial" pitchFamily="34" charset="0"/>
            </a:endParaRPr>
          </a:p>
          <a:p>
            <a:pPr marL="0" indent="0" algn="ctr">
              <a:lnSpc>
                <a:spcPct val="130000"/>
              </a:lnSpc>
              <a:buNone/>
            </a:pPr>
            <a:r>
              <a:rPr lang="pt-BR" sz="2000" b="1" dirty="0" smtClean="0">
                <a:solidFill>
                  <a:srgbClr val="002060"/>
                </a:solidFill>
                <a:latin typeface="Arial" pitchFamily="34" charset="0"/>
                <a:cs typeface="Arial" pitchFamily="34" charset="0"/>
              </a:rPr>
              <a:t>Roberto </a:t>
            </a:r>
            <a:r>
              <a:rPr lang="pt-BR" sz="2000" b="1" dirty="0" smtClean="0">
                <a:solidFill>
                  <a:srgbClr val="002060"/>
                </a:solidFill>
                <a:latin typeface="Arial" pitchFamily="34" charset="0"/>
                <a:cs typeface="Arial" pitchFamily="34" charset="0"/>
              </a:rPr>
              <a:t>A. de Souza</a:t>
            </a:r>
          </a:p>
          <a:p>
            <a:pPr marL="0" indent="0" algn="ctr">
              <a:lnSpc>
                <a:spcPct val="130000"/>
              </a:lnSpc>
              <a:buNone/>
            </a:pPr>
            <a:r>
              <a:rPr lang="pt-BR" sz="2000" b="1" dirty="0" smtClean="0">
                <a:solidFill>
                  <a:srgbClr val="002060"/>
                </a:solidFill>
                <a:latin typeface="Arial" pitchFamily="34" charset="0"/>
                <a:cs typeface="Arial" pitchFamily="34" charset="0"/>
              </a:rPr>
              <a:t>Assessor de Projetos e Convênios</a:t>
            </a:r>
            <a:endParaRPr lang="pt-BR" sz="2000" b="1" dirty="0">
              <a:solidFill>
                <a:srgbClr val="002060"/>
              </a:solidFill>
              <a:latin typeface="Arial" pitchFamily="34" charset="0"/>
              <a:cs typeface="Arial" pitchFamily="34" charset="0"/>
            </a:endParaRPr>
          </a:p>
          <a:p>
            <a:pPr marL="0" indent="0" algn="ctr">
              <a:lnSpc>
                <a:spcPct val="130000"/>
              </a:lnSpc>
              <a:buNone/>
            </a:pPr>
            <a:r>
              <a:rPr lang="pt-BR" sz="2000" b="1" dirty="0" smtClean="0">
                <a:solidFill>
                  <a:srgbClr val="002060"/>
                </a:solidFill>
                <a:latin typeface="Arial" pitchFamily="34" charset="0"/>
                <a:cs typeface="Arial" pitchFamily="34" charset="0"/>
                <a:hlinkClick r:id="rId4"/>
              </a:rPr>
              <a:t>convenios@amfri.org.br</a:t>
            </a:r>
            <a:endParaRPr lang="pt-BR" sz="2000" b="1" dirty="0" smtClean="0">
              <a:solidFill>
                <a:srgbClr val="002060"/>
              </a:solidFill>
              <a:latin typeface="Arial" pitchFamily="34" charset="0"/>
              <a:cs typeface="Arial" pitchFamily="34" charset="0"/>
            </a:endParaRPr>
          </a:p>
          <a:p>
            <a:pPr marL="0" indent="0" algn="ctr">
              <a:lnSpc>
                <a:spcPct val="130000"/>
              </a:lnSpc>
              <a:buNone/>
            </a:pPr>
            <a:r>
              <a:rPr lang="pt-BR" sz="2000" b="1" dirty="0" smtClean="0">
                <a:solidFill>
                  <a:srgbClr val="002060"/>
                </a:solidFill>
                <a:latin typeface="Arial" pitchFamily="34" charset="0"/>
                <a:cs typeface="Arial" pitchFamily="34" charset="0"/>
              </a:rPr>
              <a:t>47 3404-8000</a:t>
            </a:r>
            <a:endParaRPr lang="pt-BR" sz="2000" b="1" dirty="0">
              <a:solidFill>
                <a:srgbClr val="002060"/>
              </a:solidFill>
              <a:latin typeface="Arial" pitchFamily="34" charset="0"/>
              <a:cs typeface="Arial" pitchFamily="34" charset="0"/>
            </a:endParaRPr>
          </a:p>
          <a:p>
            <a:pPr marL="0" indent="0" algn="ctr">
              <a:lnSpc>
                <a:spcPct val="130000"/>
              </a:lnSpc>
              <a:buNone/>
            </a:pPr>
            <a:r>
              <a:rPr lang="pt-BR" sz="2000" dirty="0" smtClean="0">
                <a:solidFill>
                  <a:srgbClr val="002060"/>
                </a:solidFill>
                <a:latin typeface="Arial" pitchFamily="34" charset="0"/>
                <a:cs typeface="Arial" pitchFamily="34" charset="0"/>
                <a:hlinkClick r:id="rId5"/>
              </a:rPr>
              <a:t>www.amfri.org.br</a:t>
            </a:r>
            <a:r>
              <a:rPr lang="pt-BR" sz="2000" dirty="0" smtClean="0">
                <a:solidFill>
                  <a:srgbClr val="002060"/>
                </a:solidFill>
                <a:latin typeface="Arial" pitchFamily="34" charset="0"/>
                <a:cs typeface="Arial" pitchFamily="34" charset="0"/>
              </a:rPr>
              <a:t> </a:t>
            </a:r>
            <a:endParaRPr lang="pt-BR" sz="2000" dirty="0">
              <a:solidFill>
                <a:srgbClr val="002060"/>
              </a:solidFill>
              <a:latin typeface="Arial" pitchFamily="34" charset="0"/>
              <a:cs typeface="Arial" pitchFamily="34" charset="0"/>
            </a:endParaRPr>
          </a:p>
        </p:txBody>
      </p:sp>
      <p:sp>
        <p:nvSpPr>
          <p:cNvPr id="18" name="Retângulo 17"/>
          <p:cNvSpPr/>
          <p:nvPr/>
        </p:nvSpPr>
        <p:spPr>
          <a:xfrm>
            <a:off x="315913" y="2052608"/>
            <a:ext cx="8629844" cy="246221"/>
          </a:xfrm>
          <a:prstGeom prst="rect">
            <a:avLst/>
          </a:prstGeom>
        </p:spPr>
        <p:txBody>
          <a:bodyPr wrap="square">
            <a:spAutoFit/>
          </a:bodyPr>
          <a:lstStyle/>
          <a:p>
            <a:pPr lvl="0" hangingPunct="0"/>
            <a:r>
              <a:rPr lang="pt-B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p:txBody>
      </p:sp>
      <p:pic>
        <p:nvPicPr>
          <p:cNvPr id="19" name="Picture 2" descr="Resultado de imagem para egem - escola de gestão pública municipa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4600" y="5715001"/>
            <a:ext cx="2057399"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tângulo 19"/>
          <p:cNvSpPr/>
          <p:nvPr/>
        </p:nvSpPr>
        <p:spPr>
          <a:xfrm>
            <a:off x="2286000" y="457200"/>
            <a:ext cx="6309320" cy="938719"/>
          </a:xfrm>
          <a:prstGeom prst="rect">
            <a:avLst/>
          </a:prstGeom>
        </p:spPr>
        <p:txBody>
          <a:bodyPr wrap="square">
            <a:spAutoFit/>
          </a:bodyPr>
          <a:lstStyle/>
          <a:p>
            <a:r>
              <a:rPr lang="pt-BR" sz="5500" b="1" dirty="0" smtClean="0">
                <a:solidFill>
                  <a:srgbClr val="FF0000"/>
                </a:solidFill>
              </a:rPr>
              <a:t>REDE SICONV</a:t>
            </a:r>
            <a:endParaRPr lang="pt-BR" sz="5500" dirty="0">
              <a:solidFill>
                <a:srgbClr val="FF0000"/>
              </a:solidFill>
            </a:endParaRPr>
          </a:p>
        </p:txBody>
      </p:sp>
      <p:pic>
        <p:nvPicPr>
          <p:cNvPr id="21" name="Imagem 9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66800" y="304800"/>
            <a:ext cx="984942"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C:\Users\convenio\AppData\Local\Microsoft\Windows\Temporary Internet Files\Content.Outlook\K2PVS2XK\Logo AMFRI - completo.JPG"/>
          <p:cNvPicPr>
            <a:picLocks noChangeAspect="1" noChangeArrowheads="1"/>
          </p:cNvPicPr>
          <p:nvPr/>
        </p:nvPicPr>
        <p:blipFill>
          <a:blip r:embed="rId8" cstate="print"/>
          <a:srcRect/>
          <a:stretch>
            <a:fillRect/>
          </a:stretch>
        </p:blipFill>
        <p:spPr bwMode="auto">
          <a:xfrm>
            <a:off x="228600" y="5638800"/>
            <a:ext cx="1362948" cy="1219200"/>
          </a:xfrm>
          <a:prstGeom prst="rect">
            <a:avLst/>
          </a:prstGeom>
          <a:noFill/>
        </p:spPr>
      </p:pic>
    </p:spTree>
    <p:extLst>
      <p:ext uri="{BB962C8B-B14F-4D97-AF65-F5344CB8AC3E}">
        <p14:creationId xmlns="" xmlns:p14="http://schemas.microsoft.com/office/powerpoint/2010/main" val="9768044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Prorroga de Ofício</a:t>
            </a:r>
            <a:endParaRPr lang="pt-BR" sz="2000" b="1" dirty="0">
              <a:solidFill>
                <a:srgbClr val="FF0000"/>
              </a:solidFill>
              <a:latin typeface="Arial" pitchFamily="34" charset="0"/>
              <a:cs typeface="Arial" pitchFamily="34" charset="0"/>
            </a:endParaRPr>
          </a:p>
        </p:txBody>
      </p:sp>
      <p:pic>
        <p:nvPicPr>
          <p:cNvPr id="1026" name="Picture 2" descr="Resultado de imagem para prorroga de oficio siconv"/>
          <p:cNvPicPr>
            <a:picLocks noChangeAspect="1" noChangeArrowheads="1"/>
          </p:cNvPicPr>
          <p:nvPr/>
        </p:nvPicPr>
        <p:blipFill>
          <a:blip r:embed="rId3" cstate="print"/>
          <a:srcRect/>
          <a:stretch>
            <a:fillRect/>
          </a:stretch>
        </p:blipFill>
        <p:spPr bwMode="auto">
          <a:xfrm>
            <a:off x="609600" y="1219200"/>
            <a:ext cx="7848600" cy="48006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Temo Aditivo - TA</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762000" y="1676400"/>
            <a:ext cx="7696200" cy="4524315"/>
          </a:xfrm>
          <a:prstGeom prst="rect">
            <a:avLst/>
          </a:prstGeom>
          <a:noFill/>
        </p:spPr>
        <p:txBody>
          <a:bodyPr wrap="square">
            <a:spAutoFit/>
          </a:bodyPr>
          <a:lstStyle/>
          <a:p>
            <a:pPr algn="just"/>
            <a:r>
              <a:rPr lang="pt-BR" sz="2400" dirty="0" smtClean="0"/>
              <a:t>O Termo Aditivo é mais conhecido com TA, e para realizá-lo O instrumento tem que estar assinado, publicado e empenhado. </a:t>
            </a:r>
          </a:p>
          <a:p>
            <a:pPr algn="just"/>
            <a:endParaRPr lang="pt-BR" sz="2400" dirty="0" smtClean="0"/>
          </a:p>
          <a:p>
            <a:pPr algn="just"/>
            <a:r>
              <a:rPr lang="pt-BR" sz="2400" dirty="0" smtClean="0"/>
              <a:t>Essa solicitação poderá ser realizada por meio da aba TAs, pelo usuário com o perfil de </a:t>
            </a:r>
            <a:r>
              <a:rPr lang="pt-BR" sz="2400" b="1" dirty="0" smtClean="0"/>
              <a:t>Gestor de Convênios do Convenente.</a:t>
            </a:r>
          </a:p>
          <a:p>
            <a:pPr algn="just"/>
            <a:endParaRPr lang="pt-BR" sz="2400" b="1" dirty="0" smtClean="0"/>
          </a:p>
          <a:p>
            <a:pPr algn="just"/>
            <a:r>
              <a:rPr lang="pt-BR" sz="2400" dirty="0" smtClean="0"/>
              <a:t>Assim, nos casos em que houver a necessidade de mudanças no instrumento que impliquem alteração em alguma das cláusulas pactuadas, será necessária a realização de Termo Aditivo.</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Temo Aditivo - TA</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762000" y="1524000"/>
            <a:ext cx="7696200" cy="4307384"/>
          </a:xfrm>
          <a:prstGeom prst="rect">
            <a:avLst/>
          </a:prstGeom>
          <a:noFill/>
        </p:spPr>
        <p:txBody>
          <a:bodyPr wrap="square">
            <a:spAutoFit/>
          </a:bodyPr>
          <a:lstStyle/>
          <a:p>
            <a:r>
              <a:rPr lang="pt-BR" sz="2400" dirty="0" smtClean="0"/>
              <a:t>Por meio do termo aditivo – TA, é possível alterar:</a:t>
            </a:r>
          </a:p>
          <a:p>
            <a:endParaRPr lang="pt-BR" sz="2400" dirty="0" smtClean="0"/>
          </a:p>
          <a:p>
            <a:pPr lvl="0"/>
            <a:r>
              <a:rPr lang="x-none" sz="2400" smtClean="0"/>
              <a:t>valores (supressão ou acréscimo);</a:t>
            </a:r>
            <a:endParaRPr lang="pt-BR" sz="2400" dirty="0" smtClean="0"/>
          </a:p>
          <a:p>
            <a:pPr lvl="0"/>
            <a:endParaRPr lang="pt-BR" sz="2400" dirty="0" smtClean="0"/>
          </a:p>
          <a:p>
            <a:pPr lvl="0"/>
            <a:r>
              <a:rPr lang="x-none" sz="2400" smtClean="0"/>
              <a:t>vigência;</a:t>
            </a:r>
            <a:endParaRPr lang="pt-BR" sz="2400" dirty="0" smtClean="0"/>
          </a:p>
          <a:p>
            <a:pPr lvl="0"/>
            <a:endParaRPr lang="pt-BR" sz="2400" dirty="0" smtClean="0"/>
          </a:p>
          <a:p>
            <a:pPr lvl="0"/>
            <a:r>
              <a:rPr lang="x-none" sz="2400" smtClean="0"/>
              <a:t>ampliação do objeto;</a:t>
            </a:r>
            <a:endParaRPr lang="pt-BR" sz="2400" dirty="0" smtClean="0"/>
          </a:p>
          <a:p>
            <a:pPr lvl="0"/>
            <a:endParaRPr lang="pt-BR" sz="2400" dirty="0" smtClean="0"/>
          </a:p>
          <a:p>
            <a:pPr lvl="0"/>
            <a:r>
              <a:rPr lang="x-none" sz="2400" smtClean="0"/>
              <a:t>indicação de crédito;</a:t>
            </a:r>
            <a:endParaRPr lang="pt-BR" sz="2400" dirty="0" smtClean="0"/>
          </a:p>
          <a:p>
            <a:pPr lvl="0"/>
            <a:endParaRPr lang="pt-BR" sz="2400" dirty="0" smtClean="0"/>
          </a:p>
          <a:p>
            <a:pPr lvl="0"/>
            <a:r>
              <a:rPr lang="pt-BR" sz="2400" dirty="0" smtClean="0"/>
              <a:t>alteração de responsável do concedente.</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down)">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wipe(down)">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wipe(down)">
                                      <p:cBhvr>
                                        <p:cTn id="3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Temo Aditivo - TA</a:t>
            </a:r>
            <a:endParaRPr lang="pt-BR" sz="2000" b="1" dirty="0">
              <a:solidFill>
                <a:srgbClr val="FF0000"/>
              </a:solidFill>
              <a:latin typeface="Arial" pitchFamily="34" charset="0"/>
              <a:cs typeface="Arial" pitchFamily="34" charset="0"/>
            </a:endParaRPr>
          </a:p>
        </p:txBody>
      </p:sp>
      <p:pic>
        <p:nvPicPr>
          <p:cNvPr id="2050" name="image553.png"/>
          <p:cNvPicPr>
            <a:picLocks noChangeAspect="1" noChangeArrowheads="1"/>
          </p:cNvPicPr>
          <p:nvPr/>
        </p:nvPicPr>
        <p:blipFill>
          <a:blip r:embed="rId3" cstate="print"/>
          <a:srcRect/>
          <a:stretch>
            <a:fillRect/>
          </a:stretch>
        </p:blipFill>
        <p:spPr bwMode="auto">
          <a:xfrm>
            <a:off x="762000" y="1144588"/>
            <a:ext cx="7772399" cy="4722812"/>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3"/>
          <p:cNvSpPr>
            <a:spLocks noChangeArrowheads="1"/>
          </p:cNvSpPr>
          <p:nvPr/>
        </p:nvSpPr>
        <p:spPr bwMode="auto">
          <a:xfrm>
            <a:off x="457200" y="457200"/>
            <a:ext cx="6553200" cy="769441"/>
          </a:xfrm>
          <a:prstGeom prst="rect">
            <a:avLst/>
          </a:prstGeom>
          <a:noFill/>
          <a:ln w="9525">
            <a:noFill/>
            <a:miter lim="800000"/>
            <a:headEnd/>
            <a:tailEnd/>
          </a:ln>
        </p:spPr>
        <p:txBody>
          <a:bodyPr>
            <a:spAutoFit/>
          </a:bodyPr>
          <a:lstStyle/>
          <a:p>
            <a:pPr fontAlgn="auto">
              <a:spcBef>
                <a:spcPts val="0"/>
              </a:spcBef>
              <a:spcAft>
                <a:spcPts val="0"/>
              </a:spcAft>
              <a:defRPr/>
            </a:pPr>
            <a:r>
              <a:rPr lang="pt-BR" sz="4400" b="1" dirty="0">
                <a:ln w="10541" cmpd="sng">
                  <a:solidFill>
                    <a:schemeClr val="tx1"/>
                  </a:solidFill>
                  <a:prstDash val="solid"/>
                </a:ln>
                <a:solidFill>
                  <a:schemeClr val="tx1">
                    <a:lumMod val="95000"/>
                    <a:lumOff val="5000"/>
                  </a:schemeClr>
                </a:solidFill>
                <a:latin typeface="Calibri" pitchFamily="34" charset="0"/>
              </a:rPr>
              <a:t>Introdução</a:t>
            </a:r>
            <a:endParaRPr lang="pt-BR" sz="4400" b="1" dirty="0">
              <a:latin typeface="Calibri" pitchFamily="34" charset="0"/>
            </a:endParaRPr>
          </a:p>
        </p:txBody>
      </p:sp>
      <p:sp>
        <p:nvSpPr>
          <p:cNvPr id="11" name="CaixaDeTexto 10"/>
          <p:cNvSpPr txBox="1"/>
          <p:nvPr/>
        </p:nvSpPr>
        <p:spPr>
          <a:xfrm>
            <a:off x="395289" y="1268413"/>
            <a:ext cx="8291511" cy="5262979"/>
          </a:xfrm>
          <a:prstGeom prst="rect">
            <a:avLst/>
          </a:prstGeom>
          <a:noFill/>
        </p:spPr>
        <p:txBody>
          <a:bodyPr wrap="square">
            <a:spAutoFit/>
          </a:bodyPr>
          <a:lstStyle/>
          <a:p>
            <a:r>
              <a:rPr lang="pt-BR" sz="2400" b="1" dirty="0"/>
              <a:t>Para a realização dos pagamentos por OBTV e a prestação de contas de convênios via programa Siconv, deverão ser realizadas previamente uma série de procedimentos essenciais que estão vinculados entre si:</a:t>
            </a:r>
          </a:p>
          <a:p>
            <a:pPr marL="342900" lvl="0" indent="-342900">
              <a:buFont typeface="Arial" pitchFamily="34" charset="0"/>
              <a:buChar char="•"/>
            </a:pPr>
            <a:r>
              <a:rPr lang="pt-BR" sz="2400" dirty="0"/>
              <a:t>Cadastramento dos usuários com os perfis necessários;</a:t>
            </a:r>
          </a:p>
          <a:p>
            <a:pPr marL="342900" lvl="0" indent="-342900">
              <a:buFont typeface="Arial" pitchFamily="34" charset="0"/>
              <a:buChar char="•"/>
            </a:pPr>
            <a:r>
              <a:rPr lang="pt-BR" sz="2400" dirty="0"/>
              <a:t>Cadastramento das Propostas;</a:t>
            </a:r>
          </a:p>
          <a:p>
            <a:pPr marL="342900" lvl="0" indent="-342900">
              <a:buFont typeface="Arial" pitchFamily="34" charset="0"/>
              <a:buChar char="•"/>
            </a:pPr>
            <a:r>
              <a:rPr lang="pt-BR" sz="2400" dirty="0"/>
              <a:t>Aprovação das propostas e assinatura do instrumento;</a:t>
            </a:r>
          </a:p>
          <a:p>
            <a:pPr marL="342900" lvl="0" indent="-342900">
              <a:buFont typeface="Arial" pitchFamily="34" charset="0"/>
              <a:buChar char="•"/>
            </a:pPr>
            <a:r>
              <a:rPr lang="pt-BR" sz="2400" dirty="0"/>
              <a:t>Regularização da conta bancária;</a:t>
            </a:r>
          </a:p>
          <a:p>
            <a:pPr marL="342900" lvl="0" indent="-342900">
              <a:buFont typeface="Arial" pitchFamily="34" charset="0"/>
              <a:buChar char="•"/>
            </a:pPr>
            <a:r>
              <a:rPr lang="pt-BR" sz="2400" dirty="0"/>
              <a:t>Realização do processo licitatório, contrato com os fornecedores e lançá-los no SICONV;</a:t>
            </a:r>
          </a:p>
          <a:p>
            <a:pPr marL="342900" lvl="0" indent="-342900">
              <a:buFont typeface="Arial" pitchFamily="34" charset="0"/>
              <a:buChar char="•"/>
            </a:pPr>
            <a:r>
              <a:rPr lang="pt-BR" sz="2400" dirty="0"/>
              <a:t>Ajustes necessários no Plano de trabalho;</a:t>
            </a:r>
          </a:p>
          <a:p>
            <a:pPr marL="342900" lvl="0" indent="-342900">
              <a:buFont typeface="Arial" pitchFamily="34" charset="0"/>
              <a:buChar char="•"/>
            </a:pPr>
            <a:r>
              <a:rPr lang="pt-BR" sz="2400" dirty="0"/>
              <a:t>Realização dos objetos contratados, fiscalização e solicitação ao fornecedor do documento de liquidação (exemplo: Nota Fiscal);</a:t>
            </a: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down)">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down)">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down)">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wipe(down)">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wipe(down)">
                                      <p:cBhvr>
                                        <p:cTn id="4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Temo Aditivo - TA</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762000" y="1295400"/>
            <a:ext cx="7696200" cy="1200329"/>
          </a:xfrm>
          <a:prstGeom prst="rect">
            <a:avLst/>
          </a:prstGeom>
          <a:noFill/>
        </p:spPr>
        <p:txBody>
          <a:bodyPr wrap="square">
            <a:spAutoFit/>
          </a:bodyPr>
          <a:lstStyle/>
          <a:p>
            <a:r>
              <a:rPr lang="pt-BR" sz="2400" dirty="0" smtClean="0"/>
              <a:t>Na aba </a:t>
            </a:r>
            <a:r>
              <a:rPr lang="pt-BR" sz="2400" dirty="0" err="1" smtClean="0"/>
              <a:t>TAs</a:t>
            </a:r>
            <a:r>
              <a:rPr lang="pt-BR" sz="2400" dirty="0" smtClean="0"/>
              <a:t>, o usuário deverá clicar no botão Incluir </a:t>
            </a:r>
            <a:r>
              <a:rPr lang="pt-BR" sz="2400" b="1" dirty="0" smtClean="0"/>
              <a:t>Solicitação de Alteração</a:t>
            </a:r>
            <a:r>
              <a:rPr lang="pt-BR" sz="2400" dirty="0" smtClean="0"/>
              <a:t>, conforme mostra a figura.</a:t>
            </a:r>
          </a:p>
          <a:p>
            <a:endParaRPr lang="pt-BR" sz="2400" dirty="0" smtClean="0"/>
          </a:p>
        </p:txBody>
      </p:sp>
      <p:pic>
        <p:nvPicPr>
          <p:cNvPr id="3074" name="Picture 2"/>
          <p:cNvPicPr>
            <a:picLocks noChangeAspect="1" noChangeArrowheads="1"/>
          </p:cNvPicPr>
          <p:nvPr/>
        </p:nvPicPr>
        <p:blipFill>
          <a:blip r:embed="rId3" cstate="print"/>
          <a:srcRect/>
          <a:stretch>
            <a:fillRect/>
          </a:stretch>
        </p:blipFill>
        <p:spPr bwMode="auto">
          <a:xfrm>
            <a:off x="685800" y="2667000"/>
            <a:ext cx="7400925" cy="329565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Temo Aditivo - TA</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762000" y="1143000"/>
            <a:ext cx="8001000" cy="830997"/>
          </a:xfrm>
          <a:prstGeom prst="rect">
            <a:avLst/>
          </a:prstGeom>
          <a:noFill/>
        </p:spPr>
        <p:txBody>
          <a:bodyPr wrap="square">
            <a:spAutoFit/>
          </a:bodyPr>
          <a:lstStyle/>
          <a:p>
            <a:r>
              <a:rPr lang="pt-BR" sz="2400" dirty="0" smtClean="0"/>
              <a:t>O sistema exibirá  os campos </a:t>
            </a:r>
            <a:r>
              <a:rPr lang="pt-BR" sz="2400" b="1" dirty="0" smtClean="0"/>
              <a:t>Objeto da Alteração</a:t>
            </a:r>
            <a:r>
              <a:rPr lang="pt-BR" sz="2400" dirty="0" smtClean="0"/>
              <a:t> e  </a:t>
            </a:r>
            <a:r>
              <a:rPr lang="pt-BR" sz="2400" b="1" dirty="0" smtClean="0"/>
              <a:t>Justificativa - </a:t>
            </a:r>
            <a:endParaRPr lang="pt-BR" sz="2400" dirty="0" smtClean="0"/>
          </a:p>
        </p:txBody>
      </p:sp>
      <p:pic>
        <p:nvPicPr>
          <p:cNvPr id="4100" name="Picture 4"/>
          <p:cNvPicPr>
            <a:picLocks noChangeAspect="1" noChangeArrowheads="1"/>
          </p:cNvPicPr>
          <p:nvPr/>
        </p:nvPicPr>
        <p:blipFill>
          <a:blip r:embed="rId2" cstate="print"/>
          <a:srcRect/>
          <a:stretch>
            <a:fillRect/>
          </a:stretch>
        </p:blipFill>
        <p:spPr bwMode="auto">
          <a:xfrm>
            <a:off x="762000" y="2133600"/>
            <a:ext cx="7505700" cy="4419600"/>
          </a:xfrm>
          <a:prstGeom prst="rect">
            <a:avLst/>
          </a:prstGeom>
          <a:noFill/>
          <a:ln w="9525">
            <a:noFill/>
            <a:miter lim="800000"/>
            <a:headEnd/>
            <a:tailEnd/>
          </a:ln>
        </p:spPr>
      </p:pic>
      <p:pic>
        <p:nvPicPr>
          <p:cNvPr id="9" name="Picture 2" descr="Resultado de imagem para egem - escola de gestão pública municip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Temo Aditivo - TA</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762000" y="1143000"/>
            <a:ext cx="8001000" cy="5262979"/>
          </a:xfrm>
          <a:prstGeom prst="rect">
            <a:avLst/>
          </a:prstGeom>
          <a:noFill/>
        </p:spPr>
        <p:txBody>
          <a:bodyPr wrap="square">
            <a:spAutoFit/>
          </a:bodyPr>
          <a:lstStyle/>
          <a:p>
            <a:pPr algn="just"/>
            <a:r>
              <a:rPr lang="pt-BR" sz="2400" dirty="0" smtClean="0"/>
              <a:t>IMPORTANTE!!! Enquanto houver uma solicitação de TA sendo criada ou em análise pelo concedente, não será possível incluir outra. Além disso, a execução do instrumento ficará bloqueada no sistema.</a:t>
            </a:r>
          </a:p>
          <a:p>
            <a:pPr algn="just"/>
            <a:endParaRPr lang="pt-BR" sz="2400" dirty="0" smtClean="0"/>
          </a:p>
          <a:p>
            <a:pPr algn="just"/>
            <a:r>
              <a:rPr lang="pt-BR" sz="2400" dirty="0" smtClean="0"/>
              <a:t>Diferentemente do ajuste de PT, o termo aditivo não solicita marcação de abas a serem alteradas, pois as abas da proposição e os campos passíveis de alteração ficam abertos para registro das alterações necessárias, caso o concedente aceite a solicitação.</a:t>
            </a:r>
          </a:p>
          <a:p>
            <a:pPr algn="just"/>
            <a:endParaRPr lang="pt-BR" sz="2400" dirty="0" smtClean="0"/>
          </a:p>
          <a:p>
            <a:pPr algn="just"/>
            <a:r>
              <a:rPr lang="pt-BR" sz="2400" dirty="0" smtClean="0"/>
              <a:t>Quando o concedente analisar e aceitar as alterações solicitadas, ele fará a inclusão do TA no sistema.</a:t>
            </a:r>
          </a:p>
          <a:p>
            <a:endParaRPr lang="pt-BR" sz="2400" dirty="0"/>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Aba Temo Aditivo - TA</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533400" y="5029200"/>
            <a:ext cx="8001000" cy="1200329"/>
          </a:xfrm>
          <a:prstGeom prst="rect">
            <a:avLst/>
          </a:prstGeom>
          <a:noFill/>
        </p:spPr>
        <p:txBody>
          <a:bodyPr wrap="square">
            <a:spAutoFit/>
          </a:bodyPr>
          <a:lstStyle/>
          <a:p>
            <a:pPr algn="just"/>
            <a:r>
              <a:rPr lang="pt-BR" sz="2400" dirty="0" smtClean="0"/>
              <a:t>Importante  enviar a solicitação de aprovação para análise no sistema, para que o concedente possa analisar e aprovar as alterações solicitadas</a:t>
            </a: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3" cstate="print"/>
          <a:srcRect/>
          <a:stretch>
            <a:fillRect/>
          </a:stretch>
        </p:blipFill>
        <p:spPr bwMode="auto">
          <a:xfrm>
            <a:off x="457200" y="1219200"/>
            <a:ext cx="8153400" cy="36576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Classificar Ingresso de Recursos</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762000" y="1143000"/>
            <a:ext cx="7543800" cy="6001643"/>
          </a:xfrm>
          <a:prstGeom prst="rect">
            <a:avLst/>
          </a:prstGeom>
          <a:noFill/>
        </p:spPr>
        <p:txBody>
          <a:bodyPr wrap="square">
            <a:spAutoFit/>
          </a:bodyPr>
          <a:lstStyle/>
          <a:p>
            <a:pPr algn="just"/>
            <a:r>
              <a:rPr lang="pt-BR" sz="2400" dirty="0" smtClean="0"/>
              <a:t>A classificação de ingresso de recurso é uma exigência do Siconv, para que movimentações financeiras na conta do instrumento sejam realizadas.</a:t>
            </a:r>
          </a:p>
          <a:p>
            <a:pPr algn="just"/>
            <a:endParaRPr lang="pt-BR" sz="2400" dirty="0" smtClean="0"/>
          </a:p>
          <a:p>
            <a:pPr algn="just"/>
            <a:r>
              <a:rPr lang="pt-BR" sz="2400" dirty="0" smtClean="0"/>
              <a:t>Ingressos de recurso acontecem quando é depositada a contrapartida ou quando há devoluções de pagamentos.</a:t>
            </a:r>
          </a:p>
          <a:p>
            <a:pPr algn="just"/>
            <a:endParaRPr lang="pt-BR" sz="2400" dirty="0" smtClean="0"/>
          </a:p>
          <a:p>
            <a:pPr algn="just"/>
            <a:r>
              <a:rPr lang="pt-BR" sz="2400" dirty="0" smtClean="0"/>
              <a:t>A classificação de ingresso do repasse (recurso depositado pelo órgão concedente) é feita automaticamente pelo Siconv.</a:t>
            </a:r>
          </a:p>
          <a:p>
            <a:pPr algn="just"/>
            <a:endParaRPr lang="pt-BR" sz="2400" dirty="0" smtClean="0"/>
          </a:p>
          <a:p>
            <a:pPr algn="just"/>
            <a:r>
              <a:rPr lang="pt-BR" sz="2400" dirty="0" smtClean="0"/>
              <a:t>O usuário com o perfil de </a:t>
            </a:r>
            <a:r>
              <a:rPr lang="pt-BR" sz="2400" b="1" dirty="0" smtClean="0"/>
              <a:t>Gestor Financeiro do Convenente</a:t>
            </a:r>
            <a:r>
              <a:rPr lang="pt-BR" sz="2400" dirty="0" smtClean="0"/>
              <a:t> deverá classificar cada ingresso de recurso e enviá-lo ao </a:t>
            </a:r>
            <a:r>
              <a:rPr lang="pt-BR" sz="2400" dirty="0" err="1" smtClean="0"/>
              <a:t>Siafi</a:t>
            </a:r>
            <a:r>
              <a:rPr lang="pt-BR" sz="2400" dirty="0" smtClean="0"/>
              <a:t>.</a:t>
            </a:r>
          </a:p>
          <a:p>
            <a:pPr algn="just"/>
            <a:endParaRPr lang="pt-BR" sz="2400" dirty="0" smtClean="0"/>
          </a:p>
          <a:p>
            <a:endParaRPr lang="pt-BR" sz="2400" dirty="0"/>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down)">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Classificar Ingresso de Recursos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3" cstate="print"/>
          <a:srcRect/>
          <a:stretch>
            <a:fillRect/>
          </a:stretch>
        </p:blipFill>
        <p:spPr bwMode="auto">
          <a:xfrm>
            <a:off x="838200" y="1447800"/>
            <a:ext cx="7467600" cy="42672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Classificar Ingresso de Recursos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3" cstate="print"/>
          <a:srcRect/>
          <a:stretch>
            <a:fillRect/>
          </a:stretch>
        </p:blipFill>
        <p:spPr bwMode="auto">
          <a:xfrm>
            <a:off x="914400" y="1066800"/>
            <a:ext cx="7848600" cy="52578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Classificar Ingresso de Recursos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image606.jpeg"/>
          <p:cNvPicPr>
            <a:picLocks noChangeAspect="1" noChangeArrowheads="1"/>
          </p:cNvPicPr>
          <p:nvPr/>
        </p:nvPicPr>
        <p:blipFill>
          <a:blip r:embed="rId3" cstate="print"/>
          <a:srcRect/>
          <a:stretch>
            <a:fillRect/>
          </a:stretch>
        </p:blipFill>
        <p:spPr bwMode="auto">
          <a:xfrm>
            <a:off x="914400" y="1295400"/>
            <a:ext cx="7696200" cy="4891088"/>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8" name="Retângulo 7"/>
          <p:cNvSpPr/>
          <p:nvPr/>
        </p:nvSpPr>
        <p:spPr>
          <a:xfrm>
            <a:off x="1043608" y="188640"/>
            <a:ext cx="7632848" cy="523220"/>
          </a:xfrm>
          <a:prstGeom prst="rect">
            <a:avLst/>
          </a:prstGeom>
        </p:spPr>
        <p:txBody>
          <a:bodyPr wrap="square">
            <a:spAutoFit/>
          </a:bodyPr>
          <a:lstStyle/>
          <a:p>
            <a:r>
              <a:rPr lang="pt-BR" sz="2800" b="1" dirty="0" smtClean="0">
                <a:solidFill>
                  <a:srgbClr val="FF0000"/>
                </a:solidFill>
                <a:latin typeface="Arial" pitchFamily="34" charset="0"/>
                <a:cs typeface="Arial" pitchFamily="34" charset="0"/>
              </a:rPr>
              <a:t>Aba PROCESSO DE EXECUÇÃO</a:t>
            </a:r>
            <a:endParaRPr lang="pt-BR" sz="2800" b="1" dirty="0">
              <a:solidFill>
                <a:srgbClr val="FF0000"/>
              </a:solidFill>
              <a:latin typeface="Arial" pitchFamily="34" charset="0"/>
              <a:cs typeface="Arial" pitchFamily="34" charset="0"/>
            </a:endParaRPr>
          </a:p>
        </p:txBody>
      </p:sp>
      <p:pic>
        <p:nvPicPr>
          <p:cNvPr id="37889" name="Picture 1"/>
          <p:cNvPicPr>
            <a:picLocks noChangeAspect="1" noChangeArrowheads="1"/>
          </p:cNvPicPr>
          <p:nvPr/>
        </p:nvPicPr>
        <p:blipFill>
          <a:blip r:embed="rId2" cstate="print"/>
          <a:srcRect/>
          <a:stretch>
            <a:fillRect/>
          </a:stretch>
        </p:blipFill>
        <p:spPr bwMode="auto">
          <a:xfrm>
            <a:off x="323528" y="3068960"/>
            <a:ext cx="8315325" cy="3456384"/>
          </a:xfrm>
          <a:prstGeom prst="rect">
            <a:avLst/>
          </a:prstGeom>
          <a:noFill/>
          <a:ln w="9525">
            <a:noFill/>
            <a:miter lim="800000"/>
            <a:headEnd/>
            <a:tailEnd/>
          </a:ln>
        </p:spPr>
      </p:pic>
      <p:sp>
        <p:nvSpPr>
          <p:cNvPr id="10" name="Retângulo 9"/>
          <p:cNvSpPr/>
          <p:nvPr/>
        </p:nvSpPr>
        <p:spPr>
          <a:xfrm>
            <a:off x="467544" y="1052736"/>
            <a:ext cx="8136904" cy="1938992"/>
          </a:xfrm>
          <a:prstGeom prst="rect">
            <a:avLst/>
          </a:prstGeom>
        </p:spPr>
        <p:txBody>
          <a:bodyPr wrap="square">
            <a:spAutoFit/>
          </a:bodyPr>
          <a:lstStyle/>
          <a:p>
            <a:r>
              <a:rPr lang="pt-BR" sz="2400" dirty="0" smtClean="0">
                <a:latin typeface="+mj-lt"/>
                <a:cs typeface="Arial" pitchFamily="34" charset="0"/>
              </a:rPr>
              <a:t>A aba processo de Execução é onde são registrados os processos de compra:</a:t>
            </a:r>
          </a:p>
          <a:p>
            <a:endParaRPr lang="pt-BR" sz="2400" dirty="0" smtClean="0">
              <a:latin typeface="+mj-lt"/>
              <a:cs typeface="Arial" pitchFamily="34" charset="0"/>
            </a:endParaRPr>
          </a:p>
          <a:p>
            <a:r>
              <a:rPr lang="pt-BR" sz="2400" dirty="0" smtClean="0">
                <a:latin typeface="+mj-lt"/>
                <a:cs typeface="Arial" pitchFamily="34" charset="0"/>
              </a:rPr>
              <a:t>- Órgãos públicas cadastro processos licitatórios</a:t>
            </a:r>
          </a:p>
          <a:p>
            <a:r>
              <a:rPr lang="pt-BR" sz="2400" dirty="0" smtClean="0">
                <a:latin typeface="+mj-lt"/>
                <a:cs typeface="Arial" pitchFamily="34" charset="0"/>
              </a:rPr>
              <a:t>- OSCs Através de cotação eletrônica de Preços </a:t>
            </a:r>
            <a:endParaRPr lang="pt-BR" sz="2400" dirty="0">
              <a:latin typeface="+mj-lt"/>
              <a:cs typeface="Arial" pitchFamily="34" charset="0"/>
            </a:endParaRPr>
          </a:p>
        </p:txBody>
      </p:sp>
      <p:sp>
        <p:nvSpPr>
          <p:cNvPr id="12" name="Elipse 11"/>
          <p:cNvSpPr/>
          <p:nvPr/>
        </p:nvSpPr>
        <p:spPr>
          <a:xfrm>
            <a:off x="2843808" y="5301208"/>
            <a:ext cx="144016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971600" y="188640"/>
            <a:ext cx="3920689" cy="461665"/>
          </a:xfrm>
          <a:prstGeom prst="rect">
            <a:avLst/>
          </a:prstGeom>
        </p:spPr>
        <p:txBody>
          <a:bodyPr wrap="none">
            <a:spAutoFit/>
          </a:bodyPr>
          <a:lstStyle/>
          <a:p>
            <a:r>
              <a:rPr lang="pt-BR" sz="2400" b="1" dirty="0" smtClean="0">
                <a:solidFill>
                  <a:srgbClr val="FF0000"/>
                </a:solidFill>
              </a:rPr>
              <a:t>Aba Processo de Execução </a:t>
            </a:r>
            <a:endParaRPr lang="pt-BR" sz="2400" dirty="0">
              <a:solidFill>
                <a:srgbClr val="FF0000"/>
              </a:solidFill>
            </a:endParaRPr>
          </a:p>
        </p:txBody>
      </p:sp>
      <p:sp>
        <p:nvSpPr>
          <p:cNvPr id="10" name="Retângulo 9"/>
          <p:cNvSpPr/>
          <p:nvPr/>
        </p:nvSpPr>
        <p:spPr>
          <a:xfrm>
            <a:off x="323528" y="5517232"/>
            <a:ext cx="8515672" cy="1015663"/>
          </a:xfrm>
          <a:prstGeom prst="rect">
            <a:avLst/>
          </a:prstGeom>
        </p:spPr>
        <p:txBody>
          <a:bodyPr wrap="square">
            <a:spAutoFit/>
          </a:bodyPr>
          <a:lstStyle/>
          <a:p>
            <a:r>
              <a:rPr lang="pt-BR" sz="2000" b="1" dirty="0" smtClean="0">
                <a:latin typeface="+mj-lt"/>
                <a:cs typeface="Arial" pitchFamily="34" charset="0"/>
              </a:rPr>
              <a:t>O usuário com Perfil </a:t>
            </a:r>
            <a:r>
              <a:rPr lang="pt-BR" sz="2000" b="1" dirty="0" smtClean="0">
                <a:solidFill>
                  <a:srgbClr val="FF0000"/>
                </a:solidFill>
                <a:latin typeface="+mj-lt"/>
                <a:cs typeface="Arial" pitchFamily="34" charset="0"/>
              </a:rPr>
              <a:t>Cadastrador de licitação </a:t>
            </a:r>
            <a:r>
              <a:rPr lang="pt-BR" sz="2000" b="1" dirty="0" smtClean="0">
                <a:latin typeface="+mj-lt"/>
                <a:cs typeface="Arial" pitchFamily="34" charset="0"/>
              </a:rPr>
              <a:t>deve ter em mãos todos os dados do processo de compra, dos dados dos fornecedores  e seus diligentes, além dos documentos digitalizados para serem anexados</a:t>
            </a:r>
            <a:endParaRPr lang="pt-BR" sz="2000" b="1" dirty="0">
              <a:latin typeface="+mj-lt"/>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95536" y="620688"/>
            <a:ext cx="8334375" cy="458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457199" y="457200"/>
            <a:ext cx="85344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Procedimentos importantes de execução no Siconv</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2000" y="1524000"/>
            <a:ext cx="7639418" cy="4154984"/>
          </a:xfrm>
          <a:prstGeom prst="rect">
            <a:avLst/>
          </a:prstGeom>
          <a:noFill/>
        </p:spPr>
        <p:txBody>
          <a:bodyPr wrap="square">
            <a:spAutoFit/>
          </a:bodyPr>
          <a:lstStyle/>
          <a:p>
            <a:pPr algn="just" fontAlgn="base"/>
            <a:r>
              <a:rPr lang="pt-BR" sz="2400" dirty="0"/>
              <a:t>Após a celebração do instrumento o Convenente precisa iniciar a execução. Vários procedimentos indispensáveis para a correta execução devem ser realizados.</a:t>
            </a:r>
          </a:p>
          <a:p>
            <a:pPr algn="just" fontAlgn="base"/>
            <a:endParaRPr lang="pt-BR" sz="2400" b="1" dirty="0" smtClean="0"/>
          </a:p>
          <a:p>
            <a:pPr algn="just" fontAlgn="base"/>
            <a:r>
              <a:rPr lang="pt-BR" sz="2400" dirty="0"/>
              <a:t>Esses procedimentos variam se o instrumento celebrado opera ou não opera por OBTV - Ordem Bancária de Transferência Voluntária. </a:t>
            </a:r>
            <a:endParaRPr lang="pt-BR" sz="2400" dirty="0" smtClean="0"/>
          </a:p>
          <a:p>
            <a:pPr algn="just" fontAlgn="base"/>
            <a:endParaRPr lang="pt-BR" sz="2400" dirty="0"/>
          </a:p>
          <a:p>
            <a:pPr algn="just" fontAlgn="base"/>
            <a:r>
              <a:rPr lang="pt-BR" sz="2400" dirty="0" smtClean="0"/>
              <a:t>Neste curso </a:t>
            </a:r>
            <a:r>
              <a:rPr lang="pt-BR" sz="2400" dirty="0"/>
              <a:t>detalharemos os procedimentos dos instrumentos que </a:t>
            </a:r>
            <a:r>
              <a:rPr lang="pt-BR" sz="2400" u="sng" dirty="0"/>
              <a:t>operam por OBTV (a partir de 2013).</a:t>
            </a:r>
            <a:endParaRPr lang="pt-BR" sz="2400" dirty="0"/>
          </a:p>
          <a:p>
            <a:pPr lvl="0" algn="just" fontAlgn="base"/>
            <a:r>
              <a:rPr lang="pt-BR" sz="2400" dirty="0"/>
              <a:t> </a:t>
            </a:r>
          </a:p>
        </p:txBody>
      </p:sp>
    </p:spTree>
    <p:extLst>
      <p:ext uri="{BB962C8B-B14F-4D97-AF65-F5344CB8AC3E}">
        <p14:creationId xmlns:p14="http://schemas.microsoft.com/office/powerpoint/2010/main" xmlns="" val="33930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nodePh="1">
                                  <p:stCondLst>
                                    <p:cond delay="0"/>
                                  </p:stCondLst>
                                  <p:endCondLst>
                                    <p:cond evt="begin" delay="0">
                                      <p:tn val="15"/>
                                    </p:cond>
                                  </p:end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down)">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ipe(down)">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down)">
                                      <p:cBhvr>
                                        <p:cTn id="3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1259632" y="116632"/>
            <a:ext cx="3198311" cy="369332"/>
          </a:xfrm>
          <a:prstGeom prst="rect">
            <a:avLst/>
          </a:prstGeom>
        </p:spPr>
        <p:txBody>
          <a:bodyPr wrap="none">
            <a:spAutoFit/>
          </a:bodyPr>
          <a:lstStyle/>
          <a:p>
            <a:r>
              <a:rPr lang="pt-BR" b="1" dirty="0" smtClean="0">
                <a:solidFill>
                  <a:srgbClr val="FF0000"/>
                </a:solidFill>
                <a:latin typeface="Arial" pitchFamily="34" charset="0"/>
                <a:cs typeface="Arial" pitchFamily="34" charset="0"/>
              </a:rPr>
              <a:t>Aba Processo de Execução</a:t>
            </a:r>
            <a:endParaRPr lang="pt-BR" dirty="0">
              <a:solidFill>
                <a:srgbClr val="FF0000"/>
              </a:solidFill>
              <a:latin typeface="Arial" pitchFamily="34" charset="0"/>
              <a:cs typeface="Arial" pitchFamily="34" charset="0"/>
            </a:endParaRPr>
          </a:p>
        </p:txBody>
      </p:sp>
      <p:sp>
        <p:nvSpPr>
          <p:cNvPr id="10" name="Retângulo 9"/>
          <p:cNvSpPr/>
          <p:nvPr/>
        </p:nvSpPr>
        <p:spPr>
          <a:xfrm>
            <a:off x="611560" y="4437112"/>
            <a:ext cx="7632848" cy="923330"/>
          </a:xfrm>
          <a:prstGeom prst="rect">
            <a:avLst/>
          </a:prstGeom>
        </p:spPr>
        <p:txBody>
          <a:bodyPr wrap="square">
            <a:spAutoFit/>
          </a:bodyPr>
          <a:lstStyle/>
          <a:p>
            <a:r>
              <a:rPr lang="pt-BR" dirty="0" smtClean="0"/>
              <a:t>O Cadastrador de licitação deve ter em mãos todos os dados do processo de compra, dos dados dos fornecedores  e seus diligentes, além dos documentos digitalizados para serem anexados</a:t>
            </a:r>
            <a:endParaRPr lang="pt-BR" dirty="0"/>
          </a:p>
        </p:txBody>
      </p:sp>
      <p:pic>
        <p:nvPicPr>
          <p:cNvPr id="62467" name="Picture 3"/>
          <p:cNvPicPr>
            <a:picLocks noChangeAspect="1" noChangeArrowheads="1"/>
          </p:cNvPicPr>
          <p:nvPr/>
        </p:nvPicPr>
        <p:blipFill>
          <a:blip r:embed="rId2" cstate="print"/>
          <a:srcRect/>
          <a:stretch>
            <a:fillRect/>
          </a:stretch>
        </p:blipFill>
        <p:spPr bwMode="auto">
          <a:xfrm>
            <a:off x="107504" y="476672"/>
            <a:ext cx="8856984" cy="6178630"/>
          </a:xfrm>
          <a:prstGeom prst="rect">
            <a:avLst/>
          </a:prstGeom>
          <a:noFill/>
          <a:ln w="9525">
            <a:noFill/>
            <a:miter lim="800000"/>
            <a:headEnd/>
            <a:tailEnd/>
          </a:ln>
        </p:spPr>
      </p:pic>
      <p:sp>
        <p:nvSpPr>
          <p:cNvPr id="7" name="Retângulo 6"/>
          <p:cNvSpPr/>
          <p:nvPr/>
        </p:nvSpPr>
        <p:spPr>
          <a:xfrm>
            <a:off x="7668344" y="1556792"/>
            <a:ext cx="1090363" cy="369332"/>
          </a:xfrm>
          <a:prstGeom prst="rect">
            <a:avLst/>
          </a:prstGeom>
          <a:ln>
            <a:solidFill>
              <a:srgbClr val="FF0000"/>
            </a:solidFill>
          </a:ln>
        </p:spPr>
        <p:txBody>
          <a:bodyPr wrap="none">
            <a:spAutoFit/>
          </a:bodyPr>
          <a:lstStyle/>
          <a:p>
            <a:r>
              <a:rPr lang="pt-BR" b="1" dirty="0" smtClean="0">
                <a:solidFill>
                  <a:srgbClr val="FF0000"/>
                </a:solidFill>
                <a:latin typeface="Arial" pitchFamily="34" charset="0"/>
                <a:cs typeface="Arial" pitchFamily="34" charset="0"/>
              </a:rPr>
              <a:t>1ª parte </a:t>
            </a:r>
            <a:endParaRPr lang="pt-BR"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971600" y="260648"/>
            <a:ext cx="3395481" cy="369332"/>
          </a:xfrm>
          <a:prstGeom prst="rect">
            <a:avLst/>
          </a:prstGeom>
        </p:spPr>
        <p:txBody>
          <a:bodyPr wrap="none">
            <a:spAutoFit/>
          </a:bodyPr>
          <a:lstStyle/>
          <a:p>
            <a:r>
              <a:rPr lang="pt-BR" b="1" dirty="0" smtClean="0">
                <a:solidFill>
                  <a:srgbClr val="FF0000"/>
                </a:solidFill>
                <a:latin typeface="Arial" pitchFamily="34" charset="0"/>
                <a:cs typeface="Arial" pitchFamily="34" charset="0"/>
              </a:rPr>
              <a:t>Aba Processo de Execução</a:t>
            </a:r>
            <a:r>
              <a:rPr lang="pt-BR" b="1" dirty="0" smtClean="0"/>
              <a:t>  </a:t>
            </a:r>
            <a:endParaRPr lang="pt-BR" dirty="0"/>
          </a:p>
        </p:txBody>
      </p:sp>
      <p:sp>
        <p:nvSpPr>
          <p:cNvPr id="10" name="Retângulo 9"/>
          <p:cNvSpPr/>
          <p:nvPr/>
        </p:nvSpPr>
        <p:spPr>
          <a:xfrm>
            <a:off x="611560" y="4437112"/>
            <a:ext cx="7632848" cy="923330"/>
          </a:xfrm>
          <a:prstGeom prst="rect">
            <a:avLst/>
          </a:prstGeom>
        </p:spPr>
        <p:txBody>
          <a:bodyPr wrap="square">
            <a:spAutoFit/>
          </a:bodyPr>
          <a:lstStyle/>
          <a:p>
            <a:r>
              <a:rPr lang="pt-BR" dirty="0" smtClean="0"/>
              <a:t>O Cadastrador de licitação deve ter em mãos todos os dados do processo de compra, dos dados dos fornecedores  e seus diligentes, além dos documentos digitalizados para serem anexados</a:t>
            </a:r>
            <a:endParaRPr lang="pt-BR" dirty="0"/>
          </a:p>
        </p:txBody>
      </p:sp>
      <p:pic>
        <p:nvPicPr>
          <p:cNvPr id="63490" name="Picture 2"/>
          <p:cNvPicPr>
            <a:picLocks noChangeAspect="1" noChangeArrowheads="1"/>
          </p:cNvPicPr>
          <p:nvPr/>
        </p:nvPicPr>
        <p:blipFill>
          <a:blip r:embed="rId2" cstate="print"/>
          <a:srcRect/>
          <a:stretch>
            <a:fillRect/>
          </a:stretch>
        </p:blipFill>
        <p:spPr bwMode="auto">
          <a:xfrm>
            <a:off x="179512" y="591607"/>
            <a:ext cx="8964488" cy="6077753"/>
          </a:xfrm>
          <a:prstGeom prst="rect">
            <a:avLst/>
          </a:prstGeom>
          <a:noFill/>
          <a:ln w="9525">
            <a:noFill/>
            <a:miter lim="800000"/>
            <a:headEnd/>
            <a:tailEnd/>
          </a:ln>
        </p:spPr>
      </p:pic>
      <p:sp>
        <p:nvSpPr>
          <p:cNvPr id="8" name="Retângulo 7"/>
          <p:cNvSpPr/>
          <p:nvPr/>
        </p:nvSpPr>
        <p:spPr>
          <a:xfrm>
            <a:off x="3429000" y="4953000"/>
            <a:ext cx="5112568" cy="1200329"/>
          </a:xfrm>
          <a:prstGeom prst="rect">
            <a:avLst/>
          </a:prstGeom>
          <a:ln>
            <a:solidFill>
              <a:srgbClr val="FF0000"/>
            </a:solidFill>
          </a:ln>
        </p:spPr>
        <p:txBody>
          <a:bodyPr wrap="square">
            <a:spAutoFit/>
          </a:bodyPr>
          <a:lstStyle/>
          <a:p>
            <a:r>
              <a:rPr lang="pt-BR" dirty="0" smtClean="0">
                <a:solidFill>
                  <a:srgbClr val="FF0000"/>
                </a:solidFill>
              </a:rPr>
              <a:t>Deverão ser digitalizadas a cópia do extrato do edital, a ata e a documentação de homologação do fornecedor vencedor, declaração lei 8666/93 entre outros </a:t>
            </a:r>
            <a:r>
              <a:rPr lang="pt-BR" sz="1400" b="1" dirty="0" smtClean="0"/>
              <a:t>	</a:t>
            </a:r>
          </a:p>
        </p:txBody>
      </p:sp>
      <p:sp>
        <p:nvSpPr>
          <p:cNvPr id="11" name="Seta para baixo 10"/>
          <p:cNvSpPr/>
          <p:nvPr/>
        </p:nvSpPr>
        <p:spPr>
          <a:xfrm rot="16200000" flipH="1">
            <a:off x="2575384" y="5623384"/>
            <a:ext cx="457200" cy="640432"/>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tângulo 11"/>
          <p:cNvSpPr/>
          <p:nvPr/>
        </p:nvSpPr>
        <p:spPr>
          <a:xfrm>
            <a:off x="7740352" y="764704"/>
            <a:ext cx="1090363" cy="369332"/>
          </a:xfrm>
          <a:prstGeom prst="rect">
            <a:avLst/>
          </a:prstGeom>
          <a:ln>
            <a:solidFill>
              <a:srgbClr val="FF0000"/>
            </a:solidFill>
          </a:ln>
        </p:spPr>
        <p:txBody>
          <a:bodyPr wrap="none">
            <a:spAutoFit/>
          </a:bodyPr>
          <a:lstStyle/>
          <a:p>
            <a:r>
              <a:rPr lang="pt-BR" b="1" dirty="0" smtClean="0">
                <a:solidFill>
                  <a:srgbClr val="FF0000"/>
                </a:solidFill>
                <a:latin typeface="Arial" pitchFamily="34" charset="0"/>
                <a:cs typeface="Arial" pitchFamily="34" charset="0"/>
              </a:rPr>
              <a:t>2ª parte </a:t>
            </a:r>
            <a:endParaRPr lang="pt-B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1043608" y="188640"/>
            <a:ext cx="6893490" cy="400110"/>
          </a:xfrm>
          <a:prstGeom prst="rect">
            <a:avLst/>
          </a:prstGeom>
        </p:spPr>
        <p:txBody>
          <a:bodyPr wrap="none">
            <a:spAutoFit/>
          </a:bodyPr>
          <a:lstStyle/>
          <a:p>
            <a:r>
              <a:rPr lang="pt-BR" sz="2000" b="1" dirty="0" smtClean="0">
                <a:solidFill>
                  <a:srgbClr val="FF0000"/>
                </a:solidFill>
              </a:rPr>
              <a:t>Aba PROCESSO DE EXECUÇÃO - </a:t>
            </a:r>
            <a:r>
              <a:rPr lang="pt-BR" sz="2000" b="1" dirty="0" smtClean="0">
                <a:solidFill>
                  <a:srgbClr val="002060"/>
                </a:solidFill>
              </a:rPr>
              <a:t>Inclusão de Fornecedores </a:t>
            </a:r>
          </a:p>
        </p:txBody>
      </p:sp>
      <p:sp>
        <p:nvSpPr>
          <p:cNvPr id="10" name="Retângulo 9"/>
          <p:cNvSpPr/>
          <p:nvPr/>
        </p:nvSpPr>
        <p:spPr>
          <a:xfrm>
            <a:off x="323528" y="6165304"/>
            <a:ext cx="8568952" cy="369332"/>
          </a:xfrm>
          <a:prstGeom prst="rect">
            <a:avLst/>
          </a:prstGeom>
        </p:spPr>
        <p:txBody>
          <a:bodyPr wrap="square">
            <a:spAutoFit/>
          </a:bodyPr>
          <a:lstStyle/>
          <a:p>
            <a:r>
              <a:rPr lang="pt-BR" dirty="0" smtClean="0">
                <a:solidFill>
                  <a:srgbClr val="FF0000"/>
                </a:solidFill>
                <a:latin typeface="Arial" pitchFamily="34" charset="0"/>
                <a:cs typeface="Arial" pitchFamily="34" charset="0"/>
              </a:rPr>
              <a:t>Deve-se incluir os fornecedores (CNPJ) e após, os </a:t>
            </a:r>
            <a:r>
              <a:rPr lang="pt-BR" dirty="0" err="1" smtClean="0">
                <a:solidFill>
                  <a:srgbClr val="FF0000"/>
                </a:solidFill>
                <a:latin typeface="Arial" pitchFamily="34" charset="0"/>
                <a:cs typeface="Arial" pitchFamily="34" charset="0"/>
              </a:rPr>
              <a:t>CPFs</a:t>
            </a:r>
            <a:r>
              <a:rPr lang="pt-BR" dirty="0" smtClean="0">
                <a:solidFill>
                  <a:srgbClr val="FF0000"/>
                </a:solidFill>
                <a:latin typeface="Arial" pitchFamily="34" charset="0"/>
                <a:cs typeface="Arial" pitchFamily="34" charset="0"/>
              </a:rPr>
              <a:t> dos dirigentes</a:t>
            </a:r>
            <a:endParaRPr lang="pt-BR" dirty="0">
              <a:solidFill>
                <a:srgbClr val="FF0000"/>
              </a:solidFill>
              <a:latin typeface="Arial" pitchFamily="34" charset="0"/>
              <a:cs typeface="Arial" pitchFamily="34" charset="0"/>
            </a:endParaRPr>
          </a:p>
        </p:txBody>
      </p:sp>
      <p:sp>
        <p:nvSpPr>
          <p:cNvPr id="8" name="Retângulo 7"/>
          <p:cNvSpPr/>
          <p:nvPr/>
        </p:nvSpPr>
        <p:spPr>
          <a:xfrm>
            <a:off x="395536" y="620688"/>
            <a:ext cx="8496944" cy="877163"/>
          </a:xfrm>
          <a:prstGeom prst="rect">
            <a:avLst/>
          </a:prstGeom>
        </p:spPr>
        <p:txBody>
          <a:bodyPr wrap="square">
            <a:spAutoFit/>
          </a:bodyPr>
          <a:lstStyle/>
          <a:p>
            <a:r>
              <a:rPr lang="pt-BR" sz="1700" dirty="0" smtClean="0">
                <a:latin typeface="Arial" pitchFamily="34" charset="0"/>
                <a:cs typeface="Arial" pitchFamily="34" charset="0"/>
              </a:rPr>
              <a:t>Após preencher os dados do processo de compra, o usuário deverá incluir os itens do processo, clicando no botão </a:t>
            </a:r>
            <a:r>
              <a:rPr lang="pt-BR" sz="1700" dirty="0" smtClean="0">
                <a:solidFill>
                  <a:srgbClr val="FF0000"/>
                </a:solidFill>
                <a:latin typeface="Arial" pitchFamily="34" charset="0"/>
                <a:cs typeface="Arial" pitchFamily="34" charset="0"/>
              </a:rPr>
              <a:t>Incluir Fornecedores/Itens</a:t>
            </a:r>
            <a:r>
              <a:rPr lang="pt-BR" sz="1700" dirty="0" smtClean="0">
                <a:solidFill>
                  <a:srgbClr val="002060"/>
                </a:solidFill>
                <a:latin typeface="Arial" pitchFamily="34" charset="0"/>
                <a:cs typeface="Arial" pitchFamily="34" charset="0"/>
              </a:rPr>
              <a:t>. </a:t>
            </a:r>
            <a:r>
              <a:rPr lang="pt-BR" sz="1700" dirty="0" smtClean="0">
                <a:latin typeface="Arial" pitchFamily="34" charset="0"/>
                <a:cs typeface="Arial" pitchFamily="34" charset="0"/>
              </a:rPr>
              <a:t>Nesse momento, o sistema solicitará a inclusão de todos os fornecedores que participaram da licitação. </a:t>
            </a:r>
            <a:endParaRPr lang="pt-BR" sz="1700" dirty="0">
              <a:latin typeface="Arial" pitchFamily="34" charset="0"/>
              <a:cs typeface="Arial" pitchFamily="34" charset="0"/>
            </a:endParaRPr>
          </a:p>
        </p:txBody>
      </p:sp>
      <p:pic>
        <p:nvPicPr>
          <p:cNvPr id="64514" name="Picture 2"/>
          <p:cNvPicPr>
            <a:picLocks noChangeAspect="1" noChangeArrowheads="1"/>
          </p:cNvPicPr>
          <p:nvPr/>
        </p:nvPicPr>
        <p:blipFill>
          <a:blip r:embed="rId3" cstate="print"/>
          <a:srcRect/>
          <a:stretch>
            <a:fillRect/>
          </a:stretch>
        </p:blipFill>
        <p:spPr bwMode="auto">
          <a:xfrm>
            <a:off x="107504" y="1628800"/>
            <a:ext cx="8928992" cy="44644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1043608" y="188640"/>
            <a:ext cx="7239033" cy="461665"/>
          </a:xfrm>
          <a:prstGeom prst="rect">
            <a:avLst/>
          </a:prstGeom>
        </p:spPr>
        <p:txBody>
          <a:bodyPr wrap="none">
            <a:spAutoFit/>
          </a:bodyPr>
          <a:lstStyle/>
          <a:p>
            <a:r>
              <a:rPr lang="pt-BR" sz="2400" b="1" dirty="0" smtClean="0">
                <a:solidFill>
                  <a:srgbClr val="FF0000"/>
                </a:solidFill>
              </a:rPr>
              <a:t>Aba PROCESSO DE EXECUÇÃO -  </a:t>
            </a:r>
            <a:r>
              <a:rPr lang="pt-BR" sz="2400" b="1" dirty="0" smtClean="0"/>
              <a:t>Inclusão dos Itens </a:t>
            </a:r>
          </a:p>
        </p:txBody>
      </p:sp>
      <p:sp>
        <p:nvSpPr>
          <p:cNvPr id="8" name="Retângulo 7"/>
          <p:cNvSpPr/>
          <p:nvPr/>
        </p:nvSpPr>
        <p:spPr>
          <a:xfrm>
            <a:off x="467544" y="620688"/>
            <a:ext cx="8424936" cy="646331"/>
          </a:xfrm>
          <a:prstGeom prst="rect">
            <a:avLst/>
          </a:prstGeom>
        </p:spPr>
        <p:txBody>
          <a:bodyPr wrap="square">
            <a:spAutoFit/>
          </a:bodyPr>
          <a:lstStyle/>
          <a:p>
            <a:r>
              <a:rPr lang="pt-BR" dirty="0" smtClean="0">
                <a:latin typeface="Arial" pitchFamily="34" charset="0"/>
                <a:cs typeface="Arial" pitchFamily="34" charset="0"/>
              </a:rPr>
              <a:t>Após a inclusão dos fornecedores, deverão ser digitados </a:t>
            </a:r>
            <a:r>
              <a:rPr lang="pt-BR" dirty="0" smtClean="0">
                <a:solidFill>
                  <a:srgbClr val="FF0000"/>
                </a:solidFill>
                <a:latin typeface="Arial" pitchFamily="34" charset="0"/>
                <a:cs typeface="Arial" pitchFamily="34" charset="0"/>
              </a:rPr>
              <a:t>os itens </a:t>
            </a:r>
            <a:r>
              <a:rPr lang="pt-BR" dirty="0" smtClean="0">
                <a:latin typeface="Arial" pitchFamily="34" charset="0"/>
                <a:cs typeface="Arial" pitchFamily="34" charset="0"/>
              </a:rPr>
              <a:t>do Processo de Compra.</a:t>
            </a:r>
            <a:r>
              <a:rPr lang="pt-BR" dirty="0" smtClean="0">
                <a:solidFill>
                  <a:srgbClr val="002060"/>
                </a:solidFill>
                <a:latin typeface="Arial" pitchFamily="34" charset="0"/>
                <a:cs typeface="Arial" pitchFamily="34" charset="0"/>
              </a:rPr>
              <a:t> </a:t>
            </a:r>
            <a:endParaRPr lang="pt-BR" dirty="0">
              <a:solidFill>
                <a:srgbClr val="002060"/>
              </a:solidFill>
              <a:latin typeface="Arial" pitchFamily="34" charset="0"/>
              <a:cs typeface="Arial" pitchFamily="34" charset="0"/>
            </a:endParaRPr>
          </a:p>
        </p:txBody>
      </p:sp>
      <p:pic>
        <p:nvPicPr>
          <p:cNvPr id="65538" name="Picture 2"/>
          <p:cNvPicPr>
            <a:picLocks noChangeAspect="1" noChangeArrowheads="1"/>
          </p:cNvPicPr>
          <p:nvPr/>
        </p:nvPicPr>
        <p:blipFill>
          <a:blip r:embed="rId3" cstate="print"/>
          <a:srcRect/>
          <a:stretch>
            <a:fillRect/>
          </a:stretch>
        </p:blipFill>
        <p:spPr bwMode="auto">
          <a:xfrm>
            <a:off x="179512" y="1340768"/>
            <a:ext cx="8424936" cy="5184576"/>
          </a:xfrm>
          <a:prstGeom prst="rect">
            <a:avLst/>
          </a:prstGeom>
          <a:noFill/>
          <a:ln w="9525">
            <a:noFill/>
            <a:miter lim="800000"/>
            <a:headEnd/>
            <a:tailEnd/>
          </a:ln>
        </p:spPr>
      </p:pic>
      <p:sp>
        <p:nvSpPr>
          <p:cNvPr id="11" name="Retângulo 10"/>
          <p:cNvSpPr/>
          <p:nvPr/>
        </p:nvSpPr>
        <p:spPr>
          <a:xfrm>
            <a:off x="7668344" y="2348880"/>
            <a:ext cx="814262" cy="307777"/>
          </a:xfrm>
          <a:prstGeom prst="rect">
            <a:avLst/>
          </a:prstGeom>
          <a:ln>
            <a:solidFill>
              <a:srgbClr val="FF0000"/>
            </a:solidFill>
          </a:ln>
        </p:spPr>
        <p:txBody>
          <a:bodyPr wrap="none">
            <a:spAutoFit/>
          </a:bodyPr>
          <a:lstStyle/>
          <a:p>
            <a:r>
              <a:rPr lang="pt-BR" sz="1400" b="1" dirty="0" smtClean="0">
                <a:solidFill>
                  <a:srgbClr val="FF0000"/>
                </a:solidFill>
              </a:rPr>
              <a:t>Parte 1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10" name="Retângulo 9"/>
          <p:cNvSpPr/>
          <p:nvPr/>
        </p:nvSpPr>
        <p:spPr>
          <a:xfrm>
            <a:off x="323528" y="6093296"/>
            <a:ext cx="8568952" cy="584775"/>
          </a:xfrm>
          <a:prstGeom prst="rect">
            <a:avLst/>
          </a:prstGeom>
        </p:spPr>
        <p:txBody>
          <a:bodyPr wrap="square">
            <a:spAutoFit/>
          </a:bodyPr>
          <a:lstStyle/>
          <a:p>
            <a:r>
              <a:rPr lang="pt-BR" sz="1600" dirty="0" smtClean="0"/>
              <a:t>Se houver mais itens para incluir, os campos deverão ser preenchidos novamente. </a:t>
            </a:r>
            <a:br>
              <a:rPr lang="pt-BR" sz="1600" dirty="0" smtClean="0"/>
            </a:br>
            <a:r>
              <a:rPr lang="pt-BR" sz="1600" dirty="0" smtClean="0"/>
              <a:t>Salvar ao final da operação</a:t>
            </a:r>
            <a:endParaRPr lang="pt-BR" sz="1600" dirty="0"/>
          </a:p>
        </p:txBody>
      </p:sp>
      <p:pic>
        <p:nvPicPr>
          <p:cNvPr id="66562" name="Picture 2"/>
          <p:cNvPicPr>
            <a:picLocks noChangeAspect="1" noChangeArrowheads="1"/>
          </p:cNvPicPr>
          <p:nvPr/>
        </p:nvPicPr>
        <p:blipFill>
          <a:blip r:embed="rId3" cstate="print"/>
          <a:srcRect/>
          <a:stretch>
            <a:fillRect/>
          </a:stretch>
        </p:blipFill>
        <p:spPr bwMode="auto">
          <a:xfrm>
            <a:off x="251520" y="836713"/>
            <a:ext cx="8640960" cy="5044976"/>
          </a:xfrm>
          <a:prstGeom prst="rect">
            <a:avLst/>
          </a:prstGeom>
          <a:noFill/>
          <a:ln w="9525">
            <a:noFill/>
            <a:miter lim="800000"/>
            <a:headEnd/>
            <a:tailEnd/>
          </a:ln>
        </p:spPr>
      </p:pic>
      <p:sp>
        <p:nvSpPr>
          <p:cNvPr id="8" name="Retângulo 7"/>
          <p:cNvSpPr/>
          <p:nvPr/>
        </p:nvSpPr>
        <p:spPr>
          <a:xfrm>
            <a:off x="1043608" y="188640"/>
            <a:ext cx="7239033" cy="461665"/>
          </a:xfrm>
          <a:prstGeom prst="rect">
            <a:avLst/>
          </a:prstGeom>
        </p:spPr>
        <p:txBody>
          <a:bodyPr wrap="none">
            <a:spAutoFit/>
          </a:bodyPr>
          <a:lstStyle/>
          <a:p>
            <a:r>
              <a:rPr lang="pt-BR" sz="2400" b="1" dirty="0" smtClean="0">
                <a:solidFill>
                  <a:srgbClr val="FF0000"/>
                </a:solidFill>
              </a:rPr>
              <a:t>Aba PROCESSO DE EXECUÇÃO -  </a:t>
            </a:r>
            <a:r>
              <a:rPr lang="pt-BR" sz="2400" b="1" dirty="0" smtClean="0">
                <a:solidFill>
                  <a:srgbClr val="002060"/>
                </a:solidFill>
              </a:rPr>
              <a:t>Inclusão dos Itens </a:t>
            </a:r>
          </a:p>
        </p:txBody>
      </p:sp>
      <p:sp>
        <p:nvSpPr>
          <p:cNvPr id="12" name="Retângulo 11"/>
          <p:cNvSpPr/>
          <p:nvPr/>
        </p:nvSpPr>
        <p:spPr>
          <a:xfrm>
            <a:off x="8028384" y="1556792"/>
            <a:ext cx="814262" cy="307777"/>
          </a:xfrm>
          <a:prstGeom prst="rect">
            <a:avLst/>
          </a:prstGeom>
          <a:ln>
            <a:solidFill>
              <a:srgbClr val="FF0000"/>
            </a:solidFill>
          </a:ln>
        </p:spPr>
        <p:txBody>
          <a:bodyPr wrap="none">
            <a:spAutoFit/>
          </a:bodyPr>
          <a:lstStyle/>
          <a:p>
            <a:r>
              <a:rPr lang="pt-BR" sz="1400" b="1" dirty="0" smtClean="0">
                <a:solidFill>
                  <a:srgbClr val="FF0000"/>
                </a:solidFill>
              </a:rPr>
              <a:t>Parte 2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1115616" y="116632"/>
            <a:ext cx="7750840" cy="369332"/>
          </a:xfrm>
          <a:prstGeom prst="rect">
            <a:avLst/>
          </a:prstGeom>
        </p:spPr>
        <p:txBody>
          <a:bodyPr wrap="none">
            <a:spAutoFit/>
          </a:bodyPr>
          <a:lstStyle/>
          <a:p>
            <a:r>
              <a:rPr lang="pt-BR" b="1" dirty="0" smtClean="0">
                <a:solidFill>
                  <a:srgbClr val="FF0000"/>
                </a:solidFill>
                <a:latin typeface="Arial" pitchFamily="34" charset="0"/>
                <a:cs typeface="Arial" pitchFamily="34" charset="0"/>
              </a:rPr>
              <a:t>Aba PROCESSO DE EXECUÇÃO - </a:t>
            </a:r>
            <a:r>
              <a:rPr lang="pt-BR" b="1" dirty="0" smtClean="0">
                <a:solidFill>
                  <a:srgbClr val="002060"/>
                </a:solidFill>
                <a:latin typeface="Arial" pitchFamily="34" charset="0"/>
                <a:cs typeface="Arial" pitchFamily="34" charset="0"/>
              </a:rPr>
              <a:t>Licitação Concluída com Sucesso </a:t>
            </a:r>
          </a:p>
        </p:txBody>
      </p:sp>
      <p:sp>
        <p:nvSpPr>
          <p:cNvPr id="10" name="Retângulo 9"/>
          <p:cNvSpPr/>
          <p:nvPr/>
        </p:nvSpPr>
        <p:spPr>
          <a:xfrm>
            <a:off x="179512" y="6021288"/>
            <a:ext cx="8712968" cy="707886"/>
          </a:xfrm>
          <a:prstGeom prst="rect">
            <a:avLst/>
          </a:prstGeom>
        </p:spPr>
        <p:txBody>
          <a:bodyPr wrap="square">
            <a:spAutoFit/>
          </a:bodyPr>
          <a:lstStyle/>
          <a:p>
            <a:r>
              <a:rPr lang="pt-BR" sz="2000" dirty="0" smtClean="0">
                <a:latin typeface="Arial" pitchFamily="34" charset="0"/>
                <a:cs typeface="Arial" pitchFamily="34" charset="0"/>
              </a:rPr>
              <a:t>Se houver mais de uma licitação, repetir o processo clicando em </a:t>
            </a:r>
            <a:r>
              <a:rPr lang="pt-BR" sz="2000" dirty="0" smtClean="0">
                <a:solidFill>
                  <a:srgbClr val="FF0000"/>
                </a:solidFill>
                <a:latin typeface="Arial" pitchFamily="34" charset="0"/>
                <a:cs typeface="Arial" pitchFamily="34" charset="0"/>
              </a:rPr>
              <a:t>Incluir Processo de Execução</a:t>
            </a:r>
            <a:r>
              <a:rPr lang="pt-BR" sz="2000" dirty="0" smtClean="0">
                <a:latin typeface="Arial" pitchFamily="34" charset="0"/>
                <a:cs typeface="Arial" pitchFamily="34" charset="0"/>
              </a:rPr>
              <a:t>.</a:t>
            </a:r>
            <a:endParaRPr lang="pt-BR" sz="2000" dirty="0">
              <a:latin typeface="Arial" pitchFamily="34" charset="0"/>
              <a:cs typeface="Arial" pitchFamily="34" charset="0"/>
            </a:endParaRPr>
          </a:p>
        </p:txBody>
      </p:sp>
      <p:pic>
        <p:nvPicPr>
          <p:cNvPr id="67586" name="Picture 2"/>
          <p:cNvPicPr>
            <a:picLocks noChangeAspect="1" noChangeArrowheads="1"/>
          </p:cNvPicPr>
          <p:nvPr/>
        </p:nvPicPr>
        <p:blipFill>
          <a:blip r:embed="rId3" cstate="print"/>
          <a:srcRect/>
          <a:stretch>
            <a:fillRect/>
          </a:stretch>
        </p:blipFill>
        <p:spPr bwMode="auto">
          <a:xfrm>
            <a:off x="0" y="548680"/>
            <a:ext cx="9144000" cy="54726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7437" y="-171400"/>
            <a:ext cx="9151437" cy="7029400"/>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1115616" y="0"/>
            <a:ext cx="3177986" cy="553998"/>
          </a:xfrm>
          <a:prstGeom prst="rect">
            <a:avLst/>
          </a:prstGeom>
        </p:spPr>
        <p:txBody>
          <a:bodyPr wrap="none">
            <a:spAutoFit/>
          </a:bodyPr>
          <a:lstStyle/>
          <a:p>
            <a:r>
              <a:rPr lang="pt-BR" sz="3000" b="1" dirty="0" smtClean="0">
                <a:solidFill>
                  <a:srgbClr val="FF0000"/>
                </a:solidFill>
              </a:rPr>
              <a:t>ABA CONTRATOS</a:t>
            </a:r>
          </a:p>
        </p:txBody>
      </p:sp>
      <p:sp>
        <p:nvSpPr>
          <p:cNvPr id="10" name="Retângulo 9"/>
          <p:cNvSpPr/>
          <p:nvPr/>
        </p:nvSpPr>
        <p:spPr>
          <a:xfrm>
            <a:off x="179512" y="6093296"/>
            <a:ext cx="7992888" cy="646331"/>
          </a:xfrm>
          <a:prstGeom prst="rect">
            <a:avLst/>
          </a:prstGeom>
        </p:spPr>
        <p:txBody>
          <a:bodyPr wrap="square">
            <a:spAutoFit/>
          </a:bodyPr>
          <a:lstStyle/>
          <a:p>
            <a:pPr algn="ctr"/>
            <a:r>
              <a:rPr lang="pt-BR" dirty="0" smtClean="0">
                <a:solidFill>
                  <a:srgbClr val="FF0000"/>
                </a:solidFill>
                <a:latin typeface="Arial" pitchFamily="34" charset="0"/>
                <a:cs typeface="Arial" pitchFamily="34" charset="0"/>
              </a:rPr>
              <a:t>Assim como a licitação, o contrato é firmado fora do SICONV, mas deve ser obrigatoriamente registrado no sistema.</a:t>
            </a:r>
            <a:endParaRPr lang="pt-BR" dirty="0">
              <a:solidFill>
                <a:srgbClr val="FF0000"/>
              </a:solidFill>
              <a:latin typeface="Arial" pitchFamily="34" charset="0"/>
              <a:cs typeface="Arial" pitchFamily="34" charset="0"/>
            </a:endParaRPr>
          </a:p>
        </p:txBody>
      </p:sp>
      <p:pic>
        <p:nvPicPr>
          <p:cNvPr id="67587" name="Picture 3"/>
          <p:cNvPicPr>
            <a:picLocks noChangeAspect="1" noChangeArrowheads="1"/>
          </p:cNvPicPr>
          <p:nvPr/>
        </p:nvPicPr>
        <p:blipFill>
          <a:blip r:embed="rId3" cstate="print"/>
          <a:srcRect/>
          <a:stretch>
            <a:fillRect/>
          </a:stretch>
        </p:blipFill>
        <p:spPr bwMode="auto">
          <a:xfrm>
            <a:off x="107504" y="1556792"/>
            <a:ext cx="8784976" cy="4536504"/>
          </a:xfrm>
          <a:prstGeom prst="rect">
            <a:avLst/>
          </a:prstGeom>
          <a:noFill/>
          <a:ln w="9525">
            <a:noFill/>
            <a:miter lim="800000"/>
            <a:headEnd/>
            <a:tailEnd/>
          </a:ln>
        </p:spPr>
      </p:pic>
      <p:sp>
        <p:nvSpPr>
          <p:cNvPr id="13" name="Retângulo 12"/>
          <p:cNvSpPr/>
          <p:nvPr/>
        </p:nvSpPr>
        <p:spPr>
          <a:xfrm>
            <a:off x="395536" y="692696"/>
            <a:ext cx="8496944" cy="707886"/>
          </a:xfrm>
          <a:prstGeom prst="rect">
            <a:avLst/>
          </a:prstGeom>
        </p:spPr>
        <p:txBody>
          <a:bodyPr wrap="square">
            <a:spAutoFit/>
          </a:bodyPr>
          <a:lstStyle/>
          <a:p>
            <a:r>
              <a:rPr lang="pt-BR" sz="2000" dirty="0" smtClean="0">
                <a:latin typeface="Arial" pitchFamily="34" charset="0"/>
                <a:cs typeface="Arial" pitchFamily="34" charset="0"/>
              </a:rPr>
              <a:t>Para que o usuário Convenente possa registrar os contratos no Siconv, ele precisará ter o perfil de </a:t>
            </a:r>
            <a:r>
              <a:rPr lang="pt-BR" sz="2000" b="1" dirty="0" smtClean="0">
                <a:solidFill>
                  <a:srgbClr val="FF0000"/>
                </a:solidFill>
                <a:latin typeface="Arial" pitchFamily="34" charset="0"/>
                <a:cs typeface="Arial" pitchFamily="34" charset="0"/>
              </a:rPr>
              <a:t>Comissão de Licitação</a:t>
            </a:r>
            <a:r>
              <a:rPr lang="pt-BR" sz="2000" b="1" dirty="0" smtClean="0">
                <a:solidFill>
                  <a:srgbClr val="002060"/>
                </a:solidFill>
                <a:latin typeface="Arial" pitchFamily="34" charset="0"/>
                <a:cs typeface="Arial" pitchFamily="34" charset="0"/>
              </a:rPr>
              <a:t>. </a:t>
            </a:r>
            <a:endParaRPr lang="pt-BR" sz="2000" dirty="0">
              <a:solidFill>
                <a:srgbClr val="002060"/>
              </a:solidFill>
              <a:latin typeface="Arial" pitchFamily="34" charset="0"/>
              <a:cs typeface="Arial" pitchFamily="34" charset="0"/>
            </a:endParaRPr>
          </a:p>
        </p:txBody>
      </p:sp>
      <p:sp>
        <p:nvSpPr>
          <p:cNvPr id="8" name="Elipse 7"/>
          <p:cNvSpPr/>
          <p:nvPr/>
        </p:nvSpPr>
        <p:spPr>
          <a:xfrm>
            <a:off x="4283968" y="3356992"/>
            <a:ext cx="15121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179512" y="5373216"/>
            <a:ext cx="20162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7437" y="-171400"/>
            <a:ext cx="9151437" cy="7029400"/>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1115616" y="0"/>
            <a:ext cx="2582502" cy="461665"/>
          </a:xfrm>
          <a:prstGeom prst="rect">
            <a:avLst/>
          </a:prstGeom>
        </p:spPr>
        <p:txBody>
          <a:bodyPr wrap="none">
            <a:spAutoFit/>
          </a:bodyPr>
          <a:lstStyle/>
          <a:p>
            <a:r>
              <a:rPr lang="pt-BR" sz="2400" b="1" dirty="0" smtClean="0">
                <a:solidFill>
                  <a:srgbClr val="FF0000"/>
                </a:solidFill>
              </a:rPr>
              <a:t>ABA CONTRATOS</a:t>
            </a:r>
          </a:p>
        </p:txBody>
      </p:sp>
      <p:sp>
        <p:nvSpPr>
          <p:cNvPr id="10" name="Retângulo 9"/>
          <p:cNvSpPr/>
          <p:nvPr/>
        </p:nvSpPr>
        <p:spPr>
          <a:xfrm>
            <a:off x="107504" y="5877272"/>
            <a:ext cx="8568952" cy="646331"/>
          </a:xfrm>
          <a:prstGeom prst="rect">
            <a:avLst/>
          </a:prstGeom>
        </p:spPr>
        <p:txBody>
          <a:bodyPr wrap="square">
            <a:spAutoFit/>
          </a:bodyPr>
          <a:lstStyle/>
          <a:p>
            <a:pPr algn="ctr"/>
            <a:r>
              <a:rPr lang="pt-BR" b="1" dirty="0" smtClean="0">
                <a:latin typeface="Arial" pitchFamily="34" charset="0"/>
                <a:cs typeface="Arial" pitchFamily="34" charset="0"/>
              </a:rPr>
              <a:t>De início, o sistema solicitará a identificação do contratado. Basta inserir o número de CNPJ ou CPF dele e clicar no botão Confirmar. </a:t>
            </a:r>
            <a:endParaRPr lang="pt-BR" b="1" dirty="0">
              <a:latin typeface="Arial" pitchFamily="34" charset="0"/>
              <a:cs typeface="Arial" pitchFamily="34" charset="0"/>
            </a:endParaRPr>
          </a:p>
        </p:txBody>
      </p:sp>
      <p:sp>
        <p:nvSpPr>
          <p:cNvPr id="13" name="Retângulo 12"/>
          <p:cNvSpPr/>
          <p:nvPr/>
        </p:nvSpPr>
        <p:spPr>
          <a:xfrm>
            <a:off x="467544" y="476672"/>
            <a:ext cx="8496944" cy="461665"/>
          </a:xfrm>
          <a:prstGeom prst="rect">
            <a:avLst/>
          </a:prstGeom>
        </p:spPr>
        <p:txBody>
          <a:bodyPr wrap="square">
            <a:spAutoFit/>
          </a:bodyPr>
          <a:lstStyle/>
          <a:p>
            <a:r>
              <a:rPr lang="pt-BR" sz="2400" dirty="0" smtClean="0">
                <a:latin typeface="Arial" pitchFamily="34" charset="0"/>
                <a:cs typeface="Arial" pitchFamily="34" charset="0"/>
              </a:rPr>
              <a:t>Identificação do contrato</a:t>
            </a:r>
            <a:endParaRPr lang="pt-BR" sz="2400" dirty="0">
              <a:latin typeface="Arial" pitchFamily="34" charset="0"/>
              <a:cs typeface="Arial"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0" y="836712"/>
            <a:ext cx="9144000" cy="5040560"/>
          </a:xfrm>
          <a:prstGeom prst="rect">
            <a:avLst/>
          </a:prstGeom>
          <a:noFill/>
          <a:ln w="9525">
            <a:noFill/>
            <a:miter lim="800000"/>
            <a:headEnd/>
            <a:tailEnd/>
          </a:ln>
        </p:spPr>
      </p:pic>
      <p:sp>
        <p:nvSpPr>
          <p:cNvPr id="8" name="Elipse 7"/>
          <p:cNvSpPr/>
          <p:nvPr/>
        </p:nvSpPr>
        <p:spPr>
          <a:xfrm>
            <a:off x="4724400" y="2514600"/>
            <a:ext cx="23762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7437" y="-171400"/>
            <a:ext cx="9151437" cy="7029400"/>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9" name="Retângulo 8"/>
          <p:cNvSpPr/>
          <p:nvPr/>
        </p:nvSpPr>
        <p:spPr>
          <a:xfrm>
            <a:off x="1331640" y="0"/>
            <a:ext cx="6281143" cy="461665"/>
          </a:xfrm>
          <a:prstGeom prst="rect">
            <a:avLst/>
          </a:prstGeom>
        </p:spPr>
        <p:txBody>
          <a:bodyPr wrap="none">
            <a:spAutoFit/>
          </a:bodyPr>
          <a:lstStyle/>
          <a:p>
            <a:r>
              <a:rPr lang="pt-BR" sz="2400" b="1" dirty="0" smtClean="0">
                <a:solidFill>
                  <a:srgbClr val="FF0000"/>
                </a:solidFill>
                <a:latin typeface="Arial" pitchFamily="34" charset="0"/>
                <a:cs typeface="Arial" pitchFamily="34" charset="0"/>
              </a:rPr>
              <a:t>ABA CONTRATOS  - </a:t>
            </a:r>
            <a:r>
              <a:rPr lang="pt-BR" sz="2400" b="1" dirty="0" smtClean="0">
                <a:solidFill>
                  <a:srgbClr val="002060"/>
                </a:solidFill>
                <a:latin typeface="Arial" pitchFamily="34" charset="0"/>
                <a:cs typeface="Arial" pitchFamily="34" charset="0"/>
              </a:rPr>
              <a:t>Registro do Contrato</a:t>
            </a:r>
            <a:endParaRPr lang="pt-BR" sz="2400" b="1" dirty="0" smtClean="0">
              <a:solidFill>
                <a:srgbClr val="FF0000"/>
              </a:solidFill>
              <a:latin typeface="Arial" pitchFamily="34" charset="0"/>
              <a:cs typeface="Arial" pitchFamily="34" charset="0"/>
            </a:endParaRPr>
          </a:p>
        </p:txBody>
      </p:sp>
      <p:pic>
        <p:nvPicPr>
          <p:cNvPr id="69636" name="Picture 4"/>
          <p:cNvPicPr>
            <a:picLocks noChangeAspect="1" noChangeArrowheads="1"/>
          </p:cNvPicPr>
          <p:nvPr/>
        </p:nvPicPr>
        <p:blipFill>
          <a:blip r:embed="rId3" cstate="print"/>
          <a:srcRect/>
          <a:stretch>
            <a:fillRect/>
          </a:stretch>
        </p:blipFill>
        <p:spPr bwMode="auto">
          <a:xfrm>
            <a:off x="1" y="620688"/>
            <a:ext cx="8748464" cy="6237312"/>
          </a:xfrm>
          <a:prstGeom prst="rect">
            <a:avLst/>
          </a:prstGeom>
          <a:noFill/>
          <a:ln w="9525">
            <a:noFill/>
            <a:miter lim="800000"/>
            <a:headEnd/>
            <a:tailEnd/>
          </a:ln>
        </p:spPr>
      </p:pic>
      <p:sp>
        <p:nvSpPr>
          <p:cNvPr id="15" name="Retângulo 14"/>
          <p:cNvSpPr/>
          <p:nvPr/>
        </p:nvSpPr>
        <p:spPr>
          <a:xfrm>
            <a:off x="5940152" y="5733256"/>
            <a:ext cx="2808312" cy="738664"/>
          </a:xfrm>
          <a:prstGeom prst="rect">
            <a:avLst/>
          </a:prstGeom>
          <a:ln>
            <a:solidFill>
              <a:srgbClr val="FF0000"/>
            </a:solidFill>
          </a:ln>
        </p:spPr>
        <p:txBody>
          <a:bodyPr wrap="square">
            <a:spAutoFit/>
          </a:bodyPr>
          <a:lstStyle/>
          <a:p>
            <a:r>
              <a:rPr lang="pt-BR" sz="1400" b="1" dirty="0" smtClean="0">
                <a:solidFill>
                  <a:srgbClr val="FF0000"/>
                </a:solidFill>
              </a:rPr>
              <a:t>A partir da ordem de serviço (o que estiver  estabelecido no contrato com o fornecedor</a:t>
            </a:r>
            <a:endParaRPr lang="pt-BR" sz="1400" b="1" dirty="0">
              <a:solidFill>
                <a:srgbClr val="FF0000"/>
              </a:solidFill>
            </a:endParaRPr>
          </a:p>
        </p:txBody>
      </p:sp>
      <p:sp>
        <p:nvSpPr>
          <p:cNvPr id="16" name="Seta para a direita 15"/>
          <p:cNvSpPr/>
          <p:nvPr/>
        </p:nvSpPr>
        <p:spPr>
          <a:xfrm>
            <a:off x="5364088" y="5733257"/>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 name="Retângulo 9"/>
          <p:cNvSpPr/>
          <p:nvPr/>
        </p:nvSpPr>
        <p:spPr>
          <a:xfrm>
            <a:off x="8100392" y="1268760"/>
            <a:ext cx="814262" cy="307777"/>
          </a:xfrm>
          <a:prstGeom prst="rect">
            <a:avLst/>
          </a:prstGeom>
          <a:ln>
            <a:solidFill>
              <a:srgbClr val="FF0000"/>
            </a:solidFill>
          </a:ln>
        </p:spPr>
        <p:txBody>
          <a:bodyPr wrap="none">
            <a:spAutoFit/>
          </a:bodyPr>
          <a:lstStyle/>
          <a:p>
            <a:r>
              <a:rPr lang="pt-BR" sz="1400" b="1" dirty="0" smtClean="0">
                <a:solidFill>
                  <a:srgbClr val="FF0000"/>
                </a:solidFill>
              </a:rPr>
              <a:t>Parte 1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0" y="-171400"/>
            <a:ext cx="9151437" cy="7029400"/>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14" name="Seta para a direita 13"/>
          <p:cNvSpPr/>
          <p:nvPr/>
        </p:nvSpPr>
        <p:spPr>
          <a:xfrm>
            <a:off x="5292080" y="4725145"/>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70660" name="Picture 4"/>
          <p:cNvPicPr>
            <a:picLocks noChangeAspect="1" noChangeArrowheads="1"/>
          </p:cNvPicPr>
          <p:nvPr/>
        </p:nvPicPr>
        <p:blipFill>
          <a:blip r:embed="rId3" cstate="print"/>
          <a:srcRect/>
          <a:stretch>
            <a:fillRect/>
          </a:stretch>
        </p:blipFill>
        <p:spPr bwMode="auto">
          <a:xfrm>
            <a:off x="0" y="620688"/>
            <a:ext cx="9144000" cy="5394350"/>
          </a:xfrm>
          <a:prstGeom prst="rect">
            <a:avLst/>
          </a:prstGeom>
          <a:noFill/>
          <a:ln w="9525">
            <a:noFill/>
            <a:miter lim="800000"/>
            <a:headEnd/>
            <a:tailEnd/>
          </a:ln>
        </p:spPr>
      </p:pic>
      <p:sp>
        <p:nvSpPr>
          <p:cNvPr id="8" name="Retângulo 7"/>
          <p:cNvSpPr/>
          <p:nvPr/>
        </p:nvSpPr>
        <p:spPr>
          <a:xfrm>
            <a:off x="323528" y="5733256"/>
            <a:ext cx="8568952" cy="923330"/>
          </a:xfrm>
          <a:prstGeom prst="rect">
            <a:avLst/>
          </a:prstGeom>
        </p:spPr>
        <p:txBody>
          <a:bodyPr wrap="square">
            <a:spAutoFit/>
          </a:bodyPr>
          <a:lstStyle/>
          <a:p>
            <a:r>
              <a:rPr lang="pt-BR" dirty="0" smtClean="0">
                <a:solidFill>
                  <a:srgbClr val="FF0000"/>
                </a:solidFill>
              </a:rPr>
              <a:t>Será necessário vincular cada contrato que for registrado no Siconv ao processo de compra que lhe deu origem. Para tanto, o usuário deverá clicar no ícone lupa, no campo Número do Processo de Execução.</a:t>
            </a:r>
            <a:endParaRPr lang="pt-BR" dirty="0">
              <a:solidFill>
                <a:srgbClr val="FF0000"/>
              </a:solidFill>
            </a:endParaRPr>
          </a:p>
        </p:txBody>
      </p:sp>
      <p:sp>
        <p:nvSpPr>
          <p:cNvPr id="10" name="Elipse 9"/>
          <p:cNvSpPr/>
          <p:nvPr/>
        </p:nvSpPr>
        <p:spPr>
          <a:xfrm>
            <a:off x="3347864" y="4941168"/>
            <a:ext cx="936104"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1331640" y="0"/>
            <a:ext cx="6281143" cy="461665"/>
          </a:xfrm>
          <a:prstGeom prst="rect">
            <a:avLst/>
          </a:prstGeom>
        </p:spPr>
        <p:txBody>
          <a:bodyPr wrap="none">
            <a:spAutoFit/>
          </a:bodyPr>
          <a:lstStyle/>
          <a:p>
            <a:r>
              <a:rPr lang="pt-BR" sz="2400" b="1" dirty="0" smtClean="0">
                <a:solidFill>
                  <a:srgbClr val="FF0000"/>
                </a:solidFill>
                <a:latin typeface="Arial" pitchFamily="34" charset="0"/>
                <a:cs typeface="Arial" pitchFamily="34" charset="0"/>
              </a:rPr>
              <a:t>ABA CONTRATOS  - </a:t>
            </a:r>
            <a:r>
              <a:rPr lang="pt-BR" sz="2400" b="1" dirty="0" smtClean="0">
                <a:solidFill>
                  <a:srgbClr val="002060"/>
                </a:solidFill>
                <a:latin typeface="Arial" pitchFamily="34" charset="0"/>
                <a:cs typeface="Arial" pitchFamily="34" charset="0"/>
              </a:rPr>
              <a:t>Registro do Contrato</a:t>
            </a:r>
            <a:endParaRPr lang="pt-BR" sz="2400" b="1" dirty="0" smtClean="0">
              <a:solidFill>
                <a:srgbClr val="FF0000"/>
              </a:solidFill>
              <a:latin typeface="Arial" pitchFamily="34" charset="0"/>
              <a:cs typeface="Arial" pitchFamily="34" charset="0"/>
            </a:endParaRPr>
          </a:p>
        </p:txBody>
      </p:sp>
      <p:sp>
        <p:nvSpPr>
          <p:cNvPr id="12" name="Retângulo 11"/>
          <p:cNvSpPr/>
          <p:nvPr/>
        </p:nvSpPr>
        <p:spPr>
          <a:xfrm>
            <a:off x="7884368" y="332656"/>
            <a:ext cx="814262" cy="307777"/>
          </a:xfrm>
          <a:prstGeom prst="rect">
            <a:avLst/>
          </a:prstGeom>
          <a:ln>
            <a:solidFill>
              <a:srgbClr val="FF0000"/>
            </a:solidFill>
          </a:ln>
        </p:spPr>
        <p:txBody>
          <a:bodyPr wrap="none">
            <a:spAutoFit/>
          </a:bodyPr>
          <a:lstStyle/>
          <a:p>
            <a:r>
              <a:rPr lang="pt-BR" sz="1400" b="1" dirty="0" smtClean="0">
                <a:solidFill>
                  <a:srgbClr val="FF0000"/>
                </a:solidFill>
              </a:rPr>
              <a:t>Parte 2 </a:t>
            </a:r>
          </a:p>
        </p:txBody>
      </p:sp>
      <p:sp>
        <p:nvSpPr>
          <p:cNvPr id="15" name="Elipse 14"/>
          <p:cNvSpPr/>
          <p:nvPr/>
        </p:nvSpPr>
        <p:spPr>
          <a:xfrm>
            <a:off x="2051720" y="620688"/>
            <a:ext cx="936104"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checkerboard(across)">
                                      <p:cBhvr>
                                        <p:cTn id="7" dur="500"/>
                                        <p:tgtEl>
                                          <p:spTgt spid="7066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2000" y="1560016"/>
            <a:ext cx="7639418" cy="4154984"/>
          </a:xfrm>
          <a:prstGeom prst="rect">
            <a:avLst/>
          </a:prstGeom>
          <a:noFill/>
        </p:spPr>
        <p:txBody>
          <a:bodyPr wrap="square">
            <a:spAutoFit/>
          </a:bodyPr>
          <a:lstStyle/>
          <a:p>
            <a:pPr algn="just" fontAlgn="base"/>
            <a:r>
              <a:rPr lang="pt-BR" sz="2400" dirty="0" smtClean="0"/>
              <a:t>O </a:t>
            </a:r>
            <a:r>
              <a:rPr lang="pt-BR" sz="2400" dirty="0"/>
              <a:t>Ajuste do PT, como é mais conhecido, permite ajustes no plano de trabalho sem a necessidade de Termo </a:t>
            </a:r>
            <a:r>
              <a:rPr lang="pt-BR" sz="2400" dirty="0" smtClean="0"/>
              <a:t>Aditivo</a:t>
            </a:r>
          </a:p>
          <a:p>
            <a:pPr algn="just" fontAlgn="base"/>
            <a:endParaRPr lang="pt-BR" sz="2400" dirty="0"/>
          </a:p>
          <a:p>
            <a:pPr algn="just" fontAlgn="base"/>
            <a:r>
              <a:rPr lang="pt-BR" sz="2400" dirty="0"/>
              <a:t>Os ajustes que não implicam alteração de valor, da vigência ou do objeto do instrumento celebrado podem ser qualificados como ajuste do PT</a:t>
            </a:r>
            <a:r>
              <a:rPr lang="pt-BR" sz="2400" dirty="0" smtClean="0"/>
              <a:t>.</a:t>
            </a:r>
          </a:p>
          <a:p>
            <a:pPr algn="just" fontAlgn="base"/>
            <a:endParaRPr lang="pt-BR" sz="2400" dirty="0"/>
          </a:p>
          <a:p>
            <a:pPr algn="just" fontAlgn="base"/>
            <a:r>
              <a:rPr lang="pt-BR" sz="2400" dirty="0" smtClean="0"/>
              <a:t>Antes </a:t>
            </a:r>
            <a:r>
              <a:rPr lang="pt-BR" sz="2400" dirty="0"/>
              <a:t>de solicitar um ajuste, o convenente identifica a necessidade de ajustar o Plano de Trabalho (cronograma físico, cronograma de desembolso e plano de aplicação detalhado</a:t>
            </a:r>
            <a:r>
              <a:rPr lang="pt-BR" sz="2400" dirty="0" smtClean="0"/>
              <a:t>).</a:t>
            </a:r>
            <a:r>
              <a:rPr lang="pt-BR" sz="2400" dirty="0"/>
              <a:t> </a:t>
            </a:r>
          </a:p>
        </p:txBody>
      </p:sp>
    </p:spTree>
    <p:extLst>
      <p:ext uri="{BB962C8B-B14F-4D97-AF65-F5344CB8AC3E}">
        <p14:creationId xmlns:p14="http://schemas.microsoft.com/office/powerpoint/2010/main" xmlns="" val="20761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 Ordem Bancária de Transferências Voluntárias</a:t>
            </a:r>
            <a:endParaRPr lang="pt-BR" sz="2000" b="1" dirty="0">
              <a:solidFill>
                <a:srgbClr val="FF0000"/>
              </a:solidFill>
              <a:latin typeface="Arial" pitchFamily="34" charset="0"/>
              <a:cs typeface="Arial" pitchFamily="34" charset="0"/>
            </a:endParaRPr>
          </a:p>
        </p:txBody>
      </p:sp>
      <p:sp>
        <p:nvSpPr>
          <p:cNvPr id="7" name="CaixaDeTexto 6"/>
          <p:cNvSpPr txBox="1"/>
          <p:nvPr/>
        </p:nvSpPr>
        <p:spPr>
          <a:xfrm>
            <a:off x="533400" y="4114800"/>
            <a:ext cx="8001000" cy="461665"/>
          </a:xfrm>
          <a:prstGeom prst="rect">
            <a:avLst/>
          </a:prstGeom>
          <a:noFill/>
        </p:spPr>
        <p:txBody>
          <a:bodyPr wrap="square">
            <a:spAutoFit/>
          </a:bodyPr>
          <a:lstStyle/>
          <a:p>
            <a:pPr algn="just"/>
            <a:endParaRPr lang="pt-BR" sz="2400" dirty="0" smtClean="0"/>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762000" y="1676400"/>
            <a:ext cx="7772400" cy="4154984"/>
          </a:xfrm>
          <a:prstGeom prst="rect">
            <a:avLst/>
          </a:prstGeom>
          <a:noFill/>
        </p:spPr>
        <p:txBody>
          <a:bodyPr wrap="square">
            <a:spAutoFit/>
          </a:bodyPr>
          <a:lstStyle/>
          <a:p>
            <a:pPr algn="just"/>
            <a:r>
              <a:rPr lang="pt-BR" sz="2400" dirty="0" smtClean="0"/>
              <a:t>É a funcionalidade que permite ao usuário convenente realizar as movimentações financeiras de pagamento a credores/fornecedores de convênios, contratos de repasse, termos de parcerias, termos de colaboração e termos de fomento, bem como proceder à aplicação em poupança, resgate total do saldo da aplicação financeira e possível devolução de saldo remanescente ao final da execução.</a:t>
            </a:r>
          </a:p>
          <a:p>
            <a:pPr algn="just"/>
            <a:endParaRPr lang="pt-BR" sz="2400" dirty="0" smtClean="0"/>
          </a:p>
          <a:p>
            <a:pPr algn="just"/>
            <a:r>
              <a:rPr lang="pt-BR" sz="2400" dirty="0" smtClean="0"/>
              <a:t>Em julho de 2012, foi definitivamente implantada a OBTV no Siconv e sua efetiva execução em 2013.</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Fluxo da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p:cNvPicPr>
            <a:picLocks noChangeAspect="1" noChangeArrowheads="1"/>
          </p:cNvPicPr>
          <p:nvPr/>
        </p:nvPicPr>
        <p:blipFill>
          <a:blip r:embed="rId3" cstate="print"/>
          <a:srcRect/>
          <a:stretch>
            <a:fillRect/>
          </a:stretch>
        </p:blipFill>
        <p:spPr bwMode="auto">
          <a:xfrm>
            <a:off x="533400" y="1066800"/>
            <a:ext cx="8229600" cy="51816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diamond(in)">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Definir Ordenador de Despesa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762000" y="1371600"/>
            <a:ext cx="7620000" cy="4893647"/>
          </a:xfrm>
          <a:prstGeom prst="rect">
            <a:avLst/>
          </a:prstGeom>
          <a:noFill/>
        </p:spPr>
        <p:txBody>
          <a:bodyPr wrap="square">
            <a:spAutoFit/>
          </a:bodyPr>
          <a:lstStyle/>
          <a:p>
            <a:pPr algn="just"/>
            <a:r>
              <a:rPr lang="pt-BR" sz="2400" dirty="0" smtClean="0"/>
              <a:t>Ordenador de despesa OBTV é quem realizará a autorização das movimentações financeiras e as enviará ao </a:t>
            </a:r>
            <a:r>
              <a:rPr lang="pt-BR" sz="2400" dirty="0" err="1" smtClean="0"/>
              <a:t>Siafi</a:t>
            </a:r>
            <a:r>
              <a:rPr lang="pt-BR" sz="2400" dirty="0" smtClean="0"/>
              <a:t>.</a:t>
            </a:r>
          </a:p>
          <a:p>
            <a:pPr algn="just"/>
            <a:endParaRPr lang="pt-BR" sz="2400" dirty="0" smtClean="0"/>
          </a:p>
          <a:p>
            <a:pPr algn="just"/>
            <a:r>
              <a:rPr lang="pt-BR" sz="2400" dirty="0" smtClean="0"/>
              <a:t>Para a regularização da conta bancária do convênio, o convenente deverá entregar à instituição bancária a relação dos CPF das pessoas autorizadas a movimentar a conta do convênio, juntamente com a documentação exigida pela instituição bancária.</a:t>
            </a:r>
          </a:p>
          <a:p>
            <a:pPr algn="just"/>
            <a:endParaRPr lang="pt-BR" sz="2400" dirty="0" smtClean="0"/>
          </a:p>
          <a:p>
            <a:pPr algn="just"/>
            <a:r>
              <a:rPr lang="pt-BR" sz="2400" dirty="0" smtClean="0"/>
              <a:t>O convenente deverá definir pelo menos um ordenador de despesa OBTV. Caso contrário, nenhuma movimentação financeira poderá ser autorizada</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Definir Ordenador de Despesa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p:cNvPicPr>
            <a:picLocks noChangeAspect="1" noChangeArrowheads="1"/>
          </p:cNvPicPr>
          <p:nvPr/>
        </p:nvPicPr>
        <p:blipFill>
          <a:blip r:embed="rId3" cstate="print"/>
          <a:srcRect/>
          <a:stretch>
            <a:fillRect/>
          </a:stretch>
        </p:blipFill>
        <p:spPr bwMode="auto">
          <a:xfrm>
            <a:off x="685800" y="1295400"/>
            <a:ext cx="7924800" cy="48006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box(in)">
                                      <p:cBhvr>
                                        <p:cTn id="1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Definir Ordenador de Despesa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270" name="Group 6"/>
          <p:cNvGrpSpPr>
            <a:grpSpLocks/>
          </p:cNvGrpSpPr>
          <p:nvPr/>
        </p:nvGrpSpPr>
        <p:grpSpPr bwMode="auto">
          <a:xfrm>
            <a:off x="685800" y="1143000"/>
            <a:ext cx="7620000" cy="2667000"/>
            <a:chOff x="1134" y="383"/>
            <a:chExt cx="9922" cy="1733"/>
          </a:xfrm>
        </p:grpSpPr>
        <p:pic>
          <p:nvPicPr>
            <p:cNvPr id="11271" name="Picture 7"/>
            <p:cNvPicPr>
              <a:picLocks noChangeAspect="1" noChangeArrowheads="1"/>
            </p:cNvPicPr>
            <p:nvPr/>
          </p:nvPicPr>
          <p:blipFill>
            <a:blip r:embed="rId3" cstate="print"/>
            <a:srcRect/>
            <a:stretch>
              <a:fillRect/>
            </a:stretch>
          </p:blipFill>
          <p:spPr bwMode="auto">
            <a:xfrm>
              <a:off x="1133" y="382"/>
              <a:ext cx="9922" cy="1733"/>
            </a:xfrm>
            <a:prstGeom prst="rect">
              <a:avLst/>
            </a:prstGeom>
            <a:noFill/>
          </p:spPr>
        </p:pic>
        <p:sp>
          <p:nvSpPr>
            <p:cNvPr id="11272" name="Freeform 8"/>
            <p:cNvSpPr>
              <a:spLocks/>
            </p:cNvSpPr>
            <p:nvPr/>
          </p:nvSpPr>
          <p:spPr bwMode="auto">
            <a:xfrm>
              <a:off x="2536" y="1647"/>
              <a:ext cx="1196" cy="420"/>
            </a:xfrm>
            <a:custGeom>
              <a:avLst/>
              <a:gdLst/>
              <a:ahLst/>
              <a:cxnLst>
                <a:cxn ang="0">
                  <a:pos x="598" y="0"/>
                </a:cxn>
                <a:cxn ang="0">
                  <a:pos x="491" y="3"/>
                </a:cxn>
                <a:cxn ang="0">
                  <a:pos x="390" y="13"/>
                </a:cxn>
                <a:cxn ang="0">
                  <a:pos x="297" y="29"/>
                </a:cxn>
                <a:cxn ang="0">
                  <a:pos x="213" y="49"/>
                </a:cxn>
                <a:cxn ang="0">
                  <a:pos x="141" y="75"/>
                </a:cxn>
                <a:cxn ang="0">
                  <a:pos x="82" y="104"/>
                </a:cxn>
                <a:cxn ang="0">
                  <a:pos x="10" y="172"/>
                </a:cxn>
                <a:cxn ang="0">
                  <a:pos x="0" y="210"/>
                </a:cxn>
                <a:cxn ang="0">
                  <a:pos x="10" y="248"/>
                </a:cxn>
                <a:cxn ang="0">
                  <a:pos x="82" y="316"/>
                </a:cxn>
                <a:cxn ang="0">
                  <a:pos x="141" y="345"/>
                </a:cxn>
                <a:cxn ang="0">
                  <a:pos x="213" y="371"/>
                </a:cxn>
                <a:cxn ang="0">
                  <a:pos x="297" y="391"/>
                </a:cxn>
                <a:cxn ang="0">
                  <a:pos x="390" y="407"/>
                </a:cxn>
                <a:cxn ang="0">
                  <a:pos x="491" y="417"/>
                </a:cxn>
                <a:cxn ang="0">
                  <a:pos x="598" y="420"/>
                </a:cxn>
                <a:cxn ang="0">
                  <a:pos x="706" y="417"/>
                </a:cxn>
                <a:cxn ang="0">
                  <a:pos x="807" y="407"/>
                </a:cxn>
                <a:cxn ang="0">
                  <a:pos x="900" y="391"/>
                </a:cxn>
                <a:cxn ang="0">
                  <a:pos x="984" y="371"/>
                </a:cxn>
                <a:cxn ang="0">
                  <a:pos x="1056" y="345"/>
                </a:cxn>
                <a:cxn ang="0">
                  <a:pos x="1115" y="316"/>
                </a:cxn>
                <a:cxn ang="0">
                  <a:pos x="1187" y="248"/>
                </a:cxn>
                <a:cxn ang="0">
                  <a:pos x="1196" y="210"/>
                </a:cxn>
                <a:cxn ang="0">
                  <a:pos x="1187" y="172"/>
                </a:cxn>
                <a:cxn ang="0">
                  <a:pos x="1115" y="104"/>
                </a:cxn>
                <a:cxn ang="0">
                  <a:pos x="1056" y="75"/>
                </a:cxn>
                <a:cxn ang="0">
                  <a:pos x="984" y="49"/>
                </a:cxn>
                <a:cxn ang="0">
                  <a:pos x="900" y="29"/>
                </a:cxn>
                <a:cxn ang="0">
                  <a:pos x="807" y="13"/>
                </a:cxn>
                <a:cxn ang="0">
                  <a:pos x="706" y="3"/>
                </a:cxn>
                <a:cxn ang="0">
                  <a:pos x="598" y="0"/>
                </a:cxn>
              </a:cxnLst>
              <a:rect l="0" t="0" r="r" b="b"/>
              <a:pathLst>
                <a:path w="1196" h="420">
                  <a:moveTo>
                    <a:pt x="598" y="0"/>
                  </a:moveTo>
                  <a:lnTo>
                    <a:pt x="491" y="3"/>
                  </a:lnTo>
                  <a:lnTo>
                    <a:pt x="390" y="13"/>
                  </a:lnTo>
                  <a:lnTo>
                    <a:pt x="297" y="29"/>
                  </a:lnTo>
                  <a:lnTo>
                    <a:pt x="213" y="49"/>
                  </a:lnTo>
                  <a:lnTo>
                    <a:pt x="141" y="75"/>
                  </a:lnTo>
                  <a:lnTo>
                    <a:pt x="82" y="104"/>
                  </a:lnTo>
                  <a:lnTo>
                    <a:pt x="10" y="172"/>
                  </a:lnTo>
                  <a:lnTo>
                    <a:pt x="0" y="210"/>
                  </a:lnTo>
                  <a:lnTo>
                    <a:pt x="10" y="248"/>
                  </a:lnTo>
                  <a:lnTo>
                    <a:pt x="82" y="316"/>
                  </a:lnTo>
                  <a:lnTo>
                    <a:pt x="141" y="345"/>
                  </a:lnTo>
                  <a:lnTo>
                    <a:pt x="213" y="371"/>
                  </a:lnTo>
                  <a:lnTo>
                    <a:pt x="297" y="391"/>
                  </a:lnTo>
                  <a:lnTo>
                    <a:pt x="390" y="407"/>
                  </a:lnTo>
                  <a:lnTo>
                    <a:pt x="491" y="417"/>
                  </a:lnTo>
                  <a:lnTo>
                    <a:pt x="598" y="420"/>
                  </a:lnTo>
                  <a:lnTo>
                    <a:pt x="706" y="417"/>
                  </a:lnTo>
                  <a:lnTo>
                    <a:pt x="807" y="407"/>
                  </a:lnTo>
                  <a:lnTo>
                    <a:pt x="900" y="391"/>
                  </a:lnTo>
                  <a:lnTo>
                    <a:pt x="984" y="371"/>
                  </a:lnTo>
                  <a:lnTo>
                    <a:pt x="1056" y="345"/>
                  </a:lnTo>
                  <a:lnTo>
                    <a:pt x="1115" y="316"/>
                  </a:lnTo>
                  <a:lnTo>
                    <a:pt x="1187" y="248"/>
                  </a:lnTo>
                  <a:lnTo>
                    <a:pt x="1196" y="210"/>
                  </a:lnTo>
                  <a:lnTo>
                    <a:pt x="1187" y="172"/>
                  </a:lnTo>
                  <a:lnTo>
                    <a:pt x="1115" y="104"/>
                  </a:lnTo>
                  <a:lnTo>
                    <a:pt x="1056" y="75"/>
                  </a:lnTo>
                  <a:lnTo>
                    <a:pt x="984" y="49"/>
                  </a:lnTo>
                  <a:lnTo>
                    <a:pt x="900" y="29"/>
                  </a:lnTo>
                  <a:lnTo>
                    <a:pt x="807" y="13"/>
                  </a:lnTo>
                  <a:lnTo>
                    <a:pt x="706" y="3"/>
                  </a:lnTo>
                  <a:lnTo>
                    <a:pt x="598"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4" name="CaixaDeTexto 13"/>
          <p:cNvSpPr txBox="1"/>
          <p:nvPr/>
        </p:nvSpPr>
        <p:spPr>
          <a:xfrm>
            <a:off x="609600" y="3733800"/>
            <a:ext cx="7772400" cy="3046988"/>
          </a:xfrm>
          <a:prstGeom prst="rect">
            <a:avLst/>
          </a:prstGeom>
          <a:noFill/>
        </p:spPr>
        <p:txBody>
          <a:bodyPr wrap="square">
            <a:spAutoFit/>
          </a:bodyPr>
          <a:lstStyle/>
          <a:p>
            <a:pPr algn="just"/>
            <a:endParaRPr lang="pt-BR" sz="2400" dirty="0" smtClean="0"/>
          </a:p>
          <a:p>
            <a:pPr algn="just"/>
            <a:r>
              <a:rPr lang="pt-BR" sz="2400" dirty="0" smtClean="0"/>
              <a:t>Clicando em </a:t>
            </a:r>
            <a:r>
              <a:rPr lang="pt-BR" sz="2400" b="1" dirty="0" smtClean="0"/>
              <a:t>Ver candidatos</a:t>
            </a:r>
            <a:r>
              <a:rPr lang="pt-BR" sz="2400" dirty="0" smtClean="0"/>
              <a:t>, o sistema exibirá todos os indicados pelo convenente ao banco, com o perfil de serem ordenadores de despesa. Nesse momento, eles apenas são candidatos, para que eles sejam definidos como ordenadores, o usuário convenente deverá clicar no botão selecionar.</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ppt_x"/>
                                          </p:val>
                                        </p:tav>
                                        <p:tav tm="100000">
                                          <p:val>
                                            <p:strVal val="#ppt_x"/>
                                          </p:val>
                                        </p:tav>
                                      </p:tavLst>
                                    </p:anim>
                                    <p:anim calcmode="lin" valueType="num">
                                      <p:cBhvr additive="base">
                                        <p:cTn id="13"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wipe(down)">
                                      <p:cBhvr>
                                        <p:cTn id="1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Definir Ordenador de Despesa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66565" name="Picture 5"/>
          <p:cNvPicPr>
            <a:picLocks noChangeAspect="1" noChangeArrowheads="1"/>
          </p:cNvPicPr>
          <p:nvPr/>
        </p:nvPicPr>
        <p:blipFill>
          <a:blip r:embed="rId3" cstate="print"/>
          <a:srcRect/>
          <a:stretch>
            <a:fillRect/>
          </a:stretch>
        </p:blipFill>
        <p:spPr bwMode="auto">
          <a:xfrm>
            <a:off x="533400" y="1295400"/>
            <a:ext cx="7772400" cy="2895600"/>
          </a:xfrm>
          <a:prstGeom prst="rect">
            <a:avLst/>
          </a:prstGeom>
          <a:noFill/>
          <a:ln w="9525">
            <a:noFill/>
            <a:miter lim="800000"/>
            <a:headEnd/>
            <a:tailEnd/>
          </a:ln>
        </p:spPr>
      </p:pic>
      <p:sp>
        <p:nvSpPr>
          <p:cNvPr id="13" name="CaixaDeTexto 12"/>
          <p:cNvSpPr txBox="1"/>
          <p:nvPr/>
        </p:nvSpPr>
        <p:spPr>
          <a:xfrm>
            <a:off x="609600" y="4191000"/>
            <a:ext cx="7791817" cy="2677656"/>
          </a:xfrm>
          <a:prstGeom prst="rect">
            <a:avLst/>
          </a:prstGeom>
          <a:noFill/>
        </p:spPr>
        <p:txBody>
          <a:bodyPr wrap="square">
            <a:spAutoFit/>
          </a:bodyPr>
          <a:lstStyle/>
          <a:p>
            <a:pPr algn="just"/>
            <a:endParaRPr lang="pt-BR" sz="2400" dirty="0" smtClean="0"/>
          </a:p>
          <a:p>
            <a:pPr algn="just"/>
            <a:r>
              <a:rPr lang="pt-BR" sz="2400" dirty="0" smtClean="0"/>
              <a:t>Após selecionar, o candidato já estará apto para efetuar os pagamentos com OBTV.</a:t>
            </a:r>
          </a:p>
          <a:p>
            <a:pPr algn="just"/>
            <a:endParaRPr lang="pt-BR" sz="2400" dirty="0" smtClean="0"/>
          </a:p>
          <a:p>
            <a:pPr algn="just"/>
            <a:r>
              <a:rPr lang="pt-BR" sz="2400" dirty="0" smtClean="0"/>
              <a:t>Podendo ser até 2 candidatos por convênio e podendo ser substituídos</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6565"/>
                                        </p:tgtEl>
                                        <p:attrNameLst>
                                          <p:attrName>style.visibility</p:attrName>
                                        </p:attrNameLst>
                                      </p:cBhvr>
                                      <p:to>
                                        <p:strVal val="visible"/>
                                      </p:to>
                                    </p:set>
                                    <p:anim calcmode="lin" valueType="num">
                                      <p:cBhvr additive="base">
                                        <p:cTn id="12" dur="500" fill="hold"/>
                                        <p:tgtEl>
                                          <p:spTgt spid="66565"/>
                                        </p:tgtEl>
                                        <p:attrNameLst>
                                          <p:attrName>ppt_x</p:attrName>
                                        </p:attrNameLst>
                                      </p:cBhvr>
                                      <p:tavLst>
                                        <p:tav tm="0">
                                          <p:val>
                                            <p:strVal val="#ppt_x"/>
                                          </p:val>
                                        </p:tav>
                                        <p:tav tm="100000">
                                          <p:val>
                                            <p:strVal val="#ppt_x"/>
                                          </p:val>
                                        </p:tav>
                                      </p:tavLst>
                                    </p:anim>
                                    <p:anim calcmode="lin" valueType="num">
                                      <p:cBhvr additive="base">
                                        <p:cTn id="13"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wipe(down)">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down)">
                                      <p:cBhvr>
                                        <p:cTn id="2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Definir Ordenador de Despesa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67586" name="image13.jpeg"/>
          <p:cNvPicPr>
            <a:picLocks noChangeAspect="1" noChangeArrowheads="1"/>
          </p:cNvPicPr>
          <p:nvPr/>
        </p:nvPicPr>
        <p:blipFill>
          <a:blip r:embed="rId3" cstate="print"/>
          <a:srcRect/>
          <a:stretch>
            <a:fillRect/>
          </a:stretch>
        </p:blipFill>
        <p:spPr bwMode="auto">
          <a:xfrm>
            <a:off x="533400" y="1066800"/>
            <a:ext cx="7848600" cy="48768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 calcmode="lin" valueType="num">
                                      <p:cBhvr additive="base">
                                        <p:cTn id="12" dur="500" fill="hold"/>
                                        <p:tgtEl>
                                          <p:spTgt spid="67586"/>
                                        </p:tgtEl>
                                        <p:attrNameLst>
                                          <p:attrName>ppt_x</p:attrName>
                                        </p:attrNameLst>
                                      </p:cBhvr>
                                      <p:tavLst>
                                        <p:tav tm="0">
                                          <p:val>
                                            <p:strVal val="#ppt_x"/>
                                          </p:val>
                                        </p:tav>
                                        <p:tav tm="100000">
                                          <p:val>
                                            <p:strVal val="#ppt_x"/>
                                          </p:val>
                                        </p:tav>
                                      </p:tavLst>
                                    </p:anim>
                                    <p:anim calcmode="lin" valueType="num">
                                      <p:cBhvr additive="base">
                                        <p:cTn id="13"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Permitir OBTV para Convenente</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aixaDeTexto 12"/>
          <p:cNvSpPr txBox="1"/>
          <p:nvPr/>
        </p:nvSpPr>
        <p:spPr>
          <a:xfrm>
            <a:off x="609600" y="1295400"/>
            <a:ext cx="8001000" cy="4524315"/>
          </a:xfrm>
          <a:prstGeom prst="rect">
            <a:avLst/>
          </a:prstGeom>
          <a:noFill/>
        </p:spPr>
        <p:txBody>
          <a:bodyPr wrap="square">
            <a:spAutoFit/>
          </a:bodyPr>
          <a:lstStyle/>
          <a:p>
            <a:pPr algn="just"/>
            <a:r>
              <a:rPr lang="pt-BR" sz="2400" dirty="0" smtClean="0"/>
              <a:t>A </a:t>
            </a:r>
            <a:r>
              <a:rPr lang="pt-BR" sz="2400" b="1" dirty="0" smtClean="0"/>
              <a:t>OBTV para o Convenente </a:t>
            </a:r>
            <a:r>
              <a:rPr lang="pt-BR" sz="2400" dirty="0" smtClean="0"/>
              <a:t>permite que sejam transferidos parte dos recursos da conta corrente do convênio para uma conta de titularidade do próprio convenente, para que possam ser efetuados determinados pagamentos;</a:t>
            </a:r>
          </a:p>
          <a:p>
            <a:pPr algn="just"/>
            <a:endParaRPr lang="pt-BR" sz="2400" dirty="0" smtClean="0"/>
          </a:p>
          <a:p>
            <a:pPr algn="just"/>
            <a:r>
              <a:rPr lang="pt-BR" sz="2400" dirty="0" smtClean="0"/>
              <a:t>Exemplos: Pagamentos de diárias, conta de água, luz, etc.</a:t>
            </a:r>
          </a:p>
          <a:p>
            <a:pPr algn="just"/>
            <a:endParaRPr lang="pt-BR" sz="2400" dirty="0" smtClean="0"/>
          </a:p>
          <a:p>
            <a:pPr algn="just"/>
            <a:r>
              <a:rPr lang="pt-BR" sz="2400" dirty="0" smtClean="0"/>
              <a:t>A </a:t>
            </a:r>
            <a:r>
              <a:rPr lang="pt-BR" sz="2400" b="1" dirty="0" smtClean="0"/>
              <a:t>permissão será dada pelo concedente</a:t>
            </a:r>
            <a:r>
              <a:rPr lang="pt-BR" sz="2400" dirty="0" smtClean="0"/>
              <a:t> no momento da assinatura/ celebração do convênio. O concedente deverá assinalar Sim na opção </a:t>
            </a:r>
            <a:r>
              <a:rPr lang="pt-BR" sz="2400" b="1" dirty="0" smtClean="0"/>
              <a:t>Permite OBTV para o Convenente </a:t>
            </a:r>
            <a:r>
              <a:rPr lang="pt-BR" sz="2400" dirty="0" smtClean="0"/>
              <a:t>e informar todos os dados solicitados, conforme tela abaixo:</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down)">
                                      <p:cBhvr>
                                        <p:cTn id="2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Permitir OBTV para Convenente</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8610" name="Group 2"/>
          <p:cNvGrpSpPr>
            <a:grpSpLocks/>
          </p:cNvGrpSpPr>
          <p:nvPr/>
        </p:nvGrpSpPr>
        <p:grpSpPr bwMode="auto">
          <a:xfrm>
            <a:off x="633785" y="1295400"/>
            <a:ext cx="7874703" cy="4814887"/>
            <a:chOff x="780" y="357"/>
            <a:chExt cx="9117" cy="6429"/>
          </a:xfrm>
        </p:grpSpPr>
        <p:pic>
          <p:nvPicPr>
            <p:cNvPr id="68611" name="Picture 3"/>
            <p:cNvPicPr>
              <a:picLocks noChangeAspect="1" noChangeArrowheads="1"/>
            </p:cNvPicPr>
            <p:nvPr/>
          </p:nvPicPr>
          <p:blipFill>
            <a:blip r:embed="rId3" cstate="print"/>
            <a:srcRect/>
            <a:stretch>
              <a:fillRect/>
            </a:stretch>
          </p:blipFill>
          <p:spPr bwMode="auto">
            <a:xfrm>
              <a:off x="850" y="357"/>
              <a:ext cx="9008" cy="6429"/>
            </a:xfrm>
            <a:prstGeom prst="rect">
              <a:avLst/>
            </a:prstGeom>
            <a:noFill/>
          </p:spPr>
        </p:pic>
        <p:sp>
          <p:nvSpPr>
            <p:cNvPr id="68612" name="Freeform 4"/>
            <p:cNvSpPr>
              <a:spLocks/>
            </p:cNvSpPr>
            <p:nvPr/>
          </p:nvSpPr>
          <p:spPr bwMode="auto">
            <a:xfrm>
              <a:off x="780" y="3511"/>
              <a:ext cx="9117" cy="1114"/>
            </a:xfrm>
            <a:custGeom>
              <a:avLst/>
              <a:gdLst/>
              <a:ahLst/>
              <a:cxnLst>
                <a:cxn ang="0">
                  <a:pos x="4190" y="2"/>
                </a:cxn>
                <a:cxn ang="0">
                  <a:pos x="3713" y="10"/>
                </a:cxn>
                <a:cxn ang="0">
                  <a:pos x="3252" y="25"/>
                </a:cxn>
                <a:cxn ang="0">
                  <a:pos x="2811" y="46"/>
                </a:cxn>
                <a:cxn ang="0">
                  <a:pos x="2392" y="72"/>
                </a:cxn>
                <a:cxn ang="0">
                  <a:pos x="1998" y="104"/>
                </a:cxn>
                <a:cxn ang="0">
                  <a:pos x="1631" y="141"/>
                </a:cxn>
                <a:cxn ang="0">
                  <a:pos x="1295" y="182"/>
                </a:cxn>
                <a:cxn ang="0">
                  <a:pos x="991" y="228"/>
                </a:cxn>
                <a:cxn ang="0">
                  <a:pos x="723" y="278"/>
                </a:cxn>
                <a:cxn ang="0">
                  <a:pos x="393" y="359"/>
                </a:cxn>
                <a:cxn ang="0">
                  <a:pos x="102" y="477"/>
                </a:cxn>
                <a:cxn ang="0">
                  <a:pos x="1" y="621"/>
                </a:cxn>
                <a:cxn ang="0">
                  <a:pos x="225" y="793"/>
                </a:cxn>
                <a:cxn ang="0">
                  <a:pos x="603" y="906"/>
                </a:cxn>
                <a:cxn ang="0">
                  <a:pos x="852" y="957"/>
                </a:cxn>
                <a:cxn ang="0">
                  <a:pos x="1139" y="1005"/>
                </a:cxn>
                <a:cxn ang="0">
                  <a:pos x="1459" y="1049"/>
                </a:cxn>
                <a:cxn ang="0">
                  <a:pos x="1811" y="1088"/>
                </a:cxn>
                <a:cxn ang="0">
                  <a:pos x="2191" y="1122"/>
                </a:cxn>
                <a:cxn ang="0">
                  <a:pos x="2598" y="1151"/>
                </a:cxn>
                <a:cxn ang="0">
                  <a:pos x="3029" y="1175"/>
                </a:cxn>
                <a:cxn ang="0">
                  <a:pos x="3480" y="1193"/>
                </a:cxn>
                <a:cxn ang="0">
                  <a:pos x="3950" y="1205"/>
                </a:cxn>
                <a:cxn ang="0">
                  <a:pos x="4435" y="1210"/>
                </a:cxn>
                <a:cxn ang="0">
                  <a:pos x="4926" y="1208"/>
                </a:cxn>
                <a:cxn ang="0">
                  <a:pos x="5404" y="1199"/>
                </a:cxn>
                <a:cxn ang="0">
                  <a:pos x="5865" y="1185"/>
                </a:cxn>
                <a:cxn ang="0">
                  <a:pos x="6306" y="1164"/>
                </a:cxn>
                <a:cxn ang="0">
                  <a:pos x="6725" y="1137"/>
                </a:cxn>
                <a:cxn ang="0">
                  <a:pos x="7119" y="1105"/>
                </a:cxn>
                <a:cxn ang="0">
                  <a:pos x="7486" y="1069"/>
                </a:cxn>
                <a:cxn ang="0">
                  <a:pos x="7822" y="1027"/>
                </a:cxn>
                <a:cxn ang="0">
                  <a:pos x="8126" y="982"/>
                </a:cxn>
                <a:cxn ang="0">
                  <a:pos x="8394" y="932"/>
                </a:cxn>
                <a:cxn ang="0">
                  <a:pos x="8724" y="851"/>
                </a:cxn>
                <a:cxn ang="0">
                  <a:pos x="9015" y="733"/>
                </a:cxn>
                <a:cxn ang="0">
                  <a:pos x="9115" y="588"/>
                </a:cxn>
                <a:cxn ang="0">
                  <a:pos x="8892" y="417"/>
                </a:cxn>
                <a:cxn ang="0">
                  <a:pos x="8514" y="304"/>
                </a:cxn>
                <a:cxn ang="0">
                  <a:pos x="8264" y="252"/>
                </a:cxn>
                <a:cxn ang="0">
                  <a:pos x="7978" y="205"/>
                </a:cxn>
                <a:cxn ang="0">
                  <a:pos x="7658" y="161"/>
                </a:cxn>
                <a:cxn ang="0">
                  <a:pos x="7306" y="122"/>
                </a:cxn>
                <a:cxn ang="0">
                  <a:pos x="6925" y="88"/>
                </a:cxn>
                <a:cxn ang="0">
                  <a:pos x="6518" y="58"/>
                </a:cxn>
                <a:cxn ang="0">
                  <a:pos x="6088" y="35"/>
                </a:cxn>
                <a:cxn ang="0">
                  <a:pos x="5637" y="17"/>
                </a:cxn>
                <a:cxn ang="0">
                  <a:pos x="5167" y="5"/>
                </a:cxn>
                <a:cxn ang="0">
                  <a:pos x="4682" y="0"/>
                </a:cxn>
              </a:cxnLst>
              <a:rect l="0" t="0" r="r" b="b"/>
              <a:pathLst>
                <a:path w="9117" h="1210">
                  <a:moveTo>
                    <a:pt x="4558" y="0"/>
                  </a:moveTo>
                  <a:lnTo>
                    <a:pt x="4435" y="0"/>
                  </a:lnTo>
                  <a:lnTo>
                    <a:pt x="4312" y="1"/>
                  </a:lnTo>
                  <a:lnTo>
                    <a:pt x="4190" y="2"/>
                  </a:lnTo>
                  <a:lnTo>
                    <a:pt x="4070" y="3"/>
                  </a:lnTo>
                  <a:lnTo>
                    <a:pt x="3950" y="5"/>
                  </a:lnTo>
                  <a:lnTo>
                    <a:pt x="3831" y="8"/>
                  </a:lnTo>
                  <a:lnTo>
                    <a:pt x="3713" y="10"/>
                  </a:lnTo>
                  <a:lnTo>
                    <a:pt x="3596" y="13"/>
                  </a:lnTo>
                  <a:lnTo>
                    <a:pt x="3480" y="17"/>
                  </a:lnTo>
                  <a:lnTo>
                    <a:pt x="3365" y="21"/>
                  </a:lnTo>
                  <a:lnTo>
                    <a:pt x="3252" y="25"/>
                  </a:lnTo>
                  <a:lnTo>
                    <a:pt x="3140" y="30"/>
                  </a:lnTo>
                  <a:lnTo>
                    <a:pt x="3029" y="35"/>
                  </a:lnTo>
                  <a:lnTo>
                    <a:pt x="2919" y="40"/>
                  </a:lnTo>
                  <a:lnTo>
                    <a:pt x="2811" y="46"/>
                  </a:lnTo>
                  <a:lnTo>
                    <a:pt x="2704" y="52"/>
                  </a:lnTo>
                  <a:lnTo>
                    <a:pt x="2598" y="58"/>
                  </a:lnTo>
                  <a:lnTo>
                    <a:pt x="2494" y="65"/>
                  </a:lnTo>
                  <a:lnTo>
                    <a:pt x="2392" y="72"/>
                  </a:lnTo>
                  <a:lnTo>
                    <a:pt x="2291" y="80"/>
                  </a:lnTo>
                  <a:lnTo>
                    <a:pt x="2191" y="88"/>
                  </a:lnTo>
                  <a:lnTo>
                    <a:pt x="2094" y="96"/>
                  </a:lnTo>
                  <a:lnTo>
                    <a:pt x="1998" y="104"/>
                  </a:lnTo>
                  <a:lnTo>
                    <a:pt x="1903" y="113"/>
                  </a:lnTo>
                  <a:lnTo>
                    <a:pt x="1811" y="122"/>
                  </a:lnTo>
                  <a:lnTo>
                    <a:pt x="1720" y="131"/>
                  </a:lnTo>
                  <a:lnTo>
                    <a:pt x="1631" y="141"/>
                  </a:lnTo>
                  <a:lnTo>
                    <a:pt x="1544" y="151"/>
                  </a:lnTo>
                  <a:lnTo>
                    <a:pt x="1459" y="161"/>
                  </a:lnTo>
                  <a:lnTo>
                    <a:pt x="1376" y="172"/>
                  </a:lnTo>
                  <a:lnTo>
                    <a:pt x="1295" y="182"/>
                  </a:lnTo>
                  <a:lnTo>
                    <a:pt x="1216" y="194"/>
                  </a:lnTo>
                  <a:lnTo>
                    <a:pt x="1139" y="205"/>
                  </a:lnTo>
                  <a:lnTo>
                    <a:pt x="1064" y="216"/>
                  </a:lnTo>
                  <a:lnTo>
                    <a:pt x="991" y="228"/>
                  </a:lnTo>
                  <a:lnTo>
                    <a:pt x="920" y="240"/>
                  </a:lnTo>
                  <a:lnTo>
                    <a:pt x="852" y="252"/>
                  </a:lnTo>
                  <a:lnTo>
                    <a:pt x="786" y="265"/>
                  </a:lnTo>
                  <a:lnTo>
                    <a:pt x="723" y="278"/>
                  </a:lnTo>
                  <a:lnTo>
                    <a:pt x="662" y="291"/>
                  </a:lnTo>
                  <a:lnTo>
                    <a:pt x="603" y="304"/>
                  </a:lnTo>
                  <a:lnTo>
                    <a:pt x="493" y="331"/>
                  </a:lnTo>
                  <a:lnTo>
                    <a:pt x="393" y="359"/>
                  </a:lnTo>
                  <a:lnTo>
                    <a:pt x="303" y="387"/>
                  </a:lnTo>
                  <a:lnTo>
                    <a:pt x="225" y="417"/>
                  </a:lnTo>
                  <a:lnTo>
                    <a:pt x="157" y="447"/>
                  </a:lnTo>
                  <a:lnTo>
                    <a:pt x="102" y="477"/>
                  </a:lnTo>
                  <a:lnTo>
                    <a:pt x="40" y="524"/>
                  </a:lnTo>
                  <a:lnTo>
                    <a:pt x="1" y="588"/>
                  </a:lnTo>
                  <a:lnTo>
                    <a:pt x="0" y="605"/>
                  </a:lnTo>
                  <a:lnTo>
                    <a:pt x="1" y="621"/>
                  </a:lnTo>
                  <a:lnTo>
                    <a:pt x="40" y="686"/>
                  </a:lnTo>
                  <a:lnTo>
                    <a:pt x="102" y="733"/>
                  </a:lnTo>
                  <a:lnTo>
                    <a:pt x="157" y="763"/>
                  </a:lnTo>
                  <a:lnTo>
                    <a:pt x="225" y="793"/>
                  </a:lnTo>
                  <a:lnTo>
                    <a:pt x="303" y="822"/>
                  </a:lnTo>
                  <a:lnTo>
                    <a:pt x="393" y="851"/>
                  </a:lnTo>
                  <a:lnTo>
                    <a:pt x="493" y="879"/>
                  </a:lnTo>
                  <a:lnTo>
                    <a:pt x="603" y="906"/>
                  </a:lnTo>
                  <a:lnTo>
                    <a:pt x="662" y="919"/>
                  </a:lnTo>
                  <a:lnTo>
                    <a:pt x="723" y="932"/>
                  </a:lnTo>
                  <a:lnTo>
                    <a:pt x="786" y="945"/>
                  </a:lnTo>
                  <a:lnTo>
                    <a:pt x="852" y="957"/>
                  </a:lnTo>
                  <a:lnTo>
                    <a:pt x="920" y="970"/>
                  </a:lnTo>
                  <a:lnTo>
                    <a:pt x="991" y="982"/>
                  </a:lnTo>
                  <a:lnTo>
                    <a:pt x="1064" y="993"/>
                  </a:lnTo>
                  <a:lnTo>
                    <a:pt x="1139" y="1005"/>
                  </a:lnTo>
                  <a:lnTo>
                    <a:pt x="1216" y="1016"/>
                  </a:lnTo>
                  <a:lnTo>
                    <a:pt x="1295" y="1027"/>
                  </a:lnTo>
                  <a:lnTo>
                    <a:pt x="1376" y="1038"/>
                  </a:lnTo>
                  <a:lnTo>
                    <a:pt x="1459" y="1049"/>
                  </a:lnTo>
                  <a:lnTo>
                    <a:pt x="1544" y="1059"/>
                  </a:lnTo>
                  <a:lnTo>
                    <a:pt x="1631" y="1069"/>
                  </a:lnTo>
                  <a:lnTo>
                    <a:pt x="1720" y="1078"/>
                  </a:lnTo>
                  <a:lnTo>
                    <a:pt x="1811" y="1088"/>
                  </a:lnTo>
                  <a:lnTo>
                    <a:pt x="1903" y="1097"/>
                  </a:lnTo>
                  <a:lnTo>
                    <a:pt x="1998" y="1105"/>
                  </a:lnTo>
                  <a:lnTo>
                    <a:pt x="2094" y="1114"/>
                  </a:lnTo>
                  <a:lnTo>
                    <a:pt x="2191" y="1122"/>
                  </a:lnTo>
                  <a:lnTo>
                    <a:pt x="2291" y="1130"/>
                  </a:lnTo>
                  <a:lnTo>
                    <a:pt x="2392" y="1137"/>
                  </a:lnTo>
                  <a:lnTo>
                    <a:pt x="2494" y="1144"/>
                  </a:lnTo>
                  <a:lnTo>
                    <a:pt x="2598" y="1151"/>
                  </a:lnTo>
                  <a:lnTo>
                    <a:pt x="2704" y="1158"/>
                  </a:lnTo>
                  <a:lnTo>
                    <a:pt x="2811" y="1164"/>
                  </a:lnTo>
                  <a:lnTo>
                    <a:pt x="2919" y="1170"/>
                  </a:lnTo>
                  <a:lnTo>
                    <a:pt x="3029" y="1175"/>
                  </a:lnTo>
                  <a:lnTo>
                    <a:pt x="3140" y="1180"/>
                  </a:lnTo>
                  <a:lnTo>
                    <a:pt x="3252" y="1185"/>
                  </a:lnTo>
                  <a:lnTo>
                    <a:pt x="3365" y="1189"/>
                  </a:lnTo>
                  <a:lnTo>
                    <a:pt x="3480" y="1193"/>
                  </a:lnTo>
                  <a:lnTo>
                    <a:pt x="3596" y="1196"/>
                  </a:lnTo>
                  <a:lnTo>
                    <a:pt x="3713" y="1199"/>
                  </a:lnTo>
                  <a:lnTo>
                    <a:pt x="3831" y="1202"/>
                  </a:lnTo>
                  <a:lnTo>
                    <a:pt x="3950" y="1205"/>
                  </a:lnTo>
                  <a:lnTo>
                    <a:pt x="4070" y="1206"/>
                  </a:lnTo>
                  <a:lnTo>
                    <a:pt x="4190" y="1208"/>
                  </a:lnTo>
                  <a:lnTo>
                    <a:pt x="4312" y="1209"/>
                  </a:lnTo>
                  <a:lnTo>
                    <a:pt x="4435" y="1210"/>
                  </a:lnTo>
                  <a:lnTo>
                    <a:pt x="4558" y="1210"/>
                  </a:lnTo>
                  <a:lnTo>
                    <a:pt x="4682" y="1210"/>
                  </a:lnTo>
                  <a:lnTo>
                    <a:pt x="4804" y="1209"/>
                  </a:lnTo>
                  <a:lnTo>
                    <a:pt x="4926" y="1208"/>
                  </a:lnTo>
                  <a:lnTo>
                    <a:pt x="5047" y="1206"/>
                  </a:lnTo>
                  <a:lnTo>
                    <a:pt x="5167" y="1205"/>
                  </a:lnTo>
                  <a:lnTo>
                    <a:pt x="5286" y="1202"/>
                  </a:lnTo>
                  <a:lnTo>
                    <a:pt x="5404" y="1199"/>
                  </a:lnTo>
                  <a:lnTo>
                    <a:pt x="5521" y="1196"/>
                  </a:lnTo>
                  <a:lnTo>
                    <a:pt x="5637" y="1193"/>
                  </a:lnTo>
                  <a:lnTo>
                    <a:pt x="5751" y="1189"/>
                  </a:lnTo>
                  <a:lnTo>
                    <a:pt x="5865" y="1185"/>
                  </a:lnTo>
                  <a:lnTo>
                    <a:pt x="5977" y="1180"/>
                  </a:lnTo>
                  <a:lnTo>
                    <a:pt x="6088" y="1175"/>
                  </a:lnTo>
                  <a:lnTo>
                    <a:pt x="6198" y="1170"/>
                  </a:lnTo>
                  <a:lnTo>
                    <a:pt x="6306" y="1164"/>
                  </a:lnTo>
                  <a:lnTo>
                    <a:pt x="6413" y="1158"/>
                  </a:lnTo>
                  <a:lnTo>
                    <a:pt x="6518" y="1151"/>
                  </a:lnTo>
                  <a:lnTo>
                    <a:pt x="6622" y="1144"/>
                  </a:lnTo>
                  <a:lnTo>
                    <a:pt x="6725" y="1137"/>
                  </a:lnTo>
                  <a:lnTo>
                    <a:pt x="6826" y="1130"/>
                  </a:lnTo>
                  <a:lnTo>
                    <a:pt x="6925" y="1122"/>
                  </a:lnTo>
                  <a:lnTo>
                    <a:pt x="7023" y="1114"/>
                  </a:lnTo>
                  <a:lnTo>
                    <a:pt x="7119" y="1105"/>
                  </a:lnTo>
                  <a:lnTo>
                    <a:pt x="7213" y="1097"/>
                  </a:lnTo>
                  <a:lnTo>
                    <a:pt x="7306" y="1088"/>
                  </a:lnTo>
                  <a:lnTo>
                    <a:pt x="7397" y="1078"/>
                  </a:lnTo>
                  <a:lnTo>
                    <a:pt x="7486" y="1069"/>
                  </a:lnTo>
                  <a:lnTo>
                    <a:pt x="7573" y="1059"/>
                  </a:lnTo>
                  <a:lnTo>
                    <a:pt x="7658" y="1049"/>
                  </a:lnTo>
                  <a:lnTo>
                    <a:pt x="7741" y="1038"/>
                  </a:lnTo>
                  <a:lnTo>
                    <a:pt x="7822" y="1027"/>
                  </a:lnTo>
                  <a:lnTo>
                    <a:pt x="7901" y="1016"/>
                  </a:lnTo>
                  <a:lnTo>
                    <a:pt x="7978" y="1005"/>
                  </a:lnTo>
                  <a:lnTo>
                    <a:pt x="8053" y="993"/>
                  </a:lnTo>
                  <a:lnTo>
                    <a:pt x="8126" y="982"/>
                  </a:lnTo>
                  <a:lnTo>
                    <a:pt x="8196" y="970"/>
                  </a:lnTo>
                  <a:lnTo>
                    <a:pt x="8264" y="957"/>
                  </a:lnTo>
                  <a:lnTo>
                    <a:pt x="8330" y="945"/>
                  </a:lnTo>
                  <a:lnTo>
                    <a:pt x="8394" y="932"/>
                  </a:lnTo>
                  <a:lnTo>
                    <a:pt x="8455" y="919"/>
                  </a:lnTo>
                  <a:lnTo>
                    <a:pt x="8514" y="906"/>
                  </a:lnTo>
                  <a:lnTo>
                    <a:pt x="8624" y="879"/>
                  </a:lnTo>
                  <a:lnTo>
                    <a:pt x="8724" y="851"/>
                  </a:lnTo>
                  <a:lnTo>
                    <a:pt x="8813" y="822"/>
                  </a:lnTo>
                  <a:lnTo>
                    <a:pt x="8892" y="793"/>
                  </a:lnTo>
                  <a:lnTo>
                    <a:pt x="8959" y="763"/>
                  </a:lnTo>
                  <a:lnTo>
                    <a:pt x="9015" y="733"/>
                  </a:lnTo>
                  <a:lnTo>
                    <a:pt x="9077" y="686"/>
                  </a:lnTo>
                  <a:lnTo>
                    <a:pt x="9115" y="621"/>
                  </a:lnTo>
                  <a:lnTo>
                    <a:pt x="9117" y="605"/>
                  </a:lnTo>
                  <a:lnTo>
                    <a:pt x="9115" y="588"/>
                  </a:lnTo>
                  <a:lnTo>
                    <a:pt x="9077" y="524"/>
                  </a:lnTo>
                  <a:lnTo>
                    <a:pt x="9015" y="477"/>
                  </a:lnTo>
                  <a:lnTo>
                    <a:pt x="8959" y="447"/>
                  </a:lnTo>
                  <a:lnTo>
                    <a:pt x="8892" y="417"/>
                  </a:lnTo>
                  <a:lnTo>
                    <a:pt x="8813" y="387"/>
                  </a:lnTo>
                  <a:lnTo>
                    <a:pt x="8724" y="359"/>
                  </a:lnTo>
                  <a:lnTo>
                    <a:pt x="8624" y="331"/>
                  </a:lnTo>
                  <a:lnTo>
                    <a:pt x="8514" y="304"/>
                  </a:lnTo>
                  <a:lnTo>
                    <a:pt x="8455" y="291"/>
                  </a:lnTo>
                  <a:lnTo>
                    <a:pt x="8394" y="278"/>
                  </a:lnTo>
                  <a:lnTo>
                    <a:pt x="8330" y="265"/>
                  </a:lnTo>
                  <a:lnTo>
                    <a:pt x="8264" y="252"/>
                  </a:lnTo>
                  <a:lnTo>
                    <a:pt x="8196" y="240"/>
                  </a:lnTo>
                  <a:lnTo>
                    <a:pt x="8126" y="228"/>
                  </a:lnTo>
                  <a:lnTo>
                    <a:pt x="8053" y="216"/>
                  </a:lnTo>
                  <a:lnTo>
                    <a:pt x="7978" y="205"/>
                  </a:lnTo>
                  <a:lnTo>
                    <a:pt x="7901" y="194"/>
                  </a:lnTo>
                  <a:lnTo>
                    <a:pt x="7822" y="182"/>
                  </a:lnTo>
                  <a:lnTo>
                    <a:pt x="7741" y="172"/>
                  </a:lnTo>
                  <a:lnTo>
                    <a:pt x="7658" y="161"/>
                  </a:lnTo>
                  <a:lnTo>
                    <a:pt x="7573" y="151"/>
                  </a:lnTo>
                  <a:lnTo>
                    <a:pt x="7486" y="141"/>
                  </a:lnTo>
                  <a:lnTo>
                    <a:pt x="7397" y="131"/>
                  </a:lnTo>
                  <a:lnTo>
                    <a:pt x="7306" y="122"/>
                  </a:lnTo>
                  <a:lnTo>
                    <a:pt x="7213" y="113"/>
                  </a:lnTo>
                  <a:lnTo>
                    <a:pt x="7119" y="104"/>
                  </a:lnTo>
                  <a:lnTo>
                    <a:pt x="7023" y="96"/>
                  </a:lnTo>
                  <a:lnTo>
                    <a:pt x="6925" y="88"/>
                  </a:lnTo>
                  <a:lnTo>
                    <a:pt x="6826" y="80"/>
                  </a:lnTo>
                  <a:lnTo>
                    <a:pt x="6725" y="72"/>
                  </a:lnTo>
                  <a:lnTo>
                    <a:pt x="6622" y="65"/>
                  </a:lnTo>
                  <a:lnTo>
                    <a:pt x="6518" y="58"/>
                  </a:lnTo>
                  <a:lnTo>
                    <a:pt x="6413" y="52"/>
                  </a:lnTo>
                  <a:lnTo>
                    <a:pt x="6306" y="46"/>
                  </a:lnTo>
                  <a:lnTo>
                    <a:pt x="6198" y="40"/>
                  </a:lnTo>
                  <a:lnTo>
                    <a:pt x="6088" y="35"/>
                  </a:lnTo>
                  <a:lnTo>
                    <a:pt x="5977" y="30"/>
                  </a:lnTo>
                  <a:lnTo>
                    <a:pt x="5865" y="25"/>
                  </a:lnTo>
                  <a:lnTo>
                    <a:pt x="5751" y="21"/>
                  </a:lnTo>
                  <a:lnTo>
                    <a:pt x="5637" y="17"/>
                  </a:lnTo>
                  <a:lnTo>
                    <a:pt x="5521" y="13"/>
                  </a:lnTo>
                  <a:lnTo>
                    <a:pt x="5404" y="10"/>
                  </a:lnTo>
                  <a:lnTo>
                    <a:pt x="5286" y="8"/>
                  </a:lnTo>
                  <a:lnTo>
                    <a:pt x="5167" y="5"/>
                  </a:lnTo>
                  <a:lnTo>
                    <a:pt x="5047" y="3"/>
                  </a:lnTo>
                  <a:lnTo>
                    <a:pt x="4926" y="2"/>
                  </a:lnTo>
                  <a:lnTo>
                    <a:pt x="4804" y="1"/>
                  </a:lnTo>
                  <a:lnTo>
                    <a:pt x="4682" y="0"/>
                  </a:lnTo>
                  <a:lnTo>
                    <a:pt x="4558"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 calcmode="lin" valueType="num">
                                      <p:cBhvr additive="base">
                                        <p:cTn id="12" dur="500" fill="hold"/>
                                        <p:tgtEl>
                                          <p:spTgt spid="68610"/>
                                        </p:tgtEl>
                                        <p:attrNameLst>
                                          <p:attrName>ppt_x</p:attrName>
                                        </p:attrNameLst>
                                      </p:cBhvr>
                                      <p:tavLst>
                                        <p:tav tm="0">
                                          <p:val>
                                            <p:strVal val="#ppt_x"/>
                                          </p:val>
                                        </p:tav>
                                        <p:tav tm="100000">
                                          <p:val>
                                            <p:strVal val="#ppt_x"/>
                                          </p:val>
                                        </p:tav>
                                      </p:tavLst>
                                    </p:anim>
                                    <p:anim calcmode="lin" valueType="num">
                                      <p:cBhvr additive="base">
                                        <p:cTn id="13"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Cadastrar Credor de Transferências Voluntárias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aixaDeTexto 12"/>
          <p:cNvSpPr txBox="1"/>
          <p:nvPr/>
        </p:nvSpPr>
        <p:spPr>
          <a:xfrm>
            <a:off x="609600" y="1295400"/>
            <a:ext cx="8001000" cy="5262979"/>
          </a:xfrm>
          <a:prstGeom prst="rect">
            <a:avLst/>
          </a:prstGeom>
          <a:noFill/>
        </p:spPr>
        <p:txBody>
          <a:bodyPr wrap="square">
            <a:spAutoFit/>
          </a:bodyPr>
          <a:lstStyle/>
          <a:p>
            <a:pPr algn="just"/>
            <a:r>
              <a:rPr lang="pt-BR" sz="2400" dirty="0" smtClean="0"/>
              <a:t>Esta funcionalidade permite ao convenente cadastrar os dados do credor/fornecedor e seus domicílios bancários (banco, agência e conta corrente) no </a:t>
            </a:r>
            <a:r>
              <a:rPr lang="pt-BR" sz="2400" dirty="0" err="1" smtClean="0"/>
              <a:t>Siafi</a:t>
            </a:r>
            <a:r>
              <a:rPr lang="pt-BR" sz="2400" dirty="0" smtClean="0"/>
              <a:t>.</a:t>
            </a:r>
          </a:p>
          <a:p>
            <a:pPr algn="just"/>
            <a:endParaRPr lang="pt-BR" sz="2400" dirty="0" smtClean="0"/>
          </a:p>
          <a:p>
            <a:pPr algn="just"/>
            <a:r>
              <a:rPr lang="pt-BR" sz="2400" dirty="0" smtClean="0"/>
              <a:t>Deverá obrigatoriamente ser cadastrado os dados bancários do fornecedor antes de incluir o documento de liquidação.</a:t>
            </a:r>
          </a:p>
          <a:p>
            <a:pPr algn="just"/>
            <a:endParaRPr lang="pt-BR" sz="2400" dirty="0" smtClean="0"/>
          </a:p>
          <a:p>
            <a:pPr algn="just"/>
            <a:r>
              <a:rPr lang="pt-BR" sz="2400" dirty="0" smtClean="0"/>
              <a:t>É importante cadastrar também alguma conta do próprio convenente, para as devoluções de recursos e para os pagamentos de tributos com OBTV.</a:t>
            </a:r>
          </a:p>
          <a:p>
            <a:pPr algn="just"/>
            <a:endParaRPr lang="pt-BR" sz="2400" dirty="0" smtClean="0"/>
          </a:p>
          <a:p>
            <a:pPr algn="just"/>
            <a:r>
              <a:rPr lang="pt-BR" sz="2400" dirty="0" smtClean="0"/>
              <a:t>O responsável por cadastrar o domicílio bancário do fornecedor deverá ter o perfil de </a:t>
            </a:r>
            <a:r>
              <a:rPr lang="pt-BR" sz="2400" b="1" dirty="0" smtClean="0"/>
              <a:t>“Gestor Financeiro”</a:t>
            </a:r>
            <a:r>
              <a:rPr lang="pt-BR" sz="2400" dirty="0" smtClean="0"/>
              <a:t> do convenente.</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down)">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wipe(down)">
                                      <p:cBhvr>
                                        <p:cTn id="2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pic>
        <p:nvPicPr>
          <p:cNvPr id="33794" name="Imagem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615" y="1143000"/>
            <a:ext cx="7924801"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79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additive="base">
                                        <p:cTn id="12" dur="500" fill="hold"/>
                                        <p:tgtEl>
                                          <p:spTgt spid="33794"/>
                                        </p:tgtEl>
                                        <p:attrNameLst>
                                          <p:attrName>ppt_x</p:attrName>
                                        </p:attrNameLst>
                                      </p:cBhvr>
                                      <p:tavLst>
                                        <p:tav tm="0">
                                          <p:val>
                                            <p:strVal val="#ppt_x"/>
                                          </p:val>
                                        </p:tav>
                                        <p:tav tm="100000">
                                          <p:val>
                                            <p:strVal val="#ppt_x"/>
                                          </p:val>
                                        </p:tav>
                                      </p:tavLst>
                                    </p:anim>
                                    <p:anim calcmode="lin" valueType="num">
                                      <p:cBhvr additive="base">
                                        <p:cTn id="13"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Cadastrar Credor de Transferências Voluntárias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69634" name="Picture 2"/>
          <p:cNvPicPr>
            <a:picLocks noChangeAspect="1" noChangeArrowheads="1"/>
          </p:cNvPicPr>
          <p:nvPr/>
        </p:nvPicPr>
        <p:blipFill>
          <a:blip r:embed="rId3" cstate="print"/>
          <a:srcRect/>
          <a:stretch>
            <a:fillRect/>
          </a:stretch>
        </p:blipFill>
        <p:spPr bwMode="auto">
          <a:xfrm>
            <a:off x="609600" y="1219200"/>
            <a:ext cx="7620000" cy="2598082"/>
          </a:xfrm>
          <a:prstGeom prst="rect">
            <a:avLst/>
          </a:prstGeom>
          <a:noFill/>
          <a:ln w="9525">
            <a:noFill/>
            <a:miter lim="800000"/>
            <a:headEnd/>
            <a:tailEnd/>
          </a:ln>
        </p:spPr>
      </p:pic>
      <p:pic>
        <p:nvPicPr>
          <p:cNvPr id="69635" name="Picture 3"/>
          <p:cNvPicPr>
            <a:picLocks noChangeAspect="1" noChangeArrowheads="1"/>
          </p:cNvPicPr>
          <p:nvPr/>
        </p:nvPicPr>
        <p:blipFill>
          <a:blip r:embed="rId4" cstate="print"/>
          <a:srcRect/>
          <a:stretch>
            <a:fillRect/>
          </a:stretch>
        </p:blipFill>
        <p:spPr bwMode="auto">
          <a:xfrm>
            <a:off x="838200" y="4038600"/>
            <a:ext cx="7315200" cy="22098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9634"/>
                                        </p:tgtEl>
                                        <p:attrNameLst>
                                          <p:attrName>style.visibility</p:attrName>
                                        </p:attrNameLst>
                                      </p:cBhvr>
                                      <p:to>
                                        <p:strVal val="visible"/>
                                      </p:to>
                                    </p:set>
                                    <p:anim calcmode="lin" valueType="num">
                                      <p:cBhvr additive="base">
                                        <p:cTn id="12" dur="500" fill="hold"/>
                                        <p:tgtEl>
                                          <p:spTgt spid="69634"/>
                                        </p:tgtEl>
                                        <p:attrNameLst>
                                          <p:attrName>ppt_x</p:attrName>
                                        </p:attrNameLst>
                                      </p:cBhvr>
                                      <p:tavLst>
                                        <p:tav tm="0">
                                          <p:val>
                                            <p:strVal val="#ppt_x"/>
                                          </p:val>
                                        </p:tav>
                                        <p:tav tm="100000">
                                          <p:val>
                                            <p:strVal val="#ppt_x"/>
                                          </p:val>
                                        </p:tav>
                                      </p:tavLst>
                                    </p:anim>
                                    <p:anim calcmode="lin" valueType="num">
                                      <p:cBhvr additive="base">
                                        <p:cTn id="13"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9635"/>
                                        </p:tgtEl>
                                        <p:attrNameLst>
                                          <p:attrName>style.visibility</p:attrName>
                                        </p:attrNameLst>
                                      </p:cBhvr>
                                      <p:to>
                                        <p:strVal val="visible"/>
                                      </p:to>
                                    </p:set>
                                    <p:anim calcmode="lin" valueType="num">
                                      <p:cBhvr additive="base">
                                        <p:cTn id="18" dur="500" fill="hold"/>
                                        <p:tgtEl>
                                          <p:spTgt spid="69635"/>
                                        </p:tgtEl>
                                        <p:attrNameLst>
                                          <p:attrName>ppt_x</p:attrName>
                                        </p:attrNameLst>
                                      </p:cBhvr>
                                      <p:tavLst>
                                        <p:tav tm="0">
                                          <p:val>
                                            <p:strVal val="#ppt_x"/>
                                          </p:val>
                                        </p:tav>
                                        <p:tav tm="100000">
                                          <p:val>
                                            <p:strVal val="#ppt_x"/>
                                          </p:val>
                                        </p:tav>
                                      </p:tavLst>
                                    </p:anim>
                                    <p:anim calcmode="lin" valueType="num">
                                      <p:cBhvr additive="base">
                                        <p:cTn id="19"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Cadastrar Credor de Transferências Voluntárias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aixaDeTexto 12"/>
          <p:cNvSpPr txBox="1"/>
          <p:nvPr/>
        </p:nvSpPr>
        <p:spPr>
          <a:xfrm>
            <a:off x="457200" y="4876800"/>
            <a:ext cx="8001000" cy="1200329"/>
          </a:xfrm>
          <a:prstGeom prst="rect">
            <a:avLst/>
          </a:prstGeom>
          <a:noFill/>
        </p:spPr>
        <p:txBody>
          <a:bodyPr wrap="square">
            <a:spAutoFit/>
          </a:bodyPr>
          <a:lstStyle/>
          <a:p>
            <a:r>
              <a:rPr lang="pt-BR" sz="2400" dirty="0" smtClean="0"/>
              <a:t>Nessa funcionalidade, o usuário poderá cadastrar fornecedores do tipo:  CNPJ       CPF      IG – Inscrição Genérica</a:t>
            </a:r>
          </a:p>
          <a:p>
            <a:pPr algn="just"/>
            <a:endParaRPr lang="pt-BR" sz="2400" dirty="0" smtClean="0"/>
          </a:p>
        </p:txBody>
      </p:sp>
      <p:pic>
        <p:nvPicPr>
          <p:cNvPr id="70658" name="image20.jpeg"/>
          <p:cNvPicPr>
            <a:picLocks noChangeAspect="1" noChangeArrowheads="1"/>
          </p:cNvPicPr>
          <p:nvPr/>
        </p:nvPicPr>
        <p:blipFill>
          <a:blip r:embed="rId3" cstate="print"/>
          <a:srcRect/>
          <a:stretch>
            <a:fillRect/>
          </a:stretch>
        </p:blipFill>
        <p:spPr bwMode="auto">
          <a:xfrm>
            <a:off x="457200" y="1143000"/>
            <a:ext cx="7924800" cy="34290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658"/>
                                        </p:tgtEl>
                                        <p:attrNameLst>
                                          <p:attrName>style.visibility</p:attrName>
                                        </p:attrNameLst>
                                      </p:cBhvr>
                                      <p:to>
                                        <p:strVal val="visible"/>
                                      </p:to>
                                    </p:set>
                                    <p:anim calcmode="lin" valueType="num">
                                      <p:cBhvr additive="base">
                                        <p:cTn id="12" dur="500" fill="hold"/>
                                        <p:tgtEl>
                                          <p:spTgt spid="70658"/>
                                        </p:tgtEl>
                                        <p:attrNameLst>
                                          <p:attrName>ppt_x</p:attrName>
                                        </p:attrNameLst>
                                      </p:cBhvr>
                                      <p:tavLst>
                                        <p:tav tm="0">
                                          <p:val>
                                            <p:strVal val="#ppt_x"/>
                                          </p:val>
                                        </p:tav>
                                        <p:tav tm="100000">
                                          <p:val>
                                            <p:strVal val="#ppt_x"/>
                                          </p:val>
                                        </p:tav>
                                      </p:tavLst>
                                    </p:anim>
                                    <p:anim calcmode="lin" valueType="num">
                                      <p:cBhvr additive="base">
                                        <p:cTn id="13"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down)">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Cadastrar Credor de Transferências Voluntárias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71682" name="image22.png"/>
          <p:cNvPicPr>
            <a:picLocks noChangeAspect="1" noChangeArrowheads="1"/>
          </p:cNvPicPr>
          <p:nvPr/>
        </p:nvPicPr>
        <p:blipFill>
          <a:blip r:embed="rId3" cstate="print"/>
          <a:srcRect/>
          <a:stretch>
            <a:fillRect/>
          </a:stretch>
        </p:blipFill>
        <p:spPr bwMode="auto">
          <a:xfrm>
            <a:off x="533400" y="1219200"/>
            <a:ext cx="8077200" cy="51054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682"/>
                                        </p:tgtEl>
                                        <p:attrNameLst>
                                          <p:attrName>style.visibility</p:attrName>
                                        </p:attrNameLst>
                                      </p:cBhvr>
                                      <p:to>
                                        <p:strVal val="visible"/>
                                      </p:to>
                                    </p:set>
                                    <p:anim calcmode="lin" valueType="num">
                                      <p:cBhvr additive="base">
                                        <p:cTn id="12" dur="500" fill="hold"/>
                                        <p:tgtEl>
                                          <p:spTgt spid="71682"/>
                                        </p:tgtEl>
                                        <p:attrNameLst>
                                          <p:attrName>ppt_x</p:attrName>
                                        </p:attrNameLst>
                                      </p:cBhvr>
                                      <p:tavLst>
                                        <p:tav tm="0">
                                          <p:val>
                                            <p:strVal val="#ppt_x"/>
                                          </p:val>
                                        </p:tav>
                                        <p:tav tm="100000">
                                          <p:val>
                                            <p:strVal val="#ppt_x"/>
                                          </p:val>
                                        </p:tav>
                                      </p:tavLst>
                                    </p:anim>
                                    <p:anim calcmode="lin" valueType="num">
                                      <p:cBhvr additive="base">
                                        <p:cTn id="13"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Cadastrar Credor de Transferências Voluntárias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aixaDeTexto 12"/>
          <p:cNvSpPr txBox="1"/>
          <p:nvPr/>
        </p:nvSpPr>
        <p:spPr>
          <a:xfrm>
            <a:off x="609600" y="5257800"/>
            <a:ext cx="8229600" cy="1107996"/>
          </a:xfrm>
          <a:prstGeom prst="rect">
            <a:avLst/>
          </a:prstGeom>
          <a:noFill/>
        </p:spPr>
        <p:txBody>
          <a:bodyPr wrap="square">
            <a:spAutoFit/>
          </a:bodyPr>
          <a:lstStyle/>
          <a:p>
            <a:r>
              <a:rPr lang="pt-BR" sz="2200" dirty="0" smtClean="0"/>
              <a:t>Na opção </a:t>
            </a:r>
            <a:r>
              <a:rPr lang="pt-BR" sz="2200" b="1" dirty="0" smtClean="0"/>
              <a:t>Domicílios Bancários </a:t>
            </a:r>
            <a:r>
              <a:rPr lang="pt-BR" sz="2200" b="1" dirty="0" err="1" smtClean="0"/>
              <a:t>Siafi</a:t>
            </a:r>
            <a:r>
              <a:rPr lang="pt-BR" sz="2200" dirty="0" smtClean="0"/>
              <a:t>, o usuário poderá pesquisar os domicílios bancários já cadastrados para o fornecedor no </a:t>
            </a:r>
            <a:r>
              <a:rPr lang="pt-BR" sz="2200" dirty="0" err="1" smtClean="0"/>
              <a:t>Siafi</a:t>
            </a:r>
            <a:r>
              <a:rPr lang="pt-BR" sz="2200" dirty="0" smtClean="0"/>
              <a:t>. Caso o domicílio já esteja cadastrado, não será necessário um novo cadastro.</a:t>
            </a:r>
            <a:endParaRPr lang="pt-BR" sz="2200" dirty="0"/>
          </a:p>
        </p:txBody>
      </p:sp>
      <p:grpSp>
        <p:nvGrpSpPr>
          <p:cNvPr id="72706" name="Group 2"/>
          <p:cNvGrpSpPr>
            <a:grpSpLocks/>
          </p:cNvGrpSpPr>
          <p:nvPr/>
        </p:nvGrpSpPr>
        <p:grpSpPr bwMode="auto">
          <a:xfrm>
            <a:off x="609601" y="1322388"/>
            <a:ext cx="7772400" cy="3859212"/>
            <a:chOff x="1134" y="335"/>
            <a:chExt cx="9922" cy="5062"/>
          </a:xfrm>
        </p:grpSpPr>
        <p:pic>
          <p:nvPicPr>
            <p:cNvPr id="72707" name="Picture 3"/>
            <p:cNvPicPr>
              <a:picLocks noChangeAspect="1" noChangeArrowheads="1"/>
            </p:cNvPicPr>
            <p:nvPr/>
          </p:nvPicPr>
          <p:blipFill>
            <a:blip r:embed="rId3" cstate="print"/>
            <a:srcRect/>
            <a:stretch>
              <a:fillRect/>
            </a:stretch>
          </p:blipFill>
          <p:spPr bwMode="auto">
            <a:xfrm>
              <a:off x="1133" y="335"/>
              <a:ext cx="9922" cy="5062"/>
            </a:xfrm>
            <a:prstGeom prst="rect">
              <a:avLst/>
            </a:prstGeom>
            <a:noFill/>
          </p:spPr>
        </p:pic>
        <p:sp>
          <p:nvSpPr>
            <p:cNvPr id="72708" name="Freeform 4"/>
            <p:cNvSpPr>
              <a:spLocks/>
            </p:cNvSpPr>
            <p:nvPr/>
          </p:nvSpPr>
          <p:spPr bwMode="auto">
            <a:xfrm>
              <a:off x="2524" y="1153"/>
              <a:ext cx="1960" cy="502"/>
            </a:xfrm>
            <a:custGeom>
              <a:avLst/>
              <a:gdLst/>
              <a:ahLst/>
              <a:cxnLst>
                <a:cxn ang="0">
                  <a:pos x="980" y="0"/>
                </a:cxn>
                <a:cxn ang="0">
                  <a:pos x="866" y="2"/>
                </a:cxn>
                <a:cxn ang="0">
                  <a:pos x="756" y="7"/>
                </a:cxn>
                <a:cxn ang="0">
                  <a:pos x="650" y="15"/>
                </a:cxn>
                <a:cxn ang="0">
                  <a:pos x="549" y="26"/>
                </a:cxn>
                <a:cxn ang="0">
                  <a:pos x="455" y="39"/>
                </a:cxn>
                <a:cxn ang="0">
                  <a:pos x="368" y="55"/>
                </a:cxn>
                <a:cxn ang="0">
                  <a:pos x="288" y="74"/>
                </a:cxn>
                <a:cxn ang="0">
                  <a:pos x="216" y="94"/>
                </a:cxn>
                <a:cxn ang="0">
                  <a:pos x="153" y="117"/>
                </a:cxn>
                <a:cxn ang="0">
                  <a:pos x="58" y="167"/>
                </a:cxn>
                <a:cxn ang="0">
                  <a:pos x="7" y="222"/>
                </a:cxn>
                <a:cxn ang="0">
                  <a:pos x="0" y="251"/>
                </a:cxn>
                <a:cxn ang="0">
                  <a:pos x="7" y="281"/>
                </a:cxn>
                <a:cxn ang="0">
                  <a:pos x="58" y="336"/>
                </a:cxn>
                <a:cxn ang="0">
                  <a:pos x="153" y="386"/>
                </a:cxn>
                <a:cxn ang="0">
                  <a:pos x="216" y="408"/>
                </a:cxn>
                <a:cxn ang="0">
                  <a:pos x="288" y="429"/>
                </a:cxn>
                <a:cxn ang="0">
                  <a:pos x="368" y="447"/>
                </a:cxn>
                <a:cxn ang="0">
                  <a:pos x="455" y="463"/>
                </a:cxn>
                <a:cxn ang="0">
                  <a:pos x="549" y="477"/>
                </a:cxn>
                <a:cxn ang="0">
                  <a:pos x="650" y="488"/>
                </a:cxn>
                <a:cxn ang="0">
                  <a:pos x="756" y="496"/>
                </a:cxn>
                <a:cxn ang="0">
                  <a:pos x="866" y="501"/>
                </a:cxn>
                <a:cxn ang="0">
                  <a:pos x="980" y="502"/>
                </a:cxn>
                <a:cxn ang="0">
                  <a:pos x="1095" y="501"/>
                </a:cxn>
                <a:cxn ang="0">
                  <a:pos x="1205" y="496"/>
                </a:cxn>
                <a:cxn ang="0">
                  <a:pos x="1311" y="488"/>
                </a:cxn>
                <a:cxn ang="0">
                  <a:pos x="1411" y="477"/>
                </a:cxn>
                <a:cxn ang="0">
                  <a:pos x="1506" y="463"/>
                </a:cxn>
                <a:cxn ang="0">
                  <a:pos x="1593" y="447"/>
                </a:cxn>
                <a:cxn ang="0">
                  <a:pos x="1673" y="429"/>
                </a:cxn>
                <a:cxn ang="0">
                  <a:pos x="1745" y="408"/>
                </a:cxn>
                <a:cxn ang="0">
                  <a:pos x="1808" y="386"/>
                </a:cxn>
                <a:cxn ang="0">
                  <a:pos x="1903" y="336"/>
                </a:cxn>
                <a:cxn ang="0">
                  <a:pos x="1954" y="281"/>
                </a:cxn>
                <a:cxn ang="0">
                  <a:pos x="1960" y="251"/>
                </a:cxn>
                <a:cxn ang="0">
                  <a:pos x="1954" y="222"/>
                </a:cxn>
                <a:cxn ang="0">
                  <a:pos x="1903" y="167"/>
                </a:cxn>
                <a:cxn ang="0">
                  <a:pos x="1808" y="117"/>
                </a:cxn>
                <a:cxn ang="0">
                  <a:pos x="1745" y="94"/>
                </a:cxn>
                <a:cxn ang="0">
                  <a:pos x="1673" y="74"/>
                </a:cxn>
                <a:cxn ang="0">
                  <a:pos x="1593" y="55"/>
                </a:cxn>
                <a:cxn ang="0">
                  <a:pos x="1506" y="39"/>
                </a:cxn>
                <a:cxn ang="0">
                  <a:pos x="1411" y="26"/>
                </a:cxn>
                <a:cxn ang="0">
                  <a:pos x="1311" y="15"/>
                </a:cxn>
                <a:cxn ang="0">
                  <a:pos x="1205" y="7"/>
                </a:cxn>
                <a:cxn ang="0">
                  <a:pos x="1095" y="2"/>
                </a:cxn>
                <a:cxn ang="0">
                  <a:pos x="980" y="0"/>
                </a:cxn>
              </a:cxnLst>
              <a:rect l="0" t="0" r="r" b="b"/>
              <a:pathLst>
                <a:path w="1960" h="502">
                  <a:moveTo>
                    <a:pt x="980" y="0"/>
                  </a:moveTo>
                  <a:lnTo>
                    <a:pt x="866" y="2"/>
                  </a:lnTo>
                  <a:lnTo>
                    <a:pt x="756" y="7"/>
                  </a:lnTo>
                  <a:lnTo>
                    <a:pt x="650" y="15"/>
                  </a:lnTo>
                  <a:lnTo>
                    <a:pt x="549" y="26"/>
                  </a:lnTo>
                  <a:lnTo>
                    <a:pt x="455" y="39"/>
                  </a:lnTo>
                  <a:lnTo>
                    <a:pt x="368" y="55"/>
                  </a:lnTo>
                  <a:lnTo>
                    <a:pt x="288" y="74"/>
                  </a:lnTo>
                  <a:lnTo>
                    <a:pt x="216" y="94"/>
                  </a:lnTo>
                  <a:lnTo>
                    <a:pt x="153" y="117"/>
                  </a:lnTo>
                  <a:lnTo>
                    <a:pt x="58" y="167"/>
                  </a:lnTo>
                  <a:lnTo>
                    <a:pt x="7" y="222"/>
                  </a:lnTo>
                  <a:lnTo>
                    <a:pt x="0" y="251"/>
                  </a:lnTo>
                  <a:lnTo>
                    <a:pt x="7" y="281"/>
                  </a:lnTo>
                  <a:lnTo>
                    <a:pt x="58" y="336"/>
                  </a:lnTo>
                  <a:lnTo>
                    <a:pt x="153" y="386"/>
                  </a:lnTo>
                  <a:lnTo>
                    <a:pt x="216" y="408"/>
                  </a:lnTo>
                  <a:lnTo>
                    <a:pt x="288" y="429"/>
                  </a:lnTo>
                  <a:lnTo>
                    <a:pt x="368" y="447"/>
                  </a:lnTo>
                  <a:lnTo>
                    <a:pt x="455" y="463"/>
                  </a:lnTo>
                  <a:lnTo>
                    <a:pt x="549" y="477"/>
                  </a:lnTo>
                  <a:lnTo>
                    <a:pt x="650" y="488"/>
                  </a:lnTo>
                  <a:lnTo>
                    <a:pt x="756" y="496"/>
                  </a:lnTo>
                  <a:lnTo>
                    <a:pt x="866" y="501"/>
                  </a:lnTo>
                  <a:lnTo>
                    <a:pt x="980" y="502"/>
                  </a:lnTo>
                  <a:lnTo>
                    <a:pt x="1095" y="501"/>
                  </a:lnTo>
                  <a:lnTo>
                    <a:pt x="1205" y="496"/>
                  </a:lnTo>
                  <a:lnTo>
                    <a:pt x="1311" y="488"/>
                  </a:lnTo>
                  <a:lnTo>
                    <a:pt x="1411" y="477"/>
                  </a:lnTo>
                  <a:lnTo>
                    <a:pt x="1506" y="463"/>
                  </a:lnTo>
                  <a:lnTo>
                    <a:pt x="1593" y="447"/>
                  </a:lnTo>
                  <a:lnTo>
                    <a:pt x="1673" y="429"/>
                  </a:lnTo>
                  <a:lnTo>
                    <a:pt x="1745" y="408"/>
                  </a:lnTo>
                  <a:lnTo>
                    <a:pt x="1808" y="386"/>
                  </a:lnTo>
                  <a:lnTo>
                    <a:pt x="1903" y="336"/>
                  </a:lnTo>
                  <a:lnTo>
                    <a:pt x="1954" y="281"/>
                  </a:lnTo>
                  <a:lnTo>
                    <a:pt x="1960" y="251"/>
                  </a:lnTo>
                  <a:lnTo>
                    <a:pt x="1954" y="222"/>
                  </a:lnTo>
                  <a:lnTo>
                    <a:pt x="1903" y="167"/>
                  </a:lnTo>
                  <a:lnTo>
                    <a:pt x="1808" y="117"/>
                  </a:lnTo>
                  <a:lnTo>
                    <a:pt x="1745" y="94"/>
                  </a:lnTo>
                  <a:lnTo>
                    <a:pt x="1673" y="74"/>
                  </a:lnTo>
                  <a:lnTo>
                    <a:pt x="1593" y="55"/>
                  </a:lnTo>
                  <a:lnTo>
                    <a:pt x="1506" y="39"/>
                  </a:lnTo>
                  <a:lnTo>
                    <a:pt x="1411" y="26"/>
                  </a:lnTo>
                  <a:lnTo>
                    <a:pt x="1311" y="15"/>
                  </a:lnTo>
                  <a:lnTo>
                    <a:pt x="1205" y="7"/>
                  </a:lnTo>
                  <a:lnTo>
                    <a:pt x="1095" y="2"/>
                  </a:lnTo>
                  <a:lnTo>
                    <a:pt x="980"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72709" name="Freeform 5"/>
            <p:cNvSpPr>
              <a:spLocks/>
            </p:cNvSpPr>
            <p:nvPr/>
          </p:nvSpPr>
          <p:spPr bwMode="auto">
            <a:xfrm>
              <a:off x="3393" y="3595"/>
              <a:ext cx="1960" cy="502"/>
            </a:xfrm>
            <a:custGeom>
              <a:avLst/>
              <a:gdLst/>
              <a:ahLst/>
              <a:cxnLst>
                <a:cxn ang="0">
                  <a:pos x="980" y="0"/>
                </a:cxn>
                <a:cxn ang="0">
                  <a:pos x="865" y="1"/>
                </a:cxn>
                <a:cxn ang="0">
                  <a:pos x="755" y="6"/>
                </a:cxn>
                <a:cxn ang="0">
                  <a:pos x="649" y="14"/>
                </a:cxn>
                <a:cxn ang="0">
                  <a:pos x="549" y="25"/>
                </a:cxn>
                <a:cxn ang="0">
                  <a:pos x="454" y="39"/>
                </a:cxn>
                <a:cxn ang="0">
                  <a:pos x="367" y="55"/>
                </a:cxn>
                <a:cxn ang="0">
                  <a:pos x="287" y="73"/>
                </a:cxn>
                <a:cxn ang="0">
                  <a:pos x="215" y="94"/>
                </a:cxn>
                <a:cxn ang="0">
                  <a:pos x="152" y="116"/>
                </a:cxn>
                <a:cxn ang="0">
                  <a:pos x="57" y="166"/>
                </a:cxn>
                <a:cxn ang="0">
                  <a:pos x="6" y="221"/>
                </a:cxn>
                <a:cxn ang="0">
                  <a:pos x="0" y="251"/>
                </a:cxn>
                <a:cxn ang="0">
                  <a:pos x="6" y="280"/>
                </a:cxn>
                <a:cxn ang="0">
                  <a:pos x="57" y="335"/>
                </a:cxn>
                <a:cxn ang="0">
                  <a:pos x="152" y="385"/>
                </a:cxn>
                <a:cxn ang="0">
                  <a:pos x="215" y="408"/>
                </a:cxn>
                <a:cxn ang="0">
                  <a:pos x="287" y="428"/>
                </a:cxn>
                <a:cxn ang="0">
                  <a:pos x="367" y="446"/>
                </a:cxn>
                <a:cxn ang="0">
                  <a:pos x="454" y="463"/>
                </a:cxn>
                <a:cxn ang="0">
                  <a:pos x="549" y="476"/>
                </a:cxn>
                <a:cxn ang="0">
                  <a:pos x="649" y="487"/>
                </a:cxn>
                <a:cxn ang="0">
                  <a:pos x="755" y="495"/>
                </a:cxn>
                <a:cxn ang="0">
                  <a:pos x="865" y="500"/>
                </a:cxn>
                <a:cxn ang="0">
                  <a:pos x="980" y="502"/>
                </a:cxn>
                <a:cxn ang="0">
                  <a:pos x="1094" y="500"/>
                </a:cxn>
                <a:cxn ang="0">
                  <a:pos x="1204" y="495"/>
                </a:cxn>
                <a:cxn ang="0">
                  <a:pos x="1310" y="487"/>
                </a:cxn>
                <a:cxn ang="0">
                  <a:pos x="1411" y="476"/>
                </a:cxn>
                <a:cxn ang="0">
                  <a:pos x="1505" y="463"/>
                </a:cxn>
                <a:cxn ang="0">
                  <a:pos x="1593" y="446"/>
                </a:cxn>
                <a:cxn ang="0">
                  <a:pos x="1673" y="428"/>
                </a:cxn>
                <a:cxn ang="0">
                  <a:pos x="1744" y="408"/>
                </a:cxn>
                <a:cxn ang="0">
                  <a:pos x="1807" y="385"/>
                </a:cxn>
                <a:cxn ang="0">
                  <a:pos x="1903" y="335"/>
                </a:cxn>
                <a:cxn ang="0">
                  <a:pos x="1953" y="280"/>
                </a:cxn>
                <a:cxn ang="0">
                  <a:pos x="1960" y="251"/>
                </a:cxn>
                <a:cxn ang="0">
                  <a:pos x="1953" y="221"/>
                </a:cxn>
                <a:cxn ang="0">
                  <a:pos x="1903" y="166"/>
                </a:cxn>
                <a:cxn ang="0">
                  <a:pos x="1807" y="116"/>
                </a:cxn>
                <a:cxn ang="0">
                  <a:pos x="1744" y="94"/>
                </a:cxn>
                <a:cxn ang="0">
                  <a:pos x="1673" y="73"/>
                </a:cxn>
                <a:cxn ang="0">
                  <a:pos x="1593" y="55"/>
                </a:cxn>
                <a:cxn ang="0">
                  <a:pos x="1505" y="39"/>
                </a:cxn>
                <a:cxn ang="0">
                  <a:pos x="1411" y="25"/>
                </a:cxn>
                <a:cxn ang="0">
                  <a:pos x="1310" y="14"/>
                </a:cxn>
                <a:cxn ang="0">
                  <a:pos x="1204" y="6"/>
                </a:cxn>
                <a:cxn ang="0">
                  <a:pos x="1094" y="1"/>
                </a:cxn>
                <a:cxn ang="0">
                  <a:pos x="980" y="0"/>
                </a:cxn>
              </a:cxnLst>
              <a:rect l="0" t="0" r="r" b="b"/>
              <a:pathLst>
                <a:path w="1960" h="502">
                  <a:moveTo>
                    <a:pt x="980" y="0"/>
                  </a:moveTo>
                  <a:lnTo>
                    <a:pt x="865" y="1"/>
                  </a:lnTo>
                  <a:lnTo>
                    <a:pt x="755" y="6"/>
                  </a:lnTo>
                  <a:lnTo>
                    <a:pt x="649" y="14"/>
                  </a:lnTo>
                  <a:lnTo>
                    <a:pt x="549" y="25"/>
                  </a:lnTo>
                  <a:lnTo>
                    <a:pt x="454" y="39"/>
                  </a:lnTo>
                  <a:lnTo>
                    <a:pt x="367" y="55"/>
                  </a:lnTo>
                  <a:lnTo>
                    <a:pt x="287" y="73"/>
                  </a:lnTo>
                  <a:lnTo>
                    <a:pt x="215" y="94"/>
                  </a:lnTo>
                  <a:lnTo>
                    <a:pt x="152" y="116"/>
                  </a:lnTo>
                  <a:lnTo>
                    <a:pt x="57" y="166"/>
                  </a:lnTo>
                  <a:lnTo>
                    <a:pt x="6" y="221"/>
                  </a:lnTo>
                  <a:lnTo>
                    <a:pt x="0" y="251"/>
                  </a:lnTo>
                  <a:lnTo>
                    <a:pt x="6" y="280"/>
                  </a:lnTo>
                  <a:lnTo>
                    <a:pt x="57" y="335"/>
                  </a:lnTo>
                  <a:lnTo>
                    <a:pt x="152" y="385"/>
                  </a:lnTo>
                  <a:lnTo>
                    <a:pt x="215" y="408"/>
                  </a:lnTo>
                  <a:lnTo>
                    <a:pt x="287" y="428"/>
                  </a:lnTo>
                  <a:lnTo>
                    <a:pt x="367" y="446"/>
                  </a:lnTo>
                  <a:lnTo>
                    <a:pt x="454" y="463"/>
                  </a:lnTo>
                  <a:lnTo>
                    <a:pt x="549" y="476"/>
                  </a:lnTo>
                  <a:lnTo>
                    <a:pt x="649" y="487"/>
                  </a:lnTo>
                  <a:lnTo>
                    <a:pt x="755" y="495"/>
                  </a:lnTo>
                  <a:lnTo>
                    <a:pt x="865" y="500"/>
                  </a:lnTo>
                  <a:lnTo>
                    <a:pt x="980" y="502"/>
                  </a:lnTo>
                  <a:lnTo>
                    <a:pt x="1094" y="500"/>
                  </a:lnTo>
                  <a:lnTo>
                    <a:pt x="1204" y="495"/>
                  </a:lnTo>
                  <a:lnTo>
                    <a:pt x="1310" y="487"/>
                  </a:lnTo>
                  <a:lnTo>
                    <a:pt x="1411" y="476"/>
                  </a:lnTo>
                  <a:lnTo>
                    <a:pt x="1505" y="463"/>
                  </a:lnTo>
                  <a:lnTo>
                    <a:pt x="1593" y="446"/>
                  </a:lnTo>
                  <a:lnTo>
                    <a:pt x="1673" y="428"/>
                  </a:lnTo>
                  <a:lnTo>
                    <a:pt x="1744" y="408"/>
                  </a:lnTo>
                  <a:lnTo>
                    <a:pt x="1807" y="385"/>
                  </a:lnTo>
                  <a:lnTo>
                    <a:pt x="1903" y="335"/>
                  </a:lnTo>
                  <a:lnTo>
                    <a:pt x="1953" y="280"/>
                  </a:lnTo>
                  <a:lnTo>
                    <a:pt x="1960" y="251"/>
                  </a:lnTo>
                  <a:lnTo>
                    <a:pt x="1953" y="221"/>
                  </a:lnTo>
                  <a:lnTo>
                    <a:pt x="1903" y="166"/>
                  </a:lnTo>
                  <a:lnTo>
                    <a:pt x="1807" y="116"/>
                  </a:lnTo>
                  <a:lnTo>
                    <a:pt x="1744" y="94"/>
                  </a:lnTo>
                  <a:lnTo>
                    <a:pt x="1673" y="73"/>
                  </a:lnTo>
                  <a:lnTo>
                    <a:pt x="1593" y="55"/>
                  </a:lnTo>
                  <a:lnTo>
                    <a:pt x="1505" y="39"/>
                  </a:lnTo>
                  <a:lnTo>
                    <a:pt x="1411" y="25"/>
                  </a:lnTo>
                  <a:lnTo>
                    <a:pt x="1310" y="14"/>
                  </a:lnTo>
                  <a:lnTo>
                    <a:pt x="1204" y="6"/>
                  </a:lnTo>
                  <a:lnTo>
                    <a:pt x="1094" y="1"/>
                  </a:lnTo>
                  <a:lnTo>
                    <a:pt x="980"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 calcmode="lin" valueType="num">
                                      <p:cBhvr additive="base">
                                        <p:cTn id="12" dur="500" fill="hold"/>
                                        <p:tgtEl>
                                          <p:spTgt spid="72706"/>
                                        </p:tgtEl>
                                        <p:attrNameLst>
                                          <p:attrName>ppt_x</p:attrName>
                                        </p:attrNameLst>
                                      </p:cBhvr>
                                      <p:tavLst>
                                        <p:tav tm="0">
                                          <p:val>
                                            <p:strVal val="#ppt_x"/>
                                          </p:val>
                                        </p:tav>
                                        <p:tav tm="100000">
                                          <p:val>
                                            <p:strVal val="#ppt_x"/>
                                          </p:val>
                                        </p:tav>
                                      </p:tavLst>
                                    </p:anim>
                                    <p:anim calcmode="lin" valueType="num">
                                      <p:cBhvr additive="base">
                                        <p:cTn id="13" dur="500" fill="hold"/>
                                        <p:tgtEl>
                                          <p:spTgt spid="727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down)">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Cadastrar Credor de Transferências Voluntárias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2"/>
          <p:cNvGrpSpPr>
            <a:grpSpLocks/>
          </p:cNvGrpSpPr>
          <p:nvPr/>
        </p:nvGrpSpPr>
        <p:grpSpPr bwMode="auto">
          <a:xfrm>
            <a:off x="457200" y="1066800"/>
            <a:ext cx="8229600" cy="5029200"/>
            <a:chOff x="1159" y="222"/>
            <a:chExt cx="9896" cy="6308"/>
          </a:xfrm>
        </p:grpSpPr>
        <p:pic>
          <p:nvPicPr>
            <p:cNvPr id="73731" name="Picture 3"/>
            <p:cNvPicPr>
              <a:picLocks noChangeAspect="1" noChangeArrowheads="1"/>
            </p:cNvPicPr>
            <p:nvPr/>
          </p:nvPicPr>
          <p:blipFill>
            <a:blip r:embed="rId3" cstate="print"/>
            <a:srcRect/>
            <a:stretch>
              <a:fillRect/>
            </a:stretch>
          </p:blipFill>
          <p:spPr bwMode="auto">
            <a:xfrm>
              <a:off x="1159" y="222"/>
              <a:ext cx="9896" cy="6229"/>
            </a:xfrm>
            <a:prstGeom prst="rect">
              <a:avLst/>
            </a:prstGeom>
            <a:noFill/>
          </p:spPr>
        </p:pic>
        <p:sp>
          <p:nvSpPr>
            <p:cNvPr id="73732" name="Freeform 4"/>
            <p:cNvSpPr>
              <a:spLocks/>
            </p:cNvSpPr>
            <p:nvPr/>
          </p:nvSpPr>
          <p:spPr bwMode="auto">
            <a:xfrm>
              <a:off x="5182" y="6034"/>
              <a:ext cx="1260" cy="466"/>
            </a:xfrm>
            <a:custGeom>
              <a:avLst/>
              <a:gdLst/>
              <a:ahLst/>
              <a:cxnLst>
                <a:cxn ang="0">
                  <a:pos x="630" y="0"/>
                </a:cxn>
                <a:cxn ang="0">
                  <a:pos x="527" y="3"/>
                </a:cxn>
                <a:cxn ang="0">
                  <a:pos x="430" y="12"/>
                </a:cxn>
                <a:cxn ang="0">
                  <a:pos x="340" y="26"/>
                </a:cxn>
                <a:cxn ang="0">
                  <a:pos x="257" y="45"/>
                </a:cxn>
                <a:cxn ang="0">
                  <a:pos x="184" y="68"/>
                </a:cxn>
                <a:cxn ang="0">
                  <a:pos x="121" y="95"/>
                </a:cxn>
                <a:cxn ang="0">
                  <a:pos x="32" y="159"/>
                </a:cxn>
                <a:cxn ang="0">
                  <a:pos x="0" y="233"/>
                </a:cxn>
                <a:cxn ang="0">
                  <a:pos x="8" y="271"/>
                </a:cxn>
                <a:cxn ang="0">
                  <a:pos x="70" y="340"/>
                </a:cxn>
                <a:cxn ang="0">
                  <a:pos x="184" y="398"/>
                </a:cxn>
                <a:cxn ang="0">
                  <a:pos x="257" y="421"/>
                </a:cxn>
                <a:cxn ang="0">
                  <a:pos x="340" y="440"/>
                </a:cxn>
                <a:cxn ang="0">
                  <a:pos x="430" y="454"/>
                </a:cxn>
                <a:cxn ang="0">
                  <a:pos x="527" y="463"/>
                </a:cxn>
                <a:cxn ang="0">
                  <a:pos x="630" y="466"/>
                </a:cxn>
                <a:cxn ang="0">
                  <a:pos x="732" y="463"/>
                </a:cxn>
                <a:cxn ang="0">
                  <a:pos x="829" y="454"/>
                </a:cxn>
                <a:cxn ang="0">
                  <a:pos x="919" y="440"/>
                </a:cxn>
                <a:cxn ang="0">
                  <a:pos x="1002" y="421"/>
                </a:cxn>
                <a:cxn ang="0">
                  <a:pos x="1075" y="398"/>
                </a:cxn>
                <a:cxn ang="0">
                  <a:pos x="1138" y="371"/>
                </a:cxn>
                <a:cxn ang="0">
                  <a:pos x="1227" y="307"/>
                </a:cxn>
                <a:cxn ang="0">
                  <a:pos x="1260" y="233"/>
                </a:cxn>
                <a:cxn ang="0">
                  <a:pos x="1251" y="195"/>
                </a:cxn>
                <a:cxn ang="0">
                  <a:pos x="1189" y="126"/>
                </a:cxn>
                <a:cxn ang="0">
                  <a:pos x="1075" y="68"/>
                </a:cxn>
                <a:cxn ang="0">
                  <a:pos x="1002" y="45"/>
                </a:cxn>
                <a:cxn ang="0">
                  <a:pos x="919" y="26"/>
                </a:cxn>
                <a:cxn ang="0">
                  <a:pos x="829" y="12"/>
                </a:cxn>
                <a:cxn ang="0">
                  <a:pos x="732" y="3"/>
                </a:cxn>
                <a:cxn ang="0">
                  <a:pos x="630" y="0"/>
                </a:cxn>
              </a:cxnLst>
              <a:rect l="0" t="0" r="r" b="b"/>
              <a:pathLst>
                <a:path w="1260" h="466">
                  <a:moveTo>
                    <a:pt x="630" y="0"/>
                  </a:moveTo>
                  <a:lnTo>
                    <a:pt x="527" y="3"/>
                  </a:lnTo>
                  <a:lnTo>
                    <a:pt x="430" y="12"/>
                  </a:lnTo>
                  <a:lnTo>
                    <a:pt x="340" y="26"/>
                  </a:lnTo>
                  <a:lnTo>
                    <a:pt x="257" y="45"/>
                  </a:lnTo>
                  <a:lnTo>
                    <a:pt x="184" y="68"/>
                  </a:lnTo>
                  <a:lnTo>
                    <a:pt x="121" y="95"/>
                  </a:lnTo>
                  <a:lnTo>
                    <a:pt x="32" y="159"/>
                  </a:lnTo>
                  <a:lnTo>
                    <a:pt x="0" y="233"/>
                  </a:lnTo>
                  <a:lnTo>
                    <a:pt x="8" y="271"/>
                  </a:lnTo>
                  <a:lnTo>
                    <a:pt x="70" y="340"/>
                  </a:lnTo>
                  <a:lnTo>
                    <a:pt x="184" y="398"/>
                  </a:lnTo>
                  <a:lnTo>
                    <a:pt x="257" y="421"/>
                  </a:lnTo>
                  <a:lnTo>
                    <a:pt x="340" y="440"/>
                  </a:lnTo>
                  <a:lnTo>
                    <a:pt x="430" y="454"/>
                  </a:lnTo>
                  <a:lnTo>
                    <a:pt x="527" y="463"/>
                  </a:lnTo>
                  <a:lnTo>
                    <a:pt x="630" y="466"/>
                  </a:lnTo>
                  <a:lnTo>
                    <a:pt x="732" y="463"/>
                  </a:lnTo>
                  <a:lnTo>
                    <a:pt x="829" y="454"/>
                  </a:lnTo>
                  <a:lnTo>
                    <a:pt x="919" y="440"/>
                  </a:lnTo>
                  <a:lnTo>
                    <a:pt x="1002" y="421"/>
                  </a:lnTo>
                  <a:lnTo>
                    <a:pt x="1075" y="398"/>
                  </a:lnTo>
                  <a:lnTo>
                    <a:pt x="1138" y="371"/>
                  </a:lnTo>
                  <a:lnTo>
                    <a:pt x="1227" y="307"/>
                  </a:lnTo>
                  <a:lnTo>
                    <a:pt x="1260" y="233"/>
                  </a:lnTo>
                  <a:lnTo>
                    <a:pt x="1251" y="195"/>
                  </a:lnTo>
                  <a:lnTo>
                    <a:pt x="1189" y="126"/>
                  </a:lnTo>
                  <a:lnTo>
                    <a:pt x="1075" y="68"/>
                  </a:lnTo>
                  <a:lnTo>
                    <a:pt x="1002" y="45"/>
                  </a:lnTo>
                  <a:lnTo>
                    <a:pt x="919" y="26"/>
                  </a:lnTo>
                  <a:lnTo>
                    <a:pt x="829" y="12"/>
                  </a:lnTo>
                  <a:lnTo>
                    <a:pt x="732" y="3"/>
                  </a:lnTo>
                  <a:lnTo>
                    <a:pt x="630"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e enviar domicílio bancário ao </a:t>
            </a:r>
            <a:r>
              <a:rPr lang="pt-BR" sz="2800" b="1" dirty="0" err="1" smtClean="0">
                <a:solidFill>
                  <a:srgbClr val="FF0000"/>
                </a:solidFill>
              </a:rPr>
              <a:t>Siafi</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CaixaDeTexto 16"/>
          <p:cNvSpPr txBox="1"/>
          <p:nvPr/>
        </p:nvSpPr>
        <p:spPr>
          <a:xfrm>
            <a:off x="533400" y="1600200"/>
            <a:ext cx="8001000" cy="4154984"/>
          </a:xfrm>
          <a:prstGeom prst="rect">
            <a:avLst/>
          </a:prstGeom>
          <a:noFill/>
        </p:spPr>
        <p:txBody>
          <a:bodyPr wrap="square">
            <a:spAutoFit/>
          </a:bodyPr>
          <a:lstStyle/>
          <a:p>
            <a:r>
              <a:rPr lang="pt-BR" sz="2400" dirty="0" smtClean="0"/>
              <a:t>Depois de cadastrado o domicílio bancário do fornecedor pelo </a:t>
            </a:r>
            <a:r>
              <a:rPr lang="pt-BR" sz="2400" b="1" dirty="0" smtClean="0"/>
              <a:t>gestor financeiro do convenente</a:t>
            </a:r>
            <a:r>
              <a:rPr lang="pt-BR" sz="2400" dirty="0" smtClean="0"/>
              <a:t>, o registro ficará na situação de “Pendente de Autorização”.</a:t>
            </a:r>
          </a:p>
          <a:p>
            <a:endParaRPr lang="pt-BR" sz="2400" dirty="0" smtClean="0"/>
          </a:p>
          <a:p>
            <a:r>
              <a:rPr lang="pt-BR" sz="2400" dirty="0" smtClean="0"/>
              <a:t> Agora o usuário com o perfil de </a:t>
            </a:r>
            <a:r>
              <a:rPr lang="pt-BR" sz="2400" b="1" dirty="0" smtClean="0"/>
              <a:t>“Ordenador de Despesa OBTV”</a:t>
            </a:r>
            <a:r>
              <a:rPr lang="pt-BR" sz="2400" dirty="0" smtClean="0"/>
              <a:t> deverá autorizar e enviar o domicílio bancário ao </a:t>
            </a:r>
            <a:r>
              <a:rPr lang="pt-BR" sz="2400" dirty="0" err="1" smtClean="0"/>
              <a:t>Siafi</a:t>
            </a:r>
            <a:r>
              <a:rPr lang="pt-BR" sz="2400" dirty="0" smtClean="0"/>
              <a:t>.</a:t>
            </a:r>
          </a:p>
          <a:p>
            <a:endParaRPr lang="pt-BR" sz="2400" dirty="0" smtClean="0"/>
          </a:p>
          <a:p>
            <a:r>
              <a:rPr lang="pt-BR" sz="2400" dirty="0" smtClean="0"/>
              <a:t>Primeiramente, deverá ser selecionada a opção </a:t>
            </a:r>
            <a:r>
              <a:rPr lang="pt-BR" sz="2400" b="1" dirty="0" smtClean="0"/>
              <a:t>Cadastrar Credor da Transferência Voluntária no menu Execução</a:t>
            </a:r>
            <a:r>
              <a:rPr lang="pt-BR" sz="2400" dirty="0" smtClean="0"/>
              <a:t>.</a:t>
            </a:r>
          </a:p>
          <a:p>
            <a:endParaRPr lang="pt-BR" sz="2400" dirty="0" smtClean="0"/>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down)">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wipe(down)">
                                      <p:cBhvr>
                                        <p:cTn id="2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e enviar domicílio bancário ao </a:t>
            </a:r>
            <a:r>
              <a:rPr lang="pt-BR" sz="2800" b="1" dirty="0" err="1" smtClean="0">
                <a:solidFill>
                  <a:srgbClr val="FF0000"/>
                </a:solidFill>
              </a:rPr>
              <a:t>Siafi</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4757" name="Group 5"/>
          <p:cNvGrpSpPr>
            <a:grpSpLocks/>
          </p:cNvGrpSpPr>
          <p:nvPr/>
        </p:nvGrpSpPr>
        <p:grpSpPr bwMode="auto">
          <a:xfrm>
            <a:off x="457200" y="1295400"/>
            <a:ext cx="8153400" cy="3352800"/>
            <a:chOff x="1159" y="251"/>
            <a:chExt cx="9896" cy="3758"/>
          </a:xfrm>
        </p:grpSpPr>
        <p:pic>
          <p:nvPicPr>
            <p:cNvPr id="74758" name="Picture 6"/>
            <p:cNvPicPr>
              <a:picLocks noChangeAspect="1" noChangeArrowheads="1"/>
            </p:cNvPicPr>
            <p:nvPr/>
          </p:nvPicPr>
          <p:blipFill>
            <a:blip r:embed="rId3" cstate="print"/>
            <a:srcRect/>
            <a:stretch>
              <a:fillRect/>
            </a:stretch>
          </p:blipFill>
          <p:spPr bwMode="auto">
            <a:xfrm>
              <a:off x="1159" y="251"/>
              <a:ext cx="9896" cy="3758"/>
            </a:xfrm>
            <a:prstGeom prst="rect">
              <a:avLst/>
            </a:prstGeom>
            <a:noFill/>
          </p:spPr>
        </p:pic>
        <p:sp>
          <p:nvSpPr>
            <p:cNvPr id="74759" name="Freeform 7"/>
            <p:cNvSpPr>
              <a:spLocks/>
            </p:cNvSpPr>
            <p:nvPr/>
          </p:nvSpPr>
          <p:spPr bwMode="auto">
            <a:xfrm>
              <a:off x="9828" y="2252"/>
              <a:ext cx="886" cy="360"/>
            </a:xfrm>
            <a:custGeom>
              <a:avLst/>
              <a:gdLst/>
              <a:ahLst/>
              <a:cxnLst>
                <a:cxn ang="0">
                  <a:pos x="443" y="0"/>
                </a:cxn>
                <a:cxn ang="0">
                  <a:pos x="342" y="5"/>
                </a:cxn>
                <a:cxn ang="0">
                  <a:pos x="249" y="18"/>
                </a:cxn>
                <a:cxn ang="0">
                  <a:pos x="166" y="40"/>
                </a:cxn>
                <a:cxn ang="0">
                  <a:pos x="98" y="68"/>
                </a:cxn>
                <a:cxn ang="0">
                  <a:pos x="45" y="101"/>
                </a:cxn>
                <a:cxn ang="0">
                  <a:pos x="0" y="180"/>
                </a:cxn>
                <a:cxn ang="0">
                  <a:pos x="12" y="221"/>
                </a:cxn>
                <a:cxn ang="0">
                  <a:pos x="98" y="293"/>
                </a:cxn>
                <a:cxn ang="0">
                  <a:pos x="166" y="321"/>
                </a:cxn>
                <a:cxn ang="0">
                  <a:pos x="249" y="342"/>
                </a:cxn>
                <a:cxn ang="0">
                  <a:pos x="342" y="355"/>
                </a:cxn>
                <a:cxn ang="0">
                  <a:pos x="443" y="360"/>
                </a:cxn>
                <a:cxn ang="0">
                  <a:pos x="545" y="355"/>
                </a:cxn>
                <a:cxn ang="0">
                  <a:pos x="638" y="342"/>
                </a:cxn>
                <a:cxn ang="0">
                  <a:pos x="721" y="321"/>
                </a:cxn>
                <a:cxn ang="0">
                  <a:pos x="789" y="293"/>
                </a:cxn>
                <a:cxn ang="0">
                  <a:pos x="841" y="259"/>
                </a:cxn>
                <a:cxn ang="0">
                  <a:pos x="886" y="180"/>
                </a:cxn>
                <a:cxn ang="0">
                  <a:pos x="875" y="139"/>
                </a:cxn>
                <a:cxn ang="0">
                  <a:pos x="789" y="68"/>
                </a:cxn>
                <a:cxn ang="0">
                  <a:pos x="721" y="40"/>
                </a:cxn>
                <a:cxn ang="0">
                  <a:pos x="638" y="18"/>
                </a:cxn>
                <a:cxn ang="0">
                  <a:pos x="545" y="5"/>
                </a:cxn>
                <a:cxn ang="0">
                  <a:pos x="443" y="0"/>
                </a:cxn>
              </a:cxnLst>
              <a:rect l="0" t="0" r="r" b="b"/>
              <a:pathLst>
                <a:path w="886" h="360">
                  <a:moveTo>
                    <a:pt x="443" y="0"/>
                  </a:moveTo>
                  <a:lnTo>
                    <a:pt x="342" y="5"/>
                  </a:lnTo>
                  <a:lnTo>
                    <a:pt x="249" y="18"/>
                  </a:lnTo>
                  <a:lnTo>
                    <a:pt x="166" y="40"/>
                  </a:lnTo>
                  <a:lnTo>
                    <a:pt x="98" y="68"/>
                  </a:lnTo>
                  <a:lnTo>
                    <a:pt x="45" y="101"/>
                  </a:lnTo>
                  <a:lnTo>
                    <a:pt x="0" y="180"/>
                  </a:lnTo>
                  <a:lnTo>
                    <a:pt x="12" y="221"/>
                  </a:lnTo>
                  <a:lnTo>
                    <a:pt x="98" y="293"/>
                  </a:lnTo>
                  <a:lnTo>
                    <a:pt x="166" y="321"/>
                  </a:lnTo>
                  <a:lnTo>
                    <a:pt x="249" y="342"/>
                  </a:lnTo>
                  <a:lnTo>
                    <a:pt x="342" y="355"/>
                  </a:lnTo>
                  <a:lnTo>
                    <a:pt x="443" y="360"/>
                  </a:lnTo>
                  <a:lnTo>
                    <a:pt x="545" y="355"/>
                  </a:lnTo>
                  <a:lnTo>
                    <a:pt x="638" y="342"/>
                  </a:lnTo>
                  <a:lnTo>
                    <a:pt x="721" y="321"/>
                  </a:lnTo>
                  <a:lnTo>
                    <a:pt x="789" y="293"/>
                  </a:lnTo>
                  <a:lnTo>
                    <a:pt x="841" y="259"/>
                  </a:lnTo>
                  <a:lnTo>
                    <a:pt x="886" y="180"/>
                  </a:lnTo>
                  <a:lnTo>
                    <a:pt x="875" y="139"/>
                  </a:lnTo>
                  <a:lnTo>
                    <a:pt x="789" y="68"/>
                  </a:lnTo>
                  <a:lnTo>
                    <a:pt x="721" y="40"/>
                  </a:lnTo>
                  <a:lnTo>
                    <a:pt x="638" y="18"/>
                  </a:lnTo>
                  <a:lnTo>
                    <a:pt x="545" y="5"/>
                  </a:lnTo>
                  <a:lnTo>
                    <a:pt x="443"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9" name="CaixaDeTexto 18"/>
          <p:cNvSpPr txBox="1"/>
          <p:nvPr/>
        </p:nvSpPr>
        <p:spPr>
          <a:xfrm>
            <a:off x="457200" y="4919008"/>
            <a:ext cx="8001000" cy="1200329"/>
          </a:xfrm>
          <a:prstGeom prst="rect">
            <a:avLst/>
          </a:prstGeom>
          <a:noFill/>
        </p:spPr>
        <p:txBody>
          <a:bodyPr wrap="square">
            <a:spAutoFit/>
          </a:bodyPr>
          <a:lstStyle/>
          <a:p>
            <a:pPr algn="just"/>
            <a:r>
              <a:rPr lang="pt-BR" sz="2400" dirty="0" smtClean="0"/>
              <a:t>Clicando em </a:t>
            </a:r>
            <a:r>
              <a:rPr lang="pt-BR" sz="2400" b="1" dirty="0" smtClean="0"/>
              <a:t>Detalhar</a:t>
            </a:r>
            <a:r>
              <a:rPr lang="pt-BR" sz="2400" dirty="0" smtClean="0"/>
              <a:t>, o ordenador de despesa OBTV poderá executar as seguintes ações: </a:t>
            </a:r>
            <a:r>
              <a:rPr lang="pt-BR" sz="2400" b="1" dirty="0" smtClean="0"/>
              <a:t>Aprovar Solicitação, Recusar Solicitação </a:t>
            </a:r>
            <a:r>
              <a:rPr lang="pt-BR" sz="2400" dirty="0" smtClean="0"/>
              <a:t>e </a:t>
            </a:r>
            <a:r>
              <a:rPr lang="pt-BR" sz="2400" b="1" dirty="0" smtClean="0"/>
              <a:t>Retornar Solicitação</a:t>
            </a:r>
            <a:r>
              <a:rPr lang="pt-BR" sz="2400" dirty="0" smtClean="0"/>
              <a:t>.</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checkerboard(across)">
                                      <p:cBhvr>
                                        <p:cTn id="12" dur="500"/>
                                        <p:tgtEl>
                                          <p:spTgt spid="747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e enviar domicílio bancário ao </a:t>
            </a:r>
            <a:r>
              <a:rPr lang="pt-BR" sz="2800" b="1" dirty="0" err="1" smtClean="0">
                <a:solidFill>
                  <a:srgbClr val="FF0000"/>
                </a:solidFill>
              </a:rPr>
              <a:t>Siafi</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1922" name="Group 2"/>
          <p:cNvGrpSpPr>
            <a:grpSpLocks/>
          </p:cNvGrpSpPr>
          <p:nvPr/>
        </p:nvGrpSpPr>
        <p:grpSpPr bwMode="auto">
          <a:xfrm>
            <a:off x="533400" y="1219200"/>
            <a:ext cx="8001000" cy="4800600"/>
            <a:chOff x="850" y="364"/>
            <a:chExt cx="9921" cy="4822"/>
          </a:xfrm>
        </p:grpSpPr>
        <p:pic>
          <p:nvPicPr>
            <p:cNvPr id="81923" name="Picture 3"/>
            <p:cNvPicPr>
              <a:picLocks noChangeAspect="1" noChangeArrowheads="1"/>
            </p:cNvPicPr>
            <p:nvPr/>
          </p:nvPicPr>
          <p:blipFill>
            <a:blip r:embed="rId3" cstate="print"/>
            <a:srcRect/>
            <a:stretch>
              <a:fillRect/>
            </a:stretch>
          </p:blipFill>
          <p:spPr bwMode="auto">
            <a:xfrm>
              <a:off x="850" y="363"/>
              <a:ext cx="9921" cy="4698"/>
            </a:xfrm>
            <a:prstGeom prst="rect">
              <a:avLst/>
            </a:prstGeom>
            <a:noFill/>
          </p:spPr>
        </p:pic>
        <p:sp>
          <p:nvSpPr>
            <p:cNvPr id="81924" name="Freeform 4"/>
            <p:cNvSpPr>
              <a:spLocks/>
            </p:cNvSpPr>
            <p:nvPr/>
          </p:nvSpPr>
          <p:spPr bwMode="auto">
            <a:xfrm>
              <a:off x="2132" y="4464"/>
              <a:ext cx="5108" cy="689"/>
            </a:xfrm>
            <a:custGeom>
              <a:avLst/>
              <a:gdLst/>
              <a:ahLst/>
              <a:cxnLst>
                <a:cxn ang="0">
                  <a:pos x="2430" y="0"/>
                </a:cxn>
                <a:cxn ang="0">
                  <a:pos x="2187" y="3"/>
                </a:cxn>
                <a:cxn ang="0">
                  <a:pos x="1952" y="9"/>
                </a:cxn>
                <a:cxn ang="0">
                  <a:pos x="1724" y="18"/>
                </a:cxn>
                <a:cxn ang="0">
                  <a:pos x="1506" y="30"/>
                </a:cxn>
                <a:cxn ang="0">
                  <a:pos x="1299" y="44"/>
                </a:cxn>
                <a:cxn ang="0">
                  <a:pos x="1102" y="61"/>
                </a:cxn>
                <a:cxn ang="0">
                  <a:pos x="918" y="80"/>
                </a:cxn>
                <a:cxn ang="0">
                  <a:pos x="748" y="100"/>
                </a:cxn>
                <a:cxn ang="0">
                  <a:pos x="593" y="123"/>
                </a:cxn>
                <a:cxn ang="0">
                  <a:pos x="453" y="148"/>
                </a:cxn>
                <a:cxn ang="0">
                  <a:pos x="330" y="175"/>
                </a:cxn>
                <a:cxn ang="0">
                  <a:pos x="138" y="232"/>
                </a:cxn>
                <a:cxn ang="0">
                  <a:pos x="12" y="311"/>
                </a:cxn>
                <a:cxn ang="0">
                  <a:pos x="3" y="361"/>
                </a:cxn>
                <a:cxn ang="0">
                  <a:pos x="102" y="441"/>
                </a:cxn>
                <a:cxn ang="0">
                  <a:pos x="275" y="500"/>
                </a:cxn>
                <a:cxn ang="0">
                  <a:pos x="453" y="540"/>
                </a:cxn>
                <a:cxn ang="0">
                  <a:pos x="593" y="565"/>
                </a:cxn>
                <a:cxn ang="0">
                  <a:pos x="748" y="588"/>
                </a:cxn>
                <a:cxn ang="0">
                  <a:pos x="918" y="609"/>
                </a:cxn>
                <a:cxn ang="0">
                  <a:pos x="1102" y="627"/>
                </a:cxn>
                <a:cxn ang="0">
                  <a:pos x="1299" y="644"/>
                </a:cxn>
                <a:cxn ang="0">
                  <a:pos x="1506" y="658"/>
                </a:cxn>
                <a:cxn ang="0">
                  <a:pos x="1724" y="670"/>
                </a:cxn>
                <a:cxn ang="0">
                  <a:pos x="1952" y="679"/>
                </a:cxn>
                <a:cxn ang="0">
                  <a:pos x="2187" y="685"/>
                </a:cxn>
                <a:cxn ang="0">
                  <a:pos x="2430" y="688"/>
                </a:cxn>
                <a:cxn ang="0">
                  <a:pos x="2678" y="688"/>
                </a:cxn>
                <a:cxn ang="0">
                  <a:pos x="2920" y="685"/>
                </a:cxn>
                <a:cxn ang="0">
                  <a:pos x="3156" y="679"/>
                </a:cxn>
                <a:cxn ang="0">
                  <a:pos x="3383" y="670"/>
                </a:cxn>
                <a:cxn ang="0">
                  <a:pos x="3602" y="658"/>
                </a:cxn>
                <a:cxn ang="0">
                  <a:pos x="3809" y="644"/>
                </a:cxn>
                <a:cxn ang="0">
                  <a:pos x="4006" y="627"/>
                </a:cxn>
                <a:cxn ang="0">
                  <a:pos x="4189" y="609"/>
                </a:cxn>
                <a:cxn ang="0">
                  <a:pos x="4360" y="588"/>
                </a:cxn>
                <a:cxn ang="0">
                  <a:pos x="4515" y="565"/>
                </a:cxn>
                <a:cxn ang="0">
                  <a:pos x="4655" y="540"/>
                </a:cxn>
                <a:cxn ang="0">
                  <a:pos x="4778" y="513"/>
                </a:cxn>
                <a:cxn ang="0">
                  <a:pos x="4970" y="456"/>
                </a:cxn>
                <a:cxn ang="0">
                  <a:pos x="5096" y="377"/>
                </a:cxn>
                <a:cxn ang="0">
                  <a:pos x="5105" y="327"/>
                </a:cxn>
                <a:cxn ang="0">
                  <a:pos x="5006" y="247"/>
                </a:cxn>
                <a:cxn ang="0">
                  <a:pos x="4833" y="189"/>
                </a:cxn>
                <a:cxn ang="0">
                  <a:pos x="4655" y="148"/>
                </a:cxn>
                <a:cxn ang="0">
                  <a:pos x="4515" y="123"/>
                </a:cxn>
                <a:cxn ang="0">
                  <a:pos x="4360" y="100"/>
                </a:cxn>
                <a:cxn ang="0">
                  <a:pos x="4189" y="80"/>
                </a:cxn>
                <a:cxn ang="0">
                  <a:pos x="4006" y="61"/>
                </a:cxn>
                <a:cxn ang="0">
                  <a:pos x="3809" y="44"/>
                </a:cxn>
                <a:cxn ang="0">
                  <a:pos x="3602" y="30"/>
                </a:cxn>
                <a:cxn ang="0">
                  <a:pos x="3383" y="18"/>
                </a:cxn>
                <a:cxn ang="0">
                  <a:pos x="3156" y="9"/>
                </a:cxn>
                <a:cxn ang="0">
                  <a:pos x="2920" y="3"/>
                </a:cxn>
                <a:cxn ang="0">
                  <a:pos x="2678" y="0"/>
                </a:cxn>
              </a:cxnLst>
              <a:rect l="0" t="0" r="r" b="b"/>
              <a:pathLst>
                <a:path w="5108" h="689">
                  <a:moveTo>
                    <a:pt x="2554" y="0"/>
                  </a:moveTo>
                  <a:lnTo>
                    <a:pt x="2430" y="0"/>
                  </a:lnTo>
                  <a:lnTo>
                    <a:pt x="2308" y="1"/>
                  </a:lnTo>
                  <a:lnTo>
                    <a:pt x="2187" y="3"/>
                  </a:lnTo>
                  <a:lnTo>
                    <a:pt x="2069" y="6"/>
                  </a:lnTo>
                  <a:lnTo>
                    <a:pt x="1952" y="9"/>
                  </a:lnTo>
                  <a:lnTo>
                    <a:pt x="1837" y="13"/>
                  </a:lnTo>
                  <a:lnTo>
                    <a:pt x="1724" y="18"/>
                  </a:lnTo>
                  <a:lnTo>
                    <a:pt x="1614" y="24"/>
                  </a:lnTo>
                  <a:lnTo>
                    <a:pt x="1506" y="30"/>
                  </a:lnTo>
                  <a:lnTo>
                    <a:pt x="1401" y="37"/>
                  </a:lnTo>
                  <a:lnTo>
                    <a:pt x="1299" y="44"/>
                  </a:lnTo>
                  <a:lnTo>
                    <a:pt x="1199" y="52"/>
                  </a:lnTo>
                  <a:lnTo>
                    <a:pt x="1102" y="61"/>
                  </a:lnTo>
                  <a:lnTo>
                    <a:pt x="1009" y="70"/>
                  </a:lnTo>
                  <a:lnTo>
                    <a:pt x="918" y="80"/>
                  </a:lnTo>
                  <a:lnTo>
                    <a:pt x="832" y="90"/>
                  </a:lnTo>
                  <a:lnTo>
                    <a:pt x="748" y="100"/>
                  </a:lnTo>
                  <a:lnTo>
                    <a:pt x="669" y="112"/>
                  </a:lnTo>
                  <a:lnTo>
                    <a:pt x="593" y="123"/>
                  </a:lnTo>
                  <a:lnTo>
                    <a:pt x="521" y="136"/>
                  </a:lnTo>
                  <a:lnTo>
                    <a:pt x="453" y="148"/>
                  </a:lnTo>
                  <a:lnTo>
                    <a:pt x="389" y="161"/>
                  </a:lnTo>
                  <a:lnTo>
                    <a:pt x="330" y="175"/>
                  </a:lnTo>
                  <a:lnTo>
                    <a:pt x="224" y="203"/>
                  </a:lnTo>
                  <a:lnTo>
                    <a:pt x="138" y="232"/>
                  </a:lnTo>
                  <a:lnTo>
                    <a:pt x="72" y="263"/>
                  </a:lnTo>
                  <a:lnTo>
                    <a:pt x="12" y="311"/>
                  </a:lnTo>
                  <a:lnTo>
                    <a:pt x="0" y="344"/>
                  </a:lnTo>
                  <a:lnTo>
                    <a:pt x="3" y="361"/>
                  </a:lnTo>
                  <a:lnTo>
                    <a:pt x="46" y="409"/>
                  </a:lnTo>
                  <a:lnTo>
                    <a:pt x="102" y="441"/>
                  </a:lnTo>
                  <a:lnTo>
                    <a:pt x="179" y="471"/>
                  </a:lnTo>
                  <a:lnTo>
                    <a:pt x="275" y="500"/>
                  </a:lnTo>
                  <a:lnTo>
                    <a:pt x="389" y="527"/>
                  </a:lnTo>
                  <a:lnTo>
                    <a:pt x="453" y="540"/>
                  </a:lnTo>
                  <a:lnTo>
                    <a:pt x="521" y="552"/>
                  </a:lnTo>
                  <a:lnTo>
                    <a:pt x="593" y="565"/>
                  </a:lnTo>
                  <a:lnTo>
                    <a:pt x="669" y="576"/>
                  </a:lnTo>
                  <a:lnTo>
                    <a:pt x="748" y="588"/>
                  </a:lnTo>
                  <a:lnTo>
                    <a:pt x="832" y="598"/>
                  </a:lnTo>
                  <a:lnTo>
                    <a:pt x="918" y="609"/>
                  </a:lnTo>
                  <a:lnTo>
                    <a:pt x="1009" y="618"/>
                  </a:lnTo>
                  <a:lnTo>
                    <a:pt x="1102" y="627"/>
                  </a:lnTo>
                  <a:lnTo>
                    <a:pt x="1199" y="636"/>
                  </a:lnTo>
                  <a:lnTo>
                    <a:pt x="1299" y="644"/>
                  </a:lnTo>
                  <a:lnTo>
                    <a:pt x="1401" y="651"/>
                  </a:lnTo>
                  <a:lnTo>
                    <a:pt x="1506" y="658"/>
                  </a:lnTo>
                  <a:lnTo>
                    <a:pt x="1614" y="664"/>
                  </a:lnTo>
                  <a:lnTo>
                    <a:pt x="1724" y="670"/>
                  </a:lnTo>
                  <a:lnTo>
                    <a:pt x="1837" y="675"/>
                  </a:lnTo>
                  <a:lnTo>
                    <a:pt x="1952" y="679"/>
                  </a:lnTo>
                  <a:lnTo>
                    <a:pt x="2069" y="682"/>
                  </a:lnTo>
                  <a:lnTo>
                    <a:pt x="2187" y="685"/>
                  </a:lnTo>
                  <a:lnTo>
                    <a:pt x="2308" y="687"/>
                  </a:lnTo>
                  <a:lnTo>
                    <a:pt x="2430" y="688"/>
                  </a:lnTo>
                  <a:lnTo>
                    <a:pt x="2554" y="688"/>
                  </a:lnTo>
                  <a:lnTo>
                    <a:pt x="2678" y="688"/>
                  </a:lnTo>
                  <a:lnTo>
                    <a:pt x="2800" y="687"/>
                  </a:lnTo>
                  <a:lnTo>
                    <a:pt x="2920" y="685"/>
                  </a:lnTo>
                  <a:lnTo>
                    <a:pt x="3039" y="682"/>
                  </a:lnTo>
                  <a:lnTo>
                    <a:pt x="3156" y="679"/>
                  </a:lnTo>
                  <a:lnTo>
                    <a:pt x="3271" y="675"/>
                  </a:lnTo>
                  <a:lnTo>
                    <a:pt x="3383" y="670"/>
                  </a:lnTo>
                  <a:lnTo>
                    <a:pt x="3494" y="664"/>
                  </a:lnTo>
                  <a:lnTo>
                    <a:pt x="3602" y="658"/>
                  </a:lnTo>
                  <a:lnTo>
                    <a:pt x="3707" y="651"/>
                  </a:lnTo>
                  <a:lnTo>
                    <a:pt x="3809" y="644"/>
                  </a:lnTo>
                  <a:lnTo>
                    <a:pt x="3909" y="636"/>
                  </a:lnTo>
                  <a:lnTo>
                    <a:pt x="4006" y="627"/>
                  </a:lnTo>
                  <a:lnTo>
                    <a:pt x="4099" y="618"/>
                  </a:lnTo>
                  <a:lnTo>
                    <a:pt x="4189" y="609"/>
                  </a:lnTo>
                  <a:lnTo>
                    <a:pt x="4276" y="598"/>
                  </a:lnTo>
                  <a:lnTo>
                    <a:pt x="4360" y="588"/>
                  </a:lnTo>
                  <a:lnTo>
                    <a:pt x="4439" y="576"/>
                  </a:lnTo>
                  <a:lnTo>
                    <a:pt x="4515" y="565"/>
                  </a:lnTo>
                  <a:lnTo>
                    <a:pt x="4587" y="552"/>
                  </a:lnTo>
                  <a:lnTo>
                    <a:pt x="4655" y="540"/>
                  </a:lnTo>
                  <a:lnTo>
                    <a:pt x="4719" y="527"/>
                  </a:lnTo>
                  <a:lnTo>
                    <a:pt x="4778" y="513"/>
                  </a:lnTo>
                  <a:lnTo>
                    <a:pt x="4883" y="485"/>
                  </a:lnTo>
                  <a:lnTo>
                    <a:pt x="4970" y="456"/>
                  </a:lnTo>
                  <a:lnTo>
                    <a:pt x="5036" y="425"/>
                  </a:lnTo>
                  <a:lnTo>
                    <a:pt x="5096" y="377"/>
                  </a:lnTo>
                  <a:lnTo>
                    <a:pt x="5108" y="344"/>
                  </a:lnTo>
                  <a:lnTo>
                    <a:pt x="5105" y="327"/>
                  </a:lnTo>
                  <a:lnTo>
                    <a:pt x="5062" y="279"/>
                  </a:lnTo>
                  <a:lnTo>
                    <a:pt x="5006" y="247"/>
                  </a:lnTo>
                  <a:lnTo>
                    <a:pt x="4929" y="217"/>
                  </a:lnTo>
                  <a:lnTo>
                    <a:pt x="4833" y="189"/>
                  </a:lnTo>
                  <a:lnTo>
                    <a:pt x="4719" y="161"/>
                  </a:lnTo>
                  <a:lnTo>
                    <a:pt x="4655" y="148"/>
                  </a:lnTo>
                  <a:lnTo>
                    <a:pt x="4587" y="136"/>
                  </a:lnTo>
                  <a:lnTo>
                    <a:pt x="4515" y="123"/>
                  </a:lnTo>
                  <a:lnTo>
                    <a:pt x="4439" y="112"/>
                  </a:lnTo>
                  <a:lnTo>
                    <a:pt x="4360" y="100"/>
                  </a:lnTo>
                  <a:lnTo>
                    <a:pt x="4276" y="90"/>
                  </a:lnTo>
                  <a:lnTo>
                    <a:pt x="4189" y="80"/>
                  </a:lnTo>
                  <a:lnTo>
                    <a:pt x="4099" y="70"/>
                  </a:lnTo>
                  <a:lnTo>
                    <a:pt x="4006" y="61"/>
                  </a:lnTo>
                  <a:lnTo>
                    <a:pt x="3909" y="52"/>
                  </a:lnTo>
                  <a:lnTo>
                    <a:pt x="3809" y="44"/>
                  </a:lnTo>
                  <a:lnTo>
                    <a:pt x="3707" y="37"/>
                  </a:lnTo>
                  <a:lnTo>
                    <a:pt x="3602" y="30"/>
                  </a:lnTo>
                  <a:lnTo>
                    <a:pt x="3494" y="24"/>
                  </a:lnTo>
                  <a:lnTo>
                    <a:pt x="3383" y="18"/>
                  </a:lnTo>
                  <a:lnTo>
                    <a:pt x="3271" y="13"/>
                  </a:lnTo>
                  <a:lnTo>
                    <a:pt x="3156" y="9"/>
                  </a:lnTo>
                  <a:lnTo>
                    <a:pt x="3039" y="6"/>
                  </a:lnTo>
                  <a:lnTo>
                    <a:pt x="2920" y="3"/>
                  </a:lnTo>
                  <a:lnTo>
                    <a:pt x="2800" y="1"/>
                  </a:lnTo>
                  <a:lnTo>
                    <a:pt x="2678" y="0"/>
                  </a:lnTo>
                  <a:lnTo>
                    <a:pt x="2554" y="0"/>
                  </a:lnTo>
                  <a:close/>
                </a:path>
              </a:pathLst>
            </a:custGeom>
            <a:noFill/>
            <a:ln w="4073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22"/>
                                        </p:tgtEl>
                                        <p:attrNameLst>
                                          <p:attrName>style.visibility</p:attrName>
                                        </p:attrNameLst>
                                      </p:cBhvr>
                                      <p:to>
                                        <p:strVal val="visible"/>
                                      </p:to>
                                    </p:set>
                                    <p:anim calcmode="lin" valueType="num">
                                      <p:cBhvr additive="base">
                                        <p:cTn id="12" dur="500" fill="hold"/>
                                        <p:tgtEl>
                                          <p:spTgt spid="81922"/>
                                        </p:tgtEl>
                                        <p:attrNameLst>
                                          <p:attrName>ppt_x</p:attrName>
                                        </p:attrNameLst>
                                      </p:cBhvr>
                                      <p:tavLst>
                                        <p:tav tm="0">
                                          <p:val>
                                            <p:strVal val="#ppt_x"/>
                                          </p:val>
                                        </p:tav>
                                        <p:tav tm="100000">
                                          <p:val>
                                            <p:strVal val="#ppt_x"/>
                                          </p:val>
                                        </p:tav>
                                      </p:tavLst>
                                    </p:anim>
                                    <p:anim calcmode="lin" valueType="num">
                                      <p:cBhvr additive="base">
                                        <p:cTn id="13"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e enviar domicílio bancário ao </a:t>
            </a:r>
            <a:r>
              <a:rPr lang="pt-BR" sz="2800" b="1" dirty="0" err="1" smtClean="0">
                <a:solidFill>
                  <a:srgbClr val="FF0000"/>
                </a:solidFill>
              </a:rPr>
              <a:t>Siafi</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2946" name="Group 2"/>
          <p:cNvGrpSpPr>
            <a:grpSpLocks/>
          </p:cNvGrpSpPr>
          <p:nvPr/>
        </p:nvGrpSpPr>
        <p:grpSpPr bwMode="auto">
          <a:xfrm>
            <a:off x="838200" y="1219200"/>
            <a:ext cx="7696200" cy="4953000"/>
            <a:chOff x="850" y="358"/>
            <a:chExt cx="9922" cy="4740"/>
          </a:xfrm>
        </p:grpSpPr>
        <p:pic>
          <p:nvPicPr>
            <p:cNvPr id="82947" name="Picture 3"/>
            <p:cNvPicPr>
              <a:picLocks noChangeAspect="1" noChangeArrowheads="1"/>
            </p:cNvPicPr>
            <p:nvPr/>
          </p:nvPicPr>
          <p:blipFill>
            <a:blip r:embed="rId3" cstate="print"/>
            <a:srcRect/>
            <a:stretch>
              <a:fillRect/>
            </a:stretch>
          </p:blipFill>
          <p:spPr bwMode="auto">
            <a:xfrm>
              <a:off x="850" y="357"/>
              <a:ext cx="9922" cy="4715"/>
            </a:xfrm>
            <a:prstGeom prst="rect">
              <a:avLst/>
            </a:prstGeom>
            <a:noFill/>
          </p:spPr>
        </p:pic>
        <p:sp>
          <p:nvSpPr>
            <p:cNvPr id="82948" name="Freeform 4"/>
            <p:cNvSpPr>
              <a:spLocks/>
            </p:cNvSpPr>
            <p:nvPr/>
          </p:nvSpPr>
          <p:spPr bwMode="auto">
            <a:xfrm>
              <a:off x="2028" y="4604"/>
              <a:ext cx="1740" cy="464"/>
            </a:xfrm>
            <a:custGeom>
              <a:avLst/>
              <a:gdLst/>
              <a:ahLst/>
              <a:cxnLst>
                <a:cxn ang="0">
                  <a:pos x="870" y="0"/>
                </a:cxn>
                <a:cxn ang="0">
                  <a:pos x="761" y="2"/>
                </a:cxn>
                <a:cxn ang="0">
                  <a:pos x="656" y="7"/>
                </a:cxn>
                <a:cxn ang="0">
                  <a:pos x="555" y="15"/>
                </a:cxn>
                <a:cxn ang="0">
                  <a:pos x="461" y="27"/>
                </a:cxn>
                <a:cxn ang="0">
                  <a:pos x="373" y="41"/>
                </a:cxn>
                <a:cxn ang="0">
                  <a:pos x="292" y="58"/>
                </a:cxn>
                <a:cxn ang="0">
                  <a:pos x="219" y="78"/>
                </a:cxn>
                <a:cxn ang="0">
                  <a:pos x="156" y="99"/>
                </a:cxn>
                <a:cxn ang="0">
                  <a:pos x="58" y="148"/>
                </a:cxn>
                <a:cxn ang="0">
                  <a:pos x="7" y="203"/>
                </a:cxn>
                <a:cxn ang="0">
                  <a:pos x="0" y="232"/>
                </a:cxn>
                <a:cxn ang="0">
                  <a:pos x="7" y="261"/>
                </a:cxn>
                <a:cxn ang="0">
                  <a:pos x="58" y="316"/>
                </a:cxn>
                <a:cxn ang="0">
                  <a:pos x="156" y="364"/>
                </a:cxn>
                <a:cxn ang="0">
                  <a:pos x="219" y="386"/>
                </a:cxn>
                <a:cxn ang="0">
                  <a:pos x="292" y="405"/>
                </a:cxn>
                <a:cxn ang="0">
                  <a:pos x="373" y="422"/>
                </a:cxn>
                <a:cxn ang="0">
                  <a:pos x="461" y="437"/>
                </a:cxn>
                <a:cxn ang="0">
                  <a:pos x="555" y="448"/>
                </a:cxn>
                <a:cxn ang="0">
                  <a:pos x="656" y="457"/>
                </a:cxn>
                <a:cxn ang="0">
                  <a:pos x="761" y="462"/>
                </a:cxn>
                <a:cxn ang="0">
                  <a:pos x="870" y="464"/>
                </a:cxn>
                <a:cxn ang="0">
                  <a:pos x="979" y="462"/>
                </a:cxn>
                <a:cxn ang="0">
                  <a:pos x="1084" y="457"/>
                </a:cxn>
                <a:cxn ang="0">
                  <a:pos x="1184" y="448"/>
                </a:cxn>
                <a:cxn ang="0">
                  <a:pos x="1279" y="437"/>
                </a:cxn>
                <a:cxn ang="0">
                  <a:pos x="1367" y="422"/>
                </a:cxn>
                <a:cxn ang="0">
                  <a:pos x="1448" y="405"/>
                </a:cxn>
                <a:cxn ang="0">
                  <a:pos x="1520" y="386"/>
                </a:cxn>
                <a:cxn ang="0">
                  <a:pos x="1584" y="364"/>
                </a:cxn>
                <a:cxn ang="0">
                  <a:pos x="1681" y="316"/>
                </a:cxn>
                <a:cxn ang="0">
                  <a:pos x="1733" y="261"/>
                </a:cxn>
                <a:cxn ang="0">
                  <a:pos x="1740" y="232"/>
                </a:cxn>
                <a:cxn ang="0">
                  <a:pos x="1733" y="203"/>
                </a:cxn>
                <a:cxn ang="0">
                  <a:pos x="1681" y="148"/>
                </a:cxn>
                <a:cxn ang="0">
                  <a:pos x="1584" y="99"/>
                </a:cxn>
                <a:cxn ang="0">
                  <a:pos x="1520" y="78"/>
                </a:cxn>
                <a:cxn ang="0">
                  <a:pos x="1448" y="58"/>
                </a:cxn>
                <a:cxn ang="0">
                  <a:pos x="1367" y="41"/>
                </a:cxn>
                <a:cxn ang="0">
                  <a:pos x="1279" y="27"/>
                </a:cxn>
                <a:cxn ang="0">
                  <a:pos x="1184" y="15"/>
                </a:cxn>
                <a:cxn ang="0">
                  <a:pos x="1084" y="7"/>
                </a:cxn>
                <a:cxn ang="0">
                  <a:pos x="979" y="2"/>
                </a:cxn>
                <a:cxn ang="0">
                  <a:pos x="870" y="0"/>
                </a:cxn>
              </a:cxnLst>
              <a:rect l="0" t="0" r="r" b="b"/>
              <a:pathLst>
                <a:path w="1740" h="464">
                  <a:moveTo>
                    <a:pt x="870" y="0"/>
                  </a:moveTo>
                  <a:lnTo>
                    <a:pt x="761" y="2"/>
                  </a:lnTo>
                  <a:lnTo>
                    <a:pt x="656" y="7"/>
                  </a:lnTo>
                  <a:lnTo>
                    <a:pt x="555" y="15"/>
                  </a:lnTo>
                  <a:lnTo>
                    <a:pt x="461" y="27"/>
                  </a:lnTo>
                  <a:lnTo>
                    <a:pt x="373" y="41"/>
                  </a:lnTo>
                  <a:lnTo>
                    <a:pt x="292" y="58"/>
                  </a:lnTo>
                  <a:lnTo>
                    <a:pt x="219" y="78"/>
                  </a:lnTo>
                  <a:lnTo>
                    <a:pt x="156" y="99"/>
                  </a:lnTo>
                  <a:lnTo>
                    <a:pt x="58" y="148"/>
                  </a:lnTo>
                  <a:lnTo>
                    <a:pt x="7" y="203"/>
                  </a:lnTo>
                  <a:lnTo>
                    <a:pt x="0" y="232"/>
                  </a:lnTo>
                  <a:lnTo>
                    <a:pt x="7" y="261"/>
                  </a:lnTo>
                  <a:lnTo>
                    <a:pt x="58" y="316"/>
                  </a:lnTo>
                  <a:lnTo>
                    <a:pt x="156" y="364"/>
                  </a:lnTo>
                  <a:lnTo>
                    <a:pt x="219" y="386"/>
                  </a:lnTo>
                  <a:lnTo>
                    <a:pt x="292" y="405"/>
                  </a:lnTo>
                  <a:lnTo>
                    <a:pt x="373" y="422"/>
                  </a:lnTo>
                  <a:lnTo>
                    <a:pt x="461" y="437"/>
                  </a:lnTo>
                  <a:lnTo>
                    <a:pt x="555" y="448"/>
                  </a:lnTo>
                  <a:lnTo>
                    <a:pt x="656" y="457"/>
                  </a:lnTo>
                  <a:lnTo>
                    <a:pt x="761" y="462"/>
                  </a:lnTo>
                  <a:lnTo>
                    <a:pt x="870" y="464"/>
                  </a:lnTo>
                  <a:lnTo>
                    <a:pt x="979" y="462"/>
                  </a:lnTo>
                  <a:lnTo>
                    <a:pt x="1084" y="457"/>
                  </a:lnTo>
                  <a:lnTo>
                    <a:pt x="1184" y="448"/>
                  </a:lnTo>
                  <a:lnTo>
                    <a:pt x="1279" y="437"/>
                  </a:lnTo>
                  <a:lnTo>
                    <a:pt x="1367" y="422"/>
                  </a:lnTo>
                  <a:lnTo>
                    <a:pt x="1448" y="405"/>
                  </a:lnTo>
                  <a:lnTo>
                    <a:pt x="1520" y="386"/>
                  </a:lnTo>
                  <a:lnTo>
                    <a:pt x="1584" y="364"/>
                  </a:lnTo>
                  <a:lnTo>
                    <a:pt x="1681" y="316"/>
                  </a:lnTo>
                  <a:lnTo>
                    <a:pt x="1733" y="261"/>
                  </a:lnTo>
                  <a:lnTo>
                    <a:pt x="1740" y="232"/>
                  </a:lnTo>
                  <a:lnTo>
                    <a:pt x="1733" y="203"/>
                  </a:lnTo>
                  <a:lnTo>
                    <a:pt x="1681" y="148"/>
                  </a:lnTo>
                  <a:lnTo>
                    <a:pt x="1584" y="99"/>
                  </a:lnTo>
                  <a:lnTo>
                    <a:pt x="1520" y="78"/>
                  </a:lnTo>
                  <a:lnTo>
                    <a:pt x="1448" y="58"/>
                  </a:lnTo>
                  <a:lnTo>
                    <a:pt x="1367" y="41"/>
                  </a:lnTo>
                  <a:lnTo>
                    <a:pt x="1279" y="27"/>
                  </a:lnTo>
                  <a:lnTo>
                    <a:pt x="1184" y="15"/>
                  </a:lnTo>
                  <a:lnTo>
                    <a:pt x="1084" y="7"/>
                  </a:lnTo>
                  <a:lnTo>
                    <a:pt x="979" y="2"/>
                  </a:lnTo>
                  <a:lnTo>
                    <a:pt x="870"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2946"/>
                                        </p:tgtEl>
                                        <p:attrNameLst>
                                          <p:attrName>style.visibility</p:attrName>
                                        </p:attrNameLst>
                                      </p:cBhvr>
                                      <p:to>
                                        <p:strVal val="visible"/>
                                      </p:to>
                                    </p:set>
                                    <p:anim calcmode="lin" valueType="num">
                                      <p:cBhvr additive="base">
                                        <p:cTn id="12" dur="500" fill="hold"/>
                                        <p:tgtEl>
                                          <p:spTgt spid="82946"/>
                                        </p:tgtEl>
                                        <p:attrNameLst>
                                          <p:attrName>ppt_x</p:attrName>
                                        </p:attrNameLst>
                                      </p:cBhvr>
                                      <p:tavLst>
                                        <p:tav tm="0">
                                          <p:val>
                                            <p:strVal val="#ppt_x"/>
                                          </p:val>
                                        </p:tav>
                                        <p:tav tm="100000">
                                          <p:val>
                                            <p:strVal val="#ppt_x"/>
                                          </p:val>
                                        </p:tav>
                                      </p:tavLst>
                                    </p:anim>
                                    <p:anim calcmode="lin" valueType="num">
                                      <p:cBhvr additive="base">
                                        <p:cTn id="13" dur="500" fill="hold"/>
                                        <p:tgtEl>
                                          <p:spTgt spid="829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Autorizar e enviar domicílio bancário ao </a:t>
            </a:r>
            <a:r>
              <a:rPr lang="pt-BR" sz="2800" b="1" dirty="0" err="1" smtClean="0">
                <a:solidFill>
                  <a:srgbClr val="FF0000"/>
                </a:solidFill>
              </a:rPr>
              <a:t>Siafi</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3970" name="image33.png"/>
          <p:cNvPicPr>
            <a:picLocks noChangeAspect="1" noChangeArrowheads="1"/>
          </p:cNvPicPr>
          <p:nvPr/>
        </p:nvPicPr>
        <p:blipFill>
          <a:blip r:embed="rId3" cstate="print"/>
          <a:srcRect/>
          <a:stretch>
            <a:fillRect/>
          </a:stretch>
        </p:blipFill>
        <p:spPr bwMode="auto">
          <a:xfrm>
            <a:off x="685800" y="1219200"/>
            <a:ext cx="7772400" cy="3124200"/>
          </a:xfrm>
          <a:prstGeom prst="rect">
            <a:avLst/>
          </a:prstGeom>
          <a:noFill/>
          <a:ln w="9525">
            <a:noFill/>
            <a:miter lim="800000"/>
            <a:headEnd/>
            <a:tailEnd/>
          </a:ln>
        </p:spPr>
      </p:pic>
      <p:sp>
        <p:nvSpPr>
          <p:cNvPr id="11" name="CaixaDeTexto 10"/>
          <p:cNvSpPr txBox="1"/>
          <p:nvPr/>
        </p:nvSpPr>
        <p:spPr>
          <a:xfrm>
            <a:off x="609600" y="4919008"/>
            <a:ext cx="7848600" cy="1200329"/>
          </a:xfrm>
          <a:prstGeom prst="rect">
            <a:avLst/>
          </a:prstGeom>
          <a:noFill/>
        </p:spPr>
        <p:txBody>
          <a:bodyPr wrap="square">
            <a:spAutoFit/>
          </a:bodyPr>
          <a:lstStyle/>
          <a:p>
            <a:pPr algn="just"/>
            <a:r>
              <a:rPr lang="pt-BR" sz="2400" dirty="0" smtClean="0"/>
              <a:t>A partir de agora o</a:t>
            </a:r>
            <a:r>
              <a:rPr lang="pt-BR" sz="2400" b="1" dirty="0" smtClean="0"/>
              <a:t> “Gestor Financeiro”</a:t>
            </a:r>
            <a:r>
              <a:rPr lang="pt-BR" sz="2400" dirty="0" smtClean="0"/>
              <a:t> do convenente poderá incluir o documento de liquidação e preparar a movimentação financeira, para o pagamento por OBTV.</a:t>
            </a:r>
            <a:endParaRPr lang="pt-BR" sz="2400" dirty="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3970"/>
                                        </p:tgtEl>
                                        <p:attrNameLst>
                                          <p:attrName>style.visibility</p:attrName>
                                        </p:attrNameLst>
                                      </p:cBhvr>
                                      <p:to>
                                        <p:strVal val="visible"/>
                                      </p:to>
                                    </p:set>
                                    <p:anim calcmode="lin" valueType="num">
                                      <p:cBhvr additive="base">
                                        <p:cTn id="12" dur="500" fill="hold"/>
                                        <p:tgtEl>
                                          <p:spTgt spid="83970"/>
                                        </p:tgtEl>
                                        <p:attrNameLst>
                                          <p:attrName>ppt_x</p:attrName>
                                        </p:attrNameLst>
                                      </p:cBhvr>
                                      <p:tavLst>
                                        <p:tav tm="0">
                                          <p:val>
                                            <p:strVal val="#ppt_x"/>
                                          </p:val>
                                        </p:tav>
                                        <p:tav tm="100000">
                                          <p:val>
                                            <p:strVal val="#ppt_x"/>
                                          </p:val>
                                        </p:tav>
                                      </p:tavLst>
                                    </p:anim>
                                    <p:anim calcmode="lin" valueType="num">
                                      <p:cBhvr additive="base">
                                        <p:cTn id="13"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2000" y="1524000"/>
            <a:ext cx="7639418" cy="3785652"/>
          </a:xfrm>
          <a:prstGeom prst="rect">
            <a:avLst/>
          </a:prstGeom>
          <a:noFill/>
        </p:spPr>
        <p:txBody>
          <a:bodyPr wrap="square">
            <a:spAutoFit/>
          </a:bodyPr>
          <a:lstStyle/>
          <a:p>
            <a:pPr algn="just" fontAlgn="base"/>
            <a:r>
              <a:rPr lang="pt-BR" sz="2400" dirty="0" smtClean="0"/>
              <a:t>Alguns ajustes são necessários até mesmo antes da execução do convênio, durante a execução ou para concluir com êxito os pagamentos e a prestação de contas</a:t>
            </a:r>
          </a:p>
          <a:p>
            <a:pPr algn="just" fontAlgn="base"/>
            <a:endParaRPr lang="pt-BR" sz="2400" dirty="0" smtClean="0"/>
          </a:p>
          <a:p>
            <a:pPr algn="just" fontAlgn="base"/>
            <a:endParaRPr lang="pt-BR" sz="2400" dirty="0"/>
          </a:p>
          <a:p>
            <a:pPr algn="just" fontAlgn="base"/>
            <a:r>
              <a:rPr lang="pt-BR" sz="2400" dirty="0"/>
              <a:t>Ao acessar a aba Ajustes do PT, o usuário com perfil de </a:t>
            </a:r>
            <a:r>
              <a:rPr lang="pt-BR" sz="2400" b="1" dirty="0"/>
              <a:t>Gestor de Convênio do Convenente</a:t>
            </a:r>
            <a:r>
              <a:rPr lang="pt-BR" sz="2400" dirty="0"/>
              <a:t> deverá selecionar a opção </a:t>
            </a:r>
            <a:r>
              <a:rPr lang="pt-BR" sz="2400" b="1" dirty="0"/>
              <a:t>Incluir Solicitação de Ajuste do Plano de Trabalho</a:t>
            </a:r>
            <a:r>
              <a:rPr lang="pt-BR" sz="2400" dirty="0"/>
              <a:t>, para que o sistema exiba a tela para solicitação do ajuste, conforme mostra a figura a seguir</a:t>
            </a:r>
            <a:r>
              <a:rPr lang="pt-BR" sz="2400" dirty="0" smtClean="0"/>
              <a:t>:</a:t>
            </a:r>
            <a:r>
              <a:rPr lang="pt-BR" sz="2400" dirty="0"/>
              <a:t> </a:t>
            </a:r>
          </a:p>
        </p:txBody>
      </p:sp>
    </p:spTree>
    <p:extLst>
      <p:ext uri="{BB962C8B-B14F-4D97-AF65-F5344CB8AC3E}">
        <p14:creationId xmlns:p14="http://schemas.microsoft.com/office/powerpoint/2010/main" xmlns="" val="296686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Documento de Liquidação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aixaDeTexto 12"/>
          <p:cNvSpPr txBox="1"/>
          <p:nvPr/>
        </p:nvSpPr>
        <p:spPr>
          <a:xfrm>
            <a:off x="609600" y="1371600"/>
            <a:ext cx="7696200" cy="4893647"/>
          </a:xfrm>
          <a:prstGeom prst="rect">
            <a:avLst/>
          </a:prstGeom>
          <a:noFill/>
        </p:spPr>
        <p:txBody>
          <a:bodyPr wrap="square">
            <a:spAutoFit/>
          </a:bodyPr>
          <a:lstStyle/>
          <a:p>
            <a:pPr algn="just"/>
            <a:r>
              <a:rPr lang="pt-BR" sz="2400" dirty="0" smtClean="0"/>
              <a:t>Antes de iniciarmos o processo de pagamento por OBTV é necessário incluir o documento de liquidação. </a:t>
            </a:r>
          </a:p>
          <a:p>
            <a:pPr algn="just"/>
            <a:endParaRPr lang="pt-BR" sz="2400" dirty="0" smtClean="0"/>
          </a:p>
          <a:p>
            <a:pPr algn="just"/>
            <a:r>
              <a:rPr lang="pt-BR" sz="2400" dirty="0" smtClean="0"/>
              <a:t>Lembrando que anteriormente já foi realizada a Licitação, o contrato com o fornecedor e a medição da obra e ou comprovação de entrega do produto ou serviço.</a:t>
            </a:r>
          </a:p>
          <a:p>
            <a:pPr algn="just"/>
            <a:endParaRPr lang="pt-BR" sz="2400" dirty="0" smtClean="0"/>
          </a:p>
          <a:p>
            <a:pPr algn="just"/>
            <a:r>
              <a:rPr lang="pt-BR" sz="2400" dirty="0" smtClean="0"/>
              <a:t>Para que o usuário Convenente possa registrar o documento de liquidação no Siconv, ele deverá ter o perfil de </a:t>
            </a:r>
            <a:r>
              <a:rPr lang="pt-BR" sz="2400" b="1" dirty="0" smtClean="0"/>
              <a:t>Gestor Financeiro do Convenente</a:t>
            </a:r>
            <a:r>
              <a:rPr lang="pt-BR" sz="2400" dirty="0" smtClean="0"/>
              <a:t>.</a:t>
            </a:r>
          </a:p>
          <a:p>
            <a:pPr algn="just"/>
            <a:endParaRPr lang="pt-BR" sz="2400" dirty="0" smtClean="0"/>
          </a:p>
          <a:p>
            <a:pPr algn="just"/>
            <a:r>
              <a:rPr lang="pt-BR" sz="2400" dirty="0" smtClean="0"/>
              <a:t> A liquidação relaciona o item do documento com a etapa e o plano de aplicação detalhado.</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down)">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wipe(down)">
                                      <p:cBhvr>
                                        <p:cTn id="2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4994" name="Picture 2"/>
          <p:cNvPicPr>
            <a:picLocks noChangeAspect="1" noChangeArrowheads="1"/>
          </p:cNvPicPr>
          <p:nvPr/>
        </p:nvPicPr>
        <p:blipFill>
          <a:blip r:embed="rId3" cstate="print"/>
          <a:srcRect/>
          <a:stretch>
            <a:fillRect/>
          </a:stretch>
        </p:blipFill>
        <p:spPr bwMode="auto">
          <a:xfrm>
            <a:off x="533400" y="1524000"/>
            <a:ext cx="7848599" cy="41910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4994"/>
                                        </p:tgtEl>
                                        <p:attrNameLst>
                                          <p:attrName>style.visibility</p:attrName>
                                        </p:attrNameLst>
                                      </p:cBhvr>
                                      <p:to>
                                        <p:strVal val="visible"/>
                                      </p:to>
                                    </p:set>
                                    <p:anim calcmode="lin" valueType="num">
                                      <p:cBhvr additive="base">
                                        <p:cTn id="12" dur="500" fill="hold"/>
                                        <p:tgtEl>
                                          <p:spTgt spid="84994"/>
                                        </p:tgtEl>
                                        <p:attrNameLst>
                                          <p:attrName>ppt_x</p:attrName>
                                        </p:attrNameLst>
                                      </p:cBhvr>
                                      <p:tavLst>
                                        <p:tav tm="0">
                                          <p:val>
                                            <p:strVal val="#ppt_x"/>
                                          </p:val>
                                        </p:tav>
                                        <p:tav tm="100000">
                                          <p:val>
                                            <p:strVal val="#ppt_x"/>
                                          </p:val>
                                        </p:tav>
                                      </p:tavLst>
                                    </p:anim>
                                    <p:anim calcmode="lin" valueType="num">
                                      <p:cBhvr additive="base">
                                        <p:cTn id="13" dur="500" fill="hold"/>
                                        <p:tgtEl>
                                          <p:spTgt spid="84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6018" name="Picture 2"/>
          <p:cNvPicPr>
            <a:picLocks noChangeAspect="1" noChangeArrowheads="1"/>
          </p:cNvPicPr>
          <p:nvPr/>
        </p:nvPicPr>
        <p:blipFill>
          <a:blip r:embed="rId3" cstate="print"/>
          <a:srcRect/>
          <a:stretch>
            <a:fillRect/>
          </a:stretch>
        </p:blipFill>
        <p:spPr bwMode="auto">
          <a:xfrm>
            <a:off x="685800" y="1295400"/>
            <a:ext cx="8001000" cy="50292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6018"/>
                                        </p:tgtEl>
                                        <p:attrNameLst>
                                          <p:attrName>style.visibility</p:attrName>
                                        </p:attrNameLst>
                                      </p:cBhvr>
                                      <p:to>
                                        <p:strVal val="visible"/>
                                      </p:to>
                                    </p:set>
                                    <p:anim calcmode="lin" valueType="num">
                                      <p:cBhvr additive="base">
                                        <p:cTn id="12" dur="500" fill="hold"/>
                                        <p:tgtEl>
                                          <p:spTgt spid="86018"/>
                                        </p:tgtEl>
                                        <p:attrNameLst>
                                          <p:attrName>ppt_x</p:attrName>
                                        </p:attrNameLst>
                                      </p:cBhvr>
                                      <p:tavLst>
                                        <p:tav tm="0">
                                          <p:val>
                                            <p:strVal val="#ppt_x"/>
                                          </p:val>
                                        </p:tav>
                                        <p:tav tm="100000">
                                          <p:val>
                                            <p:strVal val="#ppt_x"/>
                                          </p:val>
                                        </p:tav>
                                      </p:tavLst>
                                    </p:anim>
                                    <p:anim calcmode="lin" valueType="num">
                                      <p:cBhvr additive="base">
                                        <p:cTn id="13"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7049" name="Picture 9"/>
          <p:cNvPicPr>
            <a:picLocks noChangeAspect="1" noChangeArrowheads="1"/>
          </p:cNvPicPr>
          <p:nvPr/>
        </p:nvPicPr>
        <p:blipFill>
          <a:blip r:embed="rId3" cstate="print"/>
          <a:srcRect/>
          <a:stretch>
            <a:fillRect/>
          </a:stretch>
        </p:blipFill>
        <p:spPr bwMode="auto">
          <a:xfrm>
            <a:off x="609600" y="1295400"/>
            <a:ext cx="8153400" cy="48768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049"/>
                                        </p:tgtEl>
                                        <p:attrNameLst>
                                          <p:attrName>style.visibility</p:attrName>
                                        </p:attrNameLst>
                                      </p:cBhvr>
                                      <p:to>
                                        <p:strVal val="visible"/>
                                      </p:to>
                                    </p:set>
                                    <p:anim calcmode="lin" valueType="num">
                                      <p:cBhvr additive="base">
                                        <p:cTn id="12" dur="500" fill="hold"/>
                                        <p:tgtEl>
                                          <p:spTgt spid="87049"/>
                                        </p:tgtEl>
                                        <p:attrNameLst>
                                          <p:attrName>ppt_x</p:attrName>
                                        </p:attrNameLst>
                                      </p:cBhvr>
                                      <p:tavLst>
                                        <p:tav tm="0">
                                          <p:val>
                                            <p:strVal val="#ppt_x"/>
                                          </p:val>
                                        </p:tav>
                                        <p:tav tm="100000">
                                          <p:val>
                                            <p:strVal val="#ppt_x"/>
                                          </p:val>
                                        </p:tav>
                                      </p:tavLst>
                                    </p:anim>
                                    <p:anim calcmode="lin" valueType="num">
                                      <p:cBhvr additive="base">
                                        <p:cTn id="13" dur="500" fill="hold"/>
                                        <p:tgtEl>
                                          <p:spTgt spid="87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8066" name="Picture 2"/>
          <p:cNvPicPr>
            <a:picLocks noChangeAspect="1" noChangeArrowheads="1"/>
          </p:cNvPicPr>
          <p:nvPr/>
        </p:nvPicPr>
        <p:blipFill>
          <a:blip r:embed="rId3" cstate="print"/>
          <a:srcRect/>
          <a:stretch>
            <a:fillRect/>
          </a:stretch>
        </p:blipFill>
        <p:spPr bwMode="auto">
          <a:xfrm>
            <a:off x="609600" y="1295401"/>
            <a:ext cx="7924800" cy="48768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8066"/>
                                        </p:tgtEl>
                                        <p:attrNameLst>
                                          <p:attrName>style.visibility</p:attrName>
                                        </p:attrNameLst>
                                      </p:cBhvr>
                                      <p:to>
                                        <p:strVal val="visible"/>
                                      </p:to>
                                    </p:set>
                                    <p:anim calcmode="lin" valueType="num">
                                      <p:cBhvr additive="base">
                                        <p:cTn id="12" dur="500" fill="hold"/>
                                        <p:tgtEl>
                                          <p:spTgt spid="88066"/>
                                        </p:tgtEl>
                                        <p:attrNameLst>
                                          <p:attrName>ppt_x</p:attrName>
                                        </p:attrNameLst>
                                      </p:cBhvr>
                                      <p:tavLst>
                                        <p:tav tm="0">
                                          <p:val>
                                            <p:strVal val="#ppt_x"/>
                                          </p:val>
                                        </p:tav>
                                        <p:tav tm="100000">
                                          <p:val>
                                            <p:strVal val="#ppt_x"/>
                                          </p:val>
                                        </p:tav>
                                      </p:tavLst>
                                    </p:anim>
                                    <p:anim calcmode="lin" valueType="num">
                                      <p:cBhvr additive="base">
                                        <p:cTn id="13"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Picture 2"/>
          <p:cNvPicPr>
            <a:picLocks noChangeAspect="1" noChangeArrowheads="1"/>
          </p:cNvPicPr>
          <p:nvPr/>
        </p:nvPicPr>
        <p:blipFill>
          <a:blip r:embed="rId3" cstate="print"/>
          <a:srcRect/>
          <a:stretch>
            <a:fillRect/>
          </a:stretch>
        </p:blipFill>
        <p:spPr bwMode="auto">
          <a:xfrm>
            <a:off x="533400" y="1295400"/>
            <a:ext cx="8153400" cy="47244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090"/>
                                        </p:tgtEl>
                                        <p:attrNameLst>
                                          <p:attrName>style.visibility</p:attrName>
                                        </p:attrNameLst>
                                      </p:cBhvr>
                                      <p:to>
                                        <p:strVal val="visible"/>
                                      </p:to>
                                    </p:set>
                                    <p:anim calcmode="lin" valueType="num">
                                      <p:cBhvr additive="base">
                                        <p:cTn id="12" dur="500" fill="hold"/>
                                        <p:tgtEl>
                                          <p:spTgt spid="89090"/>
                                        </p:tgtEl>
                                        <p:attrNameLst>
                                          <p:attrName>ppt_x</p:attrName>
                                        </p:attrNameLst>
                                      </p:cBhvr>
                                      <p:tavLst>
                                        <p:tav tm="0">
                                          <p:val>
                                            <p:strVal val="#ppt_x"/>
                                          </p:val>
                                        </p:tav>
                                        <p:tav tm="100000">
                                          <p:val>
                                            <p:strVal val="#ppt_x"/>
                                          </p:val>
                                        </p:tav>
                                      </p:tavLst>
                                    </p:anim>
                                    <p:anim calcmode="lin" valueType="num">
                                      <p:cBhvr additive="base">
                                        <p:cTn id="13" dur="500" fill="hold"/>
                                        <p:tgtEl>
                                          <p:spTgt spid="89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  Preencher Dados Itens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600200"/>
            <a:ext cx="8001000" cy="4524315"/>
          </a:xfrm>
          <a:prstGeom prst="rect">
            <a:avLst/>
          </a:prstGeom>
          <a:noFill/>
        </p:spPr>
        <p:txBody>
          <a:bodyPr wrap="square">
            <a:spAutoFit/>
          </a:bodyPr>
          <a:lstStyle/>
          <a:p>
            <a:pPr algn="just"/>
            <a:endParaRPr lang="pt-BR" sz="2400" dirty="0" smtClean="0"/>
          </a:p>
          <a:p>
            <a:r>
              <a:rPr lang="pt-BR" sz="2400" dirty="0" smtClean="0"/>
              <a:t>Preencher dados itens são as informações dos itens das Metas e Etapas cadastrados e a definição do rateio total de cada item.</a:t>
            </a:r>
          </a:p>
          <a:p>
            <a:endParaRPr lang="pt-BR" sz="2400" dirty="0" smtClean="0"/>
          </a:p>
          <a:p>
            <a:r>
              <a:rPr lang="pt-BR" sz="2400" dirty="0" smtClean="0"/>
              <a:t>Os itens são incluídos um a um, sucessivamente, sempre se clicando no botão Salvar e Incluir novo item.</a:t>
            </a:r>
          </a:p>
          <a:p>
            <a:endParaRPr lang="pt-BR" sz="2400" dirty="0" smtClean="0"/>
          </a:p>
          <a:p>
            <a:r>
              <a:rPr lang="pt-BR" sz="2400" dirty="0" smtClean="0"/>
              <a:t>Importante, se possível, para facilitar o preenchimento deste campo e a prestação de contas, simplificar o convênio em apenas uma meta e uma etapa (aba Ajuste do Plano de Trabalho)</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  Preencher Dados Itens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ChangeArrowheads="1"/>
          </p:cNvPicPr>
          <p:nvPr/>
        </p:nvPicPr>
        <p:blipFill>
          <a:blip r:embed="rId3" cstate="print"/>
          <a:srcRect/>
          <a:stretch>
            <a:fillRect/>
          </a:stretch>
        </p:blipFill>
        <p:spPr bwMode="auto">
          <a:xfrm>
            <a:off x="304800" y="1752600"/>
            <a:ext cx="8501062" cy="45720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  Informar Tributos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295400"/>
            <a:ext cx="8001000" cy="3785652"/>
          </a:xfrm>
          <a:prstGeom prst="rect">
            <a:avLst/>
          </a:prstGeom>
          <a:noFill/>
        </p:spPr>
        <p:txBody>
          <a:bodyPr wrap="square">
            <a:spAutoFit/>
          </a:bodyPr>
          <a:lstStyle/>
          <a:p>
            <a:pPr algn="just"/>
            <a:endParaRPr lang="pt-BR" sz="2400" dirty="0" smtClean="0"/>
          </a:p>
          <a:p>
            <a:pPr algn="just"/>
            <a:r>
              <a:rPr lang="pt-BR" sz="2400" dirty="0" smtClean="0"/>
              <a:t>O usuário deverá selecionar a esfera do tributo, a denominação, ou seja, o tipo de tributo, preencher os demais campos e clicar no botão Incluir Tributo.</a:t>
            </a:r>
          </a:p>
          <a:p>
            <a:pPr algn="just"/>
            <a:endParaRPr lang="pt-BR" sz="2400" dirty="0" smtClean="0"/>
          </a:p>
          <a:p>
            <a:pPr algn="just"/>
            <a:r>
              <a:rPr lang="pt-BR" sz="2400" dirty="0" smtClean="0"/>
              <a:t>Caso deseje incluir cópia digitalizada de documento do tributo, o usuário deverá, antes de clicar no botão Incluir Tributo, fazer a inserção do arquivo e clicar no botão Enviar Arquivo.</a:t>
            </a:r>
          </a:p>
          <a:p>
            <a:endParaRPr lang="pt-BR" sz="2400" dirty="0" smtClean="0"/>
          </a:p>
          <a:p>
            <a:pPr algn="just"/>
            <a:endParaRPr lang="pt-BR" sz="2400" dirty="0" smtClean="0"/>
          </a:p>
        </p:txBody>
      </p:sp>
      <p:pic>
        <p:nvPicPr>
          <p:cNvPr id="90115" name="Picture 3"/>
          <p:cNvPicPr>
            <a:picLocks noChangeAspect="1" noChangeArrowheads="1"/>
          </p:cNvPicPr>
          <p:nvPr/>
        </p:nvPicPr>
        <p:blipFill>
          <a:blip r:embed="rId3" cstate="print"/>
          <a:srcRect/>
          <a:stretch>
            <a:fillRect/>
          </a:stretch>
        </p:blipFill>
        <p:spPr bwMode="auto">
          <a:xfrm>
            <a:off x="457200" y="4495800"/>
            <a:ext cx="8001000" cy="16764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0115"/>
                                        </p:tgtEl>
                                        <p:attrNameLst>
                                          <p:attrName>style.visibility</p:attrName>
                                        </p:attrNameLst>
                                      </p:cBhvr>
                                      <p:to>
                                        <p:strVal val="visible"/>
                                      </p:to>
                                    </p:set>
                                    <p:anim calcmode="lin" valueType="num">
                                      <p:cBhvr additive="base">
                                        <p:cTn id="22" dur="500" fill="hold"/>
                                        <p:tgtEl>
                                          <p:spTgt spid="90115"/>
                                        </p:tgtEl>
                                        <p:attrNameLst>
                                          <p:attrName>ppt_x</p:attrName>
                                        </p:attrNameLst>
                                      </p:cBhvr>
                                      <p:tavLst>
                                        <p:tav tm="0">
                                          <p:val>
                                            <p:strVal val="#ppt_x"/>
                                          </p:val>
                                        </p:tav>
                                        <p:tav tm="100000">
                                          <p:val>
                                            <p:strVal val="#ppt_x"/>
                                          </p:val>
                                        </p:tav>
                                      </p:tavLst>
                                    </p:anim>
                                    <p:anim calcmode="lin" valueType="num">
                                      <p:cBhvr additive="base">
                                        <p:cTn id="23"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  Informar Tributos</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91138" name="Picture 2"/>
          <p:cNvPicPr>
            <a:picLocks noChangeAspect="1" noChangeArrowheads="1"/>
          </p:cNvPicPr>
          <p:nvPr/>
        </p:nvPicPr>
        <p:blipFill>
          <a:blip r:embed="rId3" cstate="print"/>
          <a:srcRect/>
          <a:stretch>
            <a:fillRect/>
          </a:stretch>
        </p:blipFill>
        <p:spPr bwMode="auto">
          <a:xfrm>
            <a:off x="685800" y="1600200"/>
            <a:ext cx="7467599" cy="45720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additive="base">
                                        <p:cTn id="12" dur="500" fill="hold"/>
                                        <p:tgtEl>
                                          <p:spTgt spid="91138"/>
                                        </p:tgtEl>
                                        <p:attrNameLst>
                                          <p:attrName>ppt_x</p:attrName>
                                        </p:attrNameLst>
                                      </p:cBhvr>
                                      <p:tavLst>
                                        <p:tav tm="0">
                                          <p:val>
                                            <p:strVal val="#ppt_x"/>
                                          </p:val>
                                        </p:tav>
                                        <p:tav tm="100000">
                                          <p:val>
                                            <p:strVal val="#ppt_x"/>
                                          </p:val>
                                        </p:tav>
                                      </p:tavLst>
                                    </p:anim>
                                    <p:anim calcmode="lin" valueType="num">
                                      <p:cBhvr additive="base">
                                        <p:cTn id="13"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1999" y="1524000"/>
            <a:ext cx="7924801" cy="1569660"/>
          </a:xfrm>
          <a:prstGeom prst="rect">
            <a:avLst/>
          </a:prstGeom>
          <a:noFill/>
        </p:spPr>
        <p:txBody>
          <a:bodyPr wrap="square">
            <a:spAutoFit/>
          </a:bodyPr>
          <a:lstStyle/>
          <a:p>
            <a:pPr algn="just" fontAlgn="base"/>
            <a:endParaRPr lang="pt-BR" sz="2400" dirty="0"/>
          </a:p>
          <a:p>
            <a:pPr fontAlgn="base"/>
            <a:endParaRPr lang="pt-BR" sz="2400" b="1" dirty="0"/>
          </a:p>
          <a:p>
            <a:pPr fontAlgn="base"/>
            <a:endParaRPr lang="pt-BR" sz="2400" dirty="0"/>
          </a:p>
          <a:p>
            <a:pPr lvl="0" fontAlgn="base"/>
            <a:r>
              <a:rPr lang="pt-BR" sz="2400" dirty="0"/>
              <a:t> </a:t>
            </a: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616" y="1571624"/>
            <a:ext cx="8057783" cy="437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96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down)">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 calcmode="lin" valueType="num">
                                      <p:cBhvr additive="base">
                                        <p:cTn id="17" dur="500" fill="hold"/>
                                        <p:tgtEl>
                                          <p:spTgt spid="34818"/>
                                        </p:tgtEl>
                                        <p:attrNameLst>
                                          <p:attrName>ppt_x</p:attrName>
                                        </p:attrNameLst>
                                      </p:cBhvr>
                                      <p:tavLst>
                                        <p:tav tm="0">
                                          <p:val>
                                            <p:strVal val="#ppt_x"/>
                                          </p:val>
                                        </p:tav>
                                        <p:tav tm="100000">
                                          <p:val>
                                            <p:strVal val="#ppt_x"/>
                                          </p:val>
                                        </p:tav>
                                      </p:tavLst>
                                    </p:anim>
                                    <p:anim calcmode="lin" valueType="num">
                                      <p:cBhvr additive="base">
                                        <p:cTn id="1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  </a:t>
            </a:r>
          </a:p>
          <a:p>
            <a:pPr fontAlgn="auto">
              <a:spcBef>
                <a:spcPts val="0"/>
              </a:spcBef>
              <a:spcAft>
                <a:spcPts val="0"/>
              </a:spcAft>
              <a:defRPr/>
            </a:pPr>
            <a:r>
              <a:rPr lang="pt-BR" sz="2800" b="1" dirty="0" smtClean="0">
                <a:solidFill>
                  <a:srgbClr val="FF0000"/>
                </a:solidFill>
              </a:rPr>
              <a:t>Salvar Documento de Liquidação</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85800" y="2209800"/>
            <a:ext cx="7543800" cy="2677656"/>
          </a:xfrm>
          <a:prstGeom prst="rect">
            <a:avLst/>
          </a:prstGeom>
          <a:noFill/>
        </p:spPr>
        <p:txBody>
          <a:bodyPr wrap="square">
            <a:spAutoFit/>
          </a:bodyPr>
          <a:lstStyle/>
          <a:p>
            <a:pPr algn="just"/>
            <a:r>
              <a:rPr lang="pt-BR" sz="2400" dirty="0" smtClean="0"/>
              <a:t>Ao fim desse processo, após informar os tributos do Documento de Liquidação a serem pagos, bastará o usuário clicar no botão voltar e, em seguida, clicar no botão Salvar, para que a inclusão do documento de liquidação seja registrada no sistema e seja possível seguir com o pagamento ao fornecedor por OBTV. </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  </a:t>
            </a:r>
          </a:p>
          <a:p>
            <a:pPr fontAlgn="auto">
              <a:spcBef>
                <a:spcPts val="0"/>
              </a:spcBef>
              <a:spcAft>
                <a:spcPts val="0"/>
              </a:spcAft>
              <a:defRPr/>
            </a:pPr>
            <a:r>
              <a:rPr lang="pt-BR" sz="2800" b="1" dirty="0" smtClean="0">
                <a:solidFill>
                  <a:srgbClr val="FF0000"/>
                </a:solidFill>
              </a:rPr>
              <a:t>Salvar Documento de Liquidação</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92162" name="Picture 2"/>
          <p:cNvPicPr>
            <a:picLocks noChangeAspect="1" noChangeArrowheads="1"/>
          </p:cNvPicPr>
          <p:nvPr/>
        </p:nvPicPr>
        <p:blipFill>
          <a:blip r:embed="rId3" cstate="print"/>
          <a:srcRect/>
          <a:stretch>
            <a:fillRect/>
          </a:stretch>
        </p:blipFill>
        <p:spPr bwMode="auto">
          <a:xfrm>
            <a:off x="533400" y="1676400"/>
            <a:ext cx="7848600" cy="44196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62"/>
                                        </p:tgtEl>
                                        <p:attrNameLst>
                                          <p:attrName>style.visibility</p:attrName>
                                        </p:attrNameLst>
                                      </p:cBhvr>
                                      <p:to>
                                        <p:strVal val="visible"/>
                                      </p:to>
                                    </p:set>
                                    <p:anim calcmode="lin" valueType="num">
                                      <p:cBhvr additive="base">
                                        <p:cTn id="12" dur="500" fill="hold"/>
                                        <p:tgtEl>
                                          <p:spTgt spid="92162"/>
                                        </p:tgtEl>
                                        <p:attrNameLst>
                                          <p:attrName>ppt_x</p:attrName>
                                        </p:attrNameLst>
                                      </p:cBhvr>
                                      <p:tavLst>
                                        <p:tav tm="0">
                                          <p:val>
                                            <p:strVal val="#ppt_x"/>
                                          </p:val>
                                        </p:tav>
                                        <p:tav tm="100000">
                                          <p:val>
                                            <p:strVal val="#ppt_x"/>
                                          </p:val>
                                        </p:tav>
                                      </p:tavLst>
                                    </p:anim>
                                    <p:anim calcmode="lin" valueType="num">
                                      <p:cBhvr additive="base">
                                        <p:cTn id="13" dur="500" fill="hold"/>
                                        <p:tgtEl>
                                          <p:spTgt spid="92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Incluir/Cadastrar Documento de Liquidação  -  </a:t>
            </a:r>
          </a:p>
          <a:p>
            <a:pPr fontAlgn="auto">
              <a:spcBef>
                <a:spcPts val="0"/>
              </a:spcBef>
              <a:spcAft>
                <a:spcPts val="0"/>
              </a:spcAft>
              <a:defRPr/>
            </a:pPr>
            <a:r>
              <a:rPr lang="pt-BR" sz="2800" b="1" dirty="0" smtClean="0">
                <a:solidFill>
                  <a:srgbClr val="FF0000"/>
                </a:solidFill>
              </a:rPr>
              <a:t>Salvar Documento de Liquidação</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93186" name="Picture 2"/>
          <p:cNvPicPr>
            <a:picLocks noChangeAspect="1" noChangeArrowheads="1"/>
          </p:cNvPicPr>
          <p:nvPr/>
        </p:nvPicPr>
        <p:blipFill>
          <a:blip r:embed="rId3" cstate="print"/>
          <a:srcRect/>
          <a:stretch>
            <a:fillRect/>
          </a:stretch>
        </p:blipFill>
        <p:spPr bwMode="auto">
          <a:xfrm>
            <a:off x="762000" y="1676400"/>
            <a:ext cx="7619999" cy="4267199"/>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186"/>
                                        </p:tgtEl>
                                        <p:attrNameLst>
                                          <p:attrName>style.visibility</p:attrName>
                                        </p:attrNameLst>
                                      </p:cBhvr>
                                      <p:to>
                                        <p:strVal val="visible"/>
                                      </p:to>
                                    </p:set>
                                    <p:anim calcmode="lin" valueType="num">
                                      <p:cBhvr additive="base">
                                        <p:cTn id="12" dur="500" fill="hold"/>
                                        <p:tgtEl>
                                          <p:spTgt spid="93186"/>
                                        </p:tgtEl>
                                        <p:attrNameLst>
                                          <p:attrName>ppt_x</p:attrName>
                                        </p:attrNameLst>
                                      </p:cBhvr>
                                      <p:tavLst>
                                        <p:tav tm="0">
                                          <p:val>
                                            <p:strVal val="#ppt_x"/>
                                          </p:val>
                                        </p:tav>
                                        <p:tav tm="100000">
                                          <p:val>
                                            <p:strVal val="#ppt_x"/>
                                          </p:val>
                                        </p:tav>
                                      </p:tavLst>
                                    </p:anim>
                                    <p:anim calcmode="lin" valueType="num">
                                      <p:cBhvr additive="base">
                                        <p:cTn id="13"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Pagamentos com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85800" y="1828800"/>
            <a:ext cx="7696200" cy="3416320"/>
          </a:xfrm>
          <a:prstGeom prst="rect">
            <a:avLst/>
          </a:prstGeom>
          <a:noFill/>
        </p:spPr>
        <p:txBody>
          <a:bodyPr wrap="square">
            <a:spAutoFit/>
          </a:bodyPr>
          <a:lstStyle/>
          <a:p>
            <a:pPr algn="just"/>
            <a:r>
              <a:rPr lang="pt-BR" sz="2400" dirty="0" smtClean="0"/>
              <a:t>O pagamento ao fornecedor será realizado por meio de uma ordem bancária gerada pelo Siconv e enviada ao Siafi. </a:t>
            </a:r>
          </a:p>
          <a:p>
            <a:pPr algn="just"/>
            <a:endParaRPr lang="pt-BR" sz="2400" dirty="0" smtClean="0"/>
          </a:p>
          <a:p>
            <a:pPr algn="just"/>
            <a:endParaRPr lang="pt-BR" sz="2400" dirty="0" smtClean="0"/>
          </a:p>
          <a:p>
            <a:pPr algn="just"/>
            <a:r>
              <a:rPr lang="pt-BR" sz="2400" dirty="0" smtClean="0"/>
              <a:t>O </a:t>
            </a:r>
            <a:r>
              <a:rPr lang="pt-BR" sz="2400" dirty="0" err="1" smtClean="0"/>
              <a:t>Siafi</a:t>
            </a:r>
            <a:r>
              <a:rPr lang="pt-BR" sz="2400" dirty="0" smtClean="0"/>
              <a:t> repassará as informações relativas aos pagamentos às instituições bancárias, que efetivarão o crédito dos valores correspondentes em conta corrente ou saque em espécie no caixa, conforme orientação descrita na legislação vigente. </a:t>
            </a:r>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Pagamentos com OBTV</a:t>
            </a:r>
            <a:endParaRPr lang="pt-BR" sz="2000" b="1" dirty="0">
              <a:solidFill>
                <a:srgbClr val="FF0000"/>
              </a:solidFill>
              <a:latin typeface="Arial" pitchFamily="34" charset="0"/>
              <a:cs typeface="Arial" pitchFamily="34" charset="0"/>
            </a:endParaRPr>
          </a:p>
        </p:txBody>
      </p:sp>
      <p:pic>
        <p:nvPicPr>
          <p:cNvPr id="94210" name="Imagem 1"/>
          <p:cNvPicPr>
            <a:picLocks noChangeAspect="1" noChangeArrowheads="1"/>
          </p:cNvPicPr>
          <p:nvPr/>
        </p:nvPicPr>
        <p:blipFill>
          <a:blip r:embed="rId2" cstate="print"/>
          <a:srcRect/>
          <a:stretch>
            <a:fillRect/>
          </a:stretch>
        </p:blipFill>
        <p:spPr bwMode="auto">
          <a:xfrm>
            <a:off x="0" y="1066800"/>
            <a:ext cx="9144000" cy="5486400"/>
          </a:xfrm>
          <a:prstGeom prst="rect">
            <a:avLst/>
          </a:prstGeom>
          <a:noFill/>
          <a:ln w="9525">
            <a:noFill/>
            <a:miter lim="800000"/>
            <a:headEnd/>
            <a:tailEnd/>
          </a:ln>
        </p:spPr>
      </p:pic>
      <p:pic>
        <p:nvPicPr>
          <p:cNvPr id="9" name="Picture 2" descr="Resultado de imagem para egem - escola de gestão pública municip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4210"/>
                                        </p:tgtEl>
                                        <p:attrNameLst>
                                          <p:attrName>style.visibility</p:attrName>
                                        </p:attrNameLst>
                                      </p:cBhvr>
                                      <p:to>
                                        <p:strVal val="visible"/>
                                      </p:to>
                                    </p:set>
                                    <p:anim calcmode="lin" valueType="num">
                                      <p:cBhvr additive="base">
                                        <p:cTn id="12" dur="500" fill="hold"/>
                                        <p:tgtEl>
                                          <p:spTgt spid="94210"/>
                                        </p:tgtEl>
                                        <p:attrNameLst>
                                          <p:attrName>ppt_x</p:attrName>
                                        </p:attrNameLst>
                                      </p:cBhvr>
                                      <p:tavLst>
                                        <p:tav tm="0">
                                          <p:val>
                                            <p:strVal val="#ppt_x"/>
                                          </p:val>
                                        </p:tav>
                                        <p:tav tm="100000">
                                          <p:val>
                                            <p:strVal val="#ppt_x"/>
                                          </p:val>
                                        </p:tav>
                                      </p:tavLst>
                                    </p:anim>
                                    <p:anim calcmode="lin" valueType="num">
                                      <p:cBhvr additive="base">
                                        <p:cTn id="13" dur="500" fill="hold"/>
                                        <p:tgtEl>
                                          <p:spTgt spid="94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Pagamentos com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85800" y="1600200"/>
            <a:ext cx="7620000" cy="4154984"/>
          </a:xfrm>
          <a:prstGeom prst="rect">
            <a:avLst/>
          </a:prstGeom>
          <a:noFill/>
        </p:spPr>
        <p:txBody>
          <a:bodyPr wrap="square">
            <a:spAutoFit/>
          </a:bodyPr>
          <a:lstStyle/>
          <a:p>
            <a:pPr algn="just"/>
            <a:r>
              <a:rPr lang="pt-BR" sz="2400" dirty="0" smtClean="0"/>
              <a:t>A OBTV encaminhada pelo Siconv ao </a:t>
            </a:r>
            <a:r>
              <a:rPr lang="pt-BR" sz="2400" dirty="0" err="1" smtClean="0"/>
              <a:t>Siafi</a:t>
            </a:r>
            <a:r>
              <a:rPr lang="pt-BR" sz="2400" dirty="0" smtClean="0"/>
              <a:t> precisará ter autorização do </a:t>
            </a:r>
            <a:r>
              <a:rPr lang="pt-BR" sz="2400" b="1" dirty="0" smtClean="0"/>
              <a:t>Gestor Financeiro do Convenente</a:t>
            </a:r>
            <a:r>
              <a:rPr lang="pt-BR" sz="2400" dirty="0" smtClean="0"/>
              <a:t> e do </a:t>
            </a:r>
            <a:r>
              <a:rPr lang="pt-BR" sz="2400" b="1" dirty="0" smtClean="0"/>
              <a:t>Ordenador de Despesa OBTV</a:t>
            </a:r>
            <a:r>
              <a:rPr lang="pt-BR" sz="2400" dirty="0" smtClean="0"/>
              <a:t>, ambos previamente definidos no Siconv, para posterior envio, pelo próprio </a:t>
            </a:r>
            <a:r>
              <a:rPr lang="pt-BR" sz="2400" dirty="0" err="1" smtClean="0"/>
              <a:t>Siafi</a:t>
            </a:r>
            <a:r>
              <a:rPr lang="pt-BR" sz="2400" dirty="0" smtClean="0"/>
              <a:t>, à instituição bancária.</a:t>
            </a:r>
            <a:r>
              <a:rPr lang="pt-BR" sz="2400" b="1" dirty="0" smtClean="0"/>
              <a:t> </a:t>
            </a:r>
          </a:p>
          <a:p>
            <a:pPr algn="just"/>
            <a:endParaRPr lang="pt-BR" sz="2400" b="1" dirty="0" smtClean="0"/>
          </a:p>
          <a:p>
            <a:pPr algn="just"/>
            <a:r>
              <a:rPr lang="pt-BR" sz="2400" dirty="0" smtClean="0"/>
              <a:t>Para o Pagamento com OBTV, o convenente realizará e incluirá previamente no sistema </a:t>
            </a:r>
            <a:r>
              <a:rPr lang="pt-BR" sz="2400" dirty="0" smtClean="0">
                <a:solidFill>
                  <a:srgbClr val="FF0000"/>
                </a:solidFill>
              </a:rPr>
              <a:t>os processos de execução (licitação)</a:t>
            </a:r>
            <a:r>
              <a:rPr lang="pt-BR" sz="2400" dirty="0" smtClean="0"/>
              <a:t>, </a:t>
            </a:r>
            <a:r>
              <a:rPr lang="pt-BR" sz="2400" dirty="0" smtClean="0">
                <a:solidFill>
                  <a:srgbClr val="FF0000"/>
                </a:solidFill>
              </a:rPr>
              <a:t>contratos</a:t>
            </a:r>
            <a:r>
              <a:rPr lang="pt-BR" sz="2400" dirty="0" smtClean="0"/>
              <a:t> e </a:t>
            </a:r>
            <a:r>
              <a:rPr lang="pt-BR" sz="2400" dirty="0" smtClean="0">
                <a:solidFill>
                  <a:srgbClr val="FF0000"/>
                </a:solidFill>
              </a:rPr>
              <a:t>documentos de liquidação</a:t>
            </a:r>
            <a:r>
              <a:rPr lang="pt-BR" sz="2400" dirty="0" smtClean="0"/>
              <a:t>. Então ele preparará o pagamento, fará a autorização do gestor financeiro e do ordenador de despesas. </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Pagamentos com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95234" name="Picture 2"/>
          <p:cNvPicPr>
            <a:picLocks noChangeAspect="1" noChangeArrowheads="1"/>
          </p:cNvPicPr>
          <p:nvPr/>
        </p:nvPicPr>
        <p:blipFill>
          <a:blip r:embed="rId3" cstate="print"/>
          <a:srcRect/>
          <a:stretch>
            <a:fillRect/>
          </a:stretch>
        </p:blipFill>
        <p:spPr bwMode="auto">
          <a:xfrm>
            <a:off x="685800" y="1219200"/>
            <a:ext cx="7772400" cy="4343400"/>
          </a:xfrm>
          <a:prstGeom prst="rect">
            <a:avLst/>
          </a:prstGeom>
          <a:noFill/>
          <a:ln w="9525">
            <a:noFill/>
            <a:miter lim="800000"/>
            <a:headEnd/>
            <a:tailEnd/>
          </a:ln>
        </p:spPr>
      </p:pic>
      <p:sp>
        <p:nvSpPr>
          <p:cNvPr id="7" name="Retângulo 6"/>
          <p:cNvSpPr/>
          <p:nvPr/>
        </p:nvSpPr>
        <p:spPr>
          <a:xfrm>
            <a:off x="914400" y="5867400"/>
            <a:ext cx="7010400" cy="369332"/>
          </a:xfrm>
          <a:prstGeom prst="rect">
            <a:avLst/>
          </a:prstGeom>
        </p:spPr>
        <p:txBody>
          <a:bodyPr wrap="square">
            <a:spAutoFit/>
          </a:bodyPr>
          <a:lstStyle/>
          <a:p>
            <a:pPr algn="just"/>
            <a:r>
              <a:rPr lang="pt-BR" dirty="0" smtClean="0"/>
              <a:t>O pagamento com OBTV fica disponível no menu Execução.</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5234"/>
                                        </p:tgtEl>
                                        <p:attrNameLst>
                                          <p:attrName>style.visibility</p:attrName>
                                        </p:attrNameLst>
                                      </p:cBhvr>
                                      <p:to>
                                        <p:strVal val="visible"/>
                                      </p:to>
                                    </p:set>
                                    <p:anim calcmode="lin" valueType="num">
                                      <p:cBhvr additive="base">
                                        <p:cTn id="12" dur="500" fill="hold"/>
                                        <p:tgtEl>
                                          <p:spTgt spid="95234"/>
                                        </p:tgtEl>
                                        <p:attrNameLst>
                                          <p:attrName>ppt_x</p:attrName>
                                        </p:attrNameLst>
                                      </p:cBhvr>
                                      <p:tavLst>
                                        <p:tav tm="0">
                                          <p:val>
                                            <p:strVal val="#ppt_x"/>
                                          </p:val>
                                        </p:tav>
                                        <p:tav tm="100000">
                                          <p:val>
                                            <p:strVal val="#ppt_x"/>
                                          </p:val>
                                        </p:tav>
                                      </p:tavLst>
                                    </p:anim>
                                    <p:anim calcmode="lin" valueType="num">
                                      <p:cBhvr additive="base">
                                        <p:cTn id="13"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Pagamentos com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85800" y="1143000"/>
            <a:ext cx="8001000" cy="5447645"/>
          </a:xfrm>
          <a:prstGeom prst="rect">
            <a:avLst/>
          </a:prstGeom>
          <a:noFill/>
        </p:spPr>
        <p:txBody>
          <a:bodyPr wrap="square">
            <a:spAutoFit/>
          </a:bodyPr>
          <a:lstStyle/>
          <a:p>
            <a:pPr>
              <a:lnSpc>
                <a:spcPct val="150000"/>
              </a:lnSpc>
            </a:pPr>
            <a:r>
              <a:rPr lang="pt-BR" sz="2400" dirty="0" smtClean="0"/>
              <a:t>São possíveis os seguintes tipos de movimentações por OBTV:</a:t>
            </a:r>
          </a:p>
          <a:p>
            <a:pPr>
              <a:lnSpc>
                <a:spcPct val="150000"/>
              </a:lnSpc>
            </a:pPr>
            <a:r>
              <a:rPr lang="pt-BR" sz="2400" dirty="0" smtClean="0"/>
              <a:t>• </a:t>
            </a:r>
            <a:r>
              <a:rPr lang="pt-BR" sz="2400" b="1" dirty="0" smtClean="0"/>
              <a:t>OBTV – Pagamento a Fornecedor; </a:t>
            </a:r>
            <a:endParaRPr lang="pt-BR" sz="2400" dirty="0" smtClean="0"/>
          </a:p>
          <a:p>
            <a:pPr>
              <a:lnSpc>
                <a:spcPct val="150000"/>
              </a:lnSpc>
            </a:pPr>
            <a:r>
              <a:rPr lang="pt-BR" sz="2400" dirty="0" smtClean="0"/>
              <a:t>• Transferência Bancária; </a:t>
            </a:r>
          </a:p>
          <a:p>
            <a:pPr>
              <a:lnSpc>
                <a:spcPct val="150000"/>
              </a:lnSpc>
            </a:pPr>
            <a:r>
              <a:rPr lang="pt-BR" sz="2400" dirty="0" smtClean="0"/>
              <a:t>• Pagamento no Caixa (até R$ 1.200,00); </a:t>
            </a:r>
          </a:p>
          <a:p>
            <a:pPr>
              <a:lnSpc>
                <a:spcPct val="150000"/>
              </a:lnSpc>
            </a:pPr>
            <a:r>
              <a:rPr lang="pt-BR" sz="2400" b="1" dirty="0" smtClean="0"/>
              <a:t>• OBTV para o Convenente; </a:t>
            </a:r>
            <a:endParaRPr lang="pt-BR" sz="2400" dirty="0" smtClean="0"/>
          </a:p>
          <a:p>
            <a:pPr>
              <a:lnSpc>
                <a:spcPct val="150000"/>
              </a:lnSpc>
            </a:pPr>
            <a:r>
              <a:rPr lang="pt-BR" sz="2400" b="1" dirty="0" smtClean="0"/>
              <a:t>• OBTV Câmbio; </a:t>
            </a:r>
            <a:endParaRPr lang="pt-BR" sz="2400" dirty="0" smtClean="0"/>
          </a:p>
          <a:p>
            <a:pPr>
              <a:lnSpc>
                <a:spcPct val="150000"/>
              </a:lnSpc>
            </a:pPr>
            <a:r>
              <a:rPr lang="pt-BR" sz="2400" b="1" dirty="0" smtClean="0"/>
              <a:t>• OBTV Tributos;</a:t>
            </a:r>
            <a:endParaRPr lang="pt-BR" sz="2400" dirty="0" smtClean="0"/>
          </a:p>
          <a:p>
            <a:pPr>
              <a:lnSpc>
                <a:spcPct val="150000"/>
              </a:lnSpc>
            </a:pPr>
            <a:r>
              <a:rPr lang="pt-BR" sz="2400" b="1" dirty="0" smtClean="0"/>
              <a:t>• OBTV Aplicação em Poupança; </a:t>
            </a:r>
            <a:endParaRPr lang="pt-BR" sz="2400" dirty="0" smtClean="0"/>
          </a:p>
          <a:p>
            <a:pPr>
              <a:lnSpc>
                <a:spcPct val="150000"/>
              </a:lnSpc>
            </a:pPr>
            <a:r>
              <a:rPr lang="pt-BR" sz="2400" b="1" dirty="0" smtClean="0"/>
              <a:t>• OBTV Devolução de Recursos</a:t>
            </a:r>
            <a:endParaRPr lang="pt-BR" sz="2400" dirty="0" smtClean="0"/>
          </a:p>
          <a:p>
            <a:pPr algn="just"/>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dow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ipe(down)">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Pagamentos com OBTV</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85800" y="1295400"/>
            <a:ext cx="7696200" cy="3970318"/>
          </a:xfrm>
          <a:prstGeom prst="rect">
            <a:avLst/>
          </a:prstGeom>
          <a:noFill/>
        </p:spPr>
        <p:txBody>
          <a:bodyPr wrap="square">
            <a:spAutoFit/>
          </a:bodyPr>
          <a:lstStyle/>
          <a:p>
            <a:endParaRPr lang="pt-BR" sz="2400" dirty="0" smtClean="0"/>
          </a:p>
          <a:p>
            <a:pPr algn="just"/>
            <a:r>
              <a:rPr lang="pt-BR" sz="2400" dirty="0" smtClean="0"/>
              <a:t>Para realizar um novo pagamento com OBTV, o saldo financeiro do convênio deverá ser suficiente no extrato bancário, assim como no saldo das fontes do </a:t>
            </a:r>
            <a:r>
              <a:rPr lang="pt-BR" sz="2400" dirty="0" err="1" smtClean="0"/>
              <a:t>Siafi</a:t>
            </a:r>
            <a:r>
              <a:rPr lang="pt-BR" sz="2400" dirty="0" smtClean="0"/>
              <a:t>.</a:t>
            </a:r>
          </a:p>
          <a:p>
            <a:pPr algn="just"/>
            <a:endParaRPr lang="pt-BR" sz="2400" dirty="0" smtClean="0"/>
          </a:p>
          <a:p>
            <a:pPr algn="just"/>
            <a:endParaRPr lang="pt-BR" sz="2400" dirty="0" smtClean="0"/>
          </a:p>
          <a:p>
            <a:pPr algn="just"/>
            <a:r>
              <a:rPr lang="pt-BR" sz="2400" dirty="0" smtClean="0"/>
              <a:t>Todos os tipos e formas de OBTV necessitam de autorização pelo </a:t>
            </a:r>
            <a:r>
              <a:rPr lang="pt-BR" sz="2400" b="1" dirty="0" smtClean="0"/>
              <a:t>Gestor Financeiro do Convenente</a:t>
            </a:r>
            <a:r>
              <a:rPr lang="pt-BR" sz="2400" dirty="0" smtClean="0"/>
              <a:t> e depois pelo </a:t>
            </a:r>
            <a:r>
              <a:rPr lang="pt-BR" sz="2400" b="1" dirty="0" smtClean="0"/>
              <a:t>Ordenador de Despesas OBTV</a:t>
            </a:r>
            <a:endParaRPr lang="pt-BR" sz="2400" dirty="0" smtClean="0"/>
          </a:p>
          <a:p>
            <a:pPr>
              <a:lnSpc>
                <a:spcPct val="150000"/>
              </a:lnSpc>
            </a:pPr>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85800" y="1295400"/>
            <a:ext cx="7696200" cy="5816977"/>
          </a:xfrm>
          <a:prstGeom prst="rect">
            <a:avLst/>
          </a:prstGeom>
          <a:noFill/>
        </p:spPr>
        <p:txBody>
          <a:bodyPr wrap="square">
            <a:spAutoFit/>
          </a:bodyPr>
          <a:lstStyle/>
          <a:p>
            <a:endParaRPr lang="pt-BR" sz="2400" dirty="0" smtClean="0"/>
          </a:p>
          <a:p>
            <a:pPr algn="just"/>
            <a:r>
              <a:rPr lang="pt-BR" sz="2400" dirty="0" smtClean="0"/>
              <a:t>É o tipo de OBTV mais comum e poderá ser utilizado para o pagamento ao fornecedor.</a:t>
            </a:r>
          </a:p>
          <a:p>
            <a:pPr algn="just"/>
            <a:endParaRPr lang="pt-BR" sz="2400" dirty="0" smtClean="0"/>
          </a:p>
          <a:p>
            <a:pPr algn="just"/>
            <a:r>
              <a:rPr lang="pt-BR" sz="2400" dirty="0" smtClean="0"/>
              <a:t>Existem duas formas de realizar o pagamento ao fornecedor:</a:t>
            </a:r>
          </a:p>
          <a:p>
            <a:pPr algn="just"/>
            <a:r>
              <a:rPr lang="pt-BR" sz="2400" dirty="0" smtClean="0"/>
              <a:t> </a:t>
            </a:r>
          </a:p>
          <a:p>
            <a:pPr algn="just"/>
            <a:r>
              <a:rPr lang="pt-BR" sz="2400" dirty="0" smtClean="0"/>
              <a:t>• Transferência Bancária; e </a:t>
            </a:r>
          </a:p>
          <a:p>
            <a:pPr algn="just"/>
            <a:endParaRPr lang="pt-BR" sz="2400" dirty="0" smtClean="0"/>
          </a:p>
          <a:p>
            <a:pPr algn="just"/>
            <a:r>
              <a:rPr lang="pt-BR" sz="2400" dirty="0" smtClean="0"/>
              <a:t>• Pagamento no Caixa (até R$ 1.200,00).</a:t>
            </a:r>
          </a:p>
          <a:p>
            <a:pPr algn="just"/>
            <a:r>
              <a:rPr lang="pt-BR" sz="2400" dirty="0" smtClean="0"/>
              <a:t> </a:t>
            </a:r>
          </a:p>
          <a:p>
            <a:pPr algn="just"/>
            <a:r>
              <a:rPr lang="pt-BR" sz="2400" dirty="0" smtClean="0"/>
              <a:t>Para que o pagamento possa ser preparado, é imprescindível que o Documento de Liquidação já tenha sido incluído no Siconv.</a:t>
            </a:r>
          </a:p>
          <a:p>
            <a:endParaRPr lang="pt-BR" sz="2400" dirty="0" smtClean="0"/>
          </a:p>
          <a:p>
            <a:pPr>
              <a:lnSpc>
                <a:spcPct val="150000"/>
              </a:lnSpc>
            </a:pPr>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down)">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down)">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down)">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1999" y="1524000"/>
            <a:ext cx="7924801" cy="1569660"/>
          </a:xfrm>
          <a:prstGeom prst="rect">
            <a:avLst/>
          </a:prstGeom>
          <a:noFill/>
        </p:spPr>
        <p:txBody>
          <a:bodyPr wrap="square">
            <a:spAutoFit/>
          </a:bodyPr>
          <a:lstStyle/>
          <a:p>
            <a:pPr algn="just" fontAlgn="base"/>
            <a:endParaRPr lang="pt-BR" sz="2400" dirty="0"/>
          </a:p>
          <a:p>
            <a:pPr fontAlgn="base"/>
            <a:endParaRPr lang="pt-BR" sz="2400" b="1" dirty="0"/>
          </a:p>
          <a:p>
            <a:pPr fontAlgn="base"/>
            <a:endParaRPr lang="pt-BR" sz="2400" dirty="0"/>
          </a:p>
          <a:p>
            <a:pPr lvl="0" fontAlgn="base"/>
            <a:r>
              <a:rPr lang="pt-BR" sz="2400" dirty="0"/>
              <a:t> </a:t>
            </a: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438" y="928688"/>
            <a:ext cx="8239125" cy="500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8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 calcmode="lin" valueType="num">
                                      <p:cBhvr additive="base">
                                        <p:cTn id="12" dur="500" fill="hold"/>
                                        <p:tgtEl>
                                          <p:spTgt spid="35842"/>
                                        </p:tgtEl>
                                        <p:attrNameLst>
                                          <p:attrName>ppt_x</p:attrName>
                                        </p:attrNameLst>
                                      </p:cBhvr>
                                      <p:tavLst>
                                        <p:tav tm="0">
                                          <p:val>
                                            <p:strVal val="#ppt_x"/>
                                          </p:val>
                                        </p:tav>
                                        <p:tav tm="100000">
                                          <p:val>
                                            <p:strVal val="#ppt_x"/>
                                          </p:val>
                                        </p:tav>
                                      </p:tavLst>
                                    </p:anim>
                                    <p:anim calcmode="lin" valueType="num">
                                      <p:cBhvr additive="base">
                                        <p:cTn id="13"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Pagamento no Caixa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676400"/>
            <a:ext cx="7848600" cy="7739836"/>
          </a:xfrm>
          <a:prstGeom prst="rect">
            <a:avLst/>
          </a:prstGeom>
          <a:noFill/>
        </p:spPr>
        <p:txBody>
          <a:bodyPr wrap="square">
            <a:spAutoFit/>
          </a:bodyPr>
          <a:lstStyle/>
          <a:p>
            <a:pPr algn="just"/>
            <a:r>
              <a:rPr lang="pt-BR" sz="2400" dirty="0" smtClean="0"/>
              <a:t>Essa forma de pagamento atende apenas ao fornecedor pessoa física que não possui conta bancária e até o limite de R$ 1.200,00 por fornecedor/credor do convênio</a:t>
            </a:r>
          </a:p>
          <a:p>
            <a:pPr algn="just"/>
            <a:endParaRPr lang="pt-BR" sz="2400" dirty="0" smtClean="0"/>
          </a:p>
          <a:p>
            <a:pPr algn="just"/>
            <a:r>
              <a:rPr lang="pt-BR" sz="2400" dirty="0" smtClean="0"/>
              <a:t>Para que seja possível realizar a “OBTV Pagamento a Fornecedor – Pagamento no Caixa”, o usuário deverá, ao incluir o documento de liquidação, selecionar a forma de Pagamento como “Pagamento no caixa mediante identificação”.</a:t>
            </a:r>
          </a:p>
          <a:p>
            <a:pPr algn="just"/>
            <a:endParaRPr lang="pt-BR" sz="2400" dirty="0" smtClean="0"/>
          </a:p>
          <a:p>
            <a:pPr algn="just"/>
            <a:r>
              <a:rPr lang="pt-BR" sz="2400" dirty="0" smtClean="0"/>
              <a:t>O procedimento de Pagamento OBTV é idêntico ao  </a:t>
            </a:r>
            <a:r>
              <a:rPr lang="pt-BR" sz="2400" b="1" dirty="0" smtClean="0"/>
              <a:t>Pagamento a Fornecedor – Transferência Bancária</a:t>
            </a:r>
            <a:r>
              <a:rPr lang="pt-BR" sz="2400" dirty="0" smtClean="0"/>
              <a:t> que veremos detalhadamente a seguir.</a:t>
            </a:r>
          </a:p>
          <a:p>
            <a:pPr algn="just"/>
            <a:endParaRPr lang="pt-BR" sz="2400" dirty="0" smtClean="0"/>
          </a:p>
          <a:p>
            <a:pPr algn="just"/>
            <a:endParaRPr lang="pt-BR" sz="2400" dirty="0" smtClean="0"/>
          </a:p>
          <a:p>
            <a:pPr algn="just"/>
            <a:endParaRPr lang="pt-BR" sz="2400" dirty="0" smtClean="0"/>
          </a:p>
          <a:p>
            <a:pPr algn="just"/>
            <a:endParaRPr lang="pt-BR" sz="2400" dirty="0" smtClean="0"/>
          </a:p>
          <a:p>
            <a:pPr algn="just"/>
            <a:endParaRPr lang="pt-BR" sz="2400" dirty="0" smtClean="0"/>
          </a:p>
          <a:p>
            <a:pPr algn="just"/>
            <a:endParaRPr lang="pt-BR" sz="2400" dirty="0" smtClean="0"/>
          </a:p>
          <a:p>
            <a:pPr>
              <a:lnSpc>
                <a:spcPct val="150000"/>
              </a:lnSpc>
            </a:pPr>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Pagamento no Caixa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533400" y="5029200"/>
            <a:ext cx="7848600" cy="1200329"/>
          </a:xfrm>
          <a:prstGeom prst="rect">
            <a:avLst/>
          </a:prstGeom>
          <a:noFill/>
        </p:spPr>
        <p:txBody>
          <a:bodyPr wrap="square">
            <a:spAutoFit/>
          </a:bodyPr>
          <a:lstStyle/>
          <a:p>
            <a:pPr algn="just"/>
            <a:r>
              <a:rPr lang="pt-BR" sz="2400" dirty="0" smtClean="0"/>
              <a:t>Na </a:t>
            </a:r>
            <a:r>
              <a:rPr lang="pt-BR" sz="2400" b="1" dirty="0" smtClean="0"/>
              <a:t>aba documento de liquidação </a:t>
            </a:r>
            <a:r>
              <a:rPr lang="pt-BR" sz="2400" dirty="0" smtClean="0"/>
              <a:t>deve-se optar no campo </a:t>
            </a:r>
            <a:r>
              <a:rPr lang="pt-BR" sz="2400" b="1" dirty="0" smtClean="0"/>
              <a:t>Tipo Pagamento OBTV</a:t>
            </a:r>
            <a:r>
              <a:rPr lang="pt-BR" sz="2400" dirty="0" smtClean="0"/>
              <a:t>, por </a:t>
            </a:r>
            <a:r>
              <a:rPr lang="pt-BR" sz="2400" b="1" u="sng" dirty="0" smtClean="0">
                <a:solidFill>
                  <a:srgbClr val="FF0000"/>
                </a:solidFill>
              </a:rPr>
              <a:t>Pagamento no caixa mediante Identificação</a:t>
            </a:r>
          </a:p>
        </p:txBody>
      </p:sp>
      <p:pic>
        <p:nvPicPr>
          <p:cNvPr id="96258" name="Picture 2"/>
          <p:cNvPicPr>
            <a:picLocks noChangeAspect="1" noChangeArrowheads="1"/>
          </p:cNvPicPr>
          <p:nvPr/>
        </p:nvPicPr>
        <p:blipFill>
          <a:blip r:embed="rId3" cstate="print"/>
          <a:srcRect/>
          <a:stretch>
            <a:fillRect/>
          </a:stretch>
        </p:blipFill>
        <p:spPr bwMode="auto">
          <a:xfrm>
            <a:off x="685800" y="1600200"/>
            <a:ext cx="7467600" cy="325755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6258"/>
                                        </p:tgtEl>
                                        <p:attrNameLst>
                                          <p:attrName>style.visibility</p:attrName>
                                        </p:attrNameLst>
                                      </p:cBhvr>
                                      <p:to>
                                        <p:strVal val="visible"/>
                                      </p:to>
                                    </p:set>
                                    <p:anim calcmode="lin" valueType="num">
                                      <p:cBhvr additive="base">
                                        <p:cTn id="12" dur="500" fill="hold"/>
                                        <p:tgtEl>
                                          <p:spTgt spid="96258"/>
                                        </p:tgtEl>
                                        <p:attrNameLst>
                                          <p:attrName>ppt_x</p:attrName>
                                        </p:attrNameLst>
                                      </p:cBhvr>
                                      <p:tavLst>
                                        <p:tav tm="0">
                                          <p:val>
                                            <p:strVal val="#ppt_x"/>
                                          </p:val>
                                        </p:tav>
                                        <p:tav tm="100000">
                                          <p:val>
                                            <p:strVal val="#ppt_x"/>
                                          </p:val>
                                        </p:tav>
                                      </p:tavLst>
                                    </p:anim>
                                    <p:anim calcmode="lin" valueType="num">
                                      <p:cBhvr additive="base">
                                        <p:cTn id="13"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676400"/>
            <a:ext cx="7848600" cy="5078313"/>
          </a:xfrm>
          <a:prstGeom prst="rect">
            <a:avLst/>
          </a:prstGeom>
          <a:noFill/>
        </p:spPr>
        <p:txBody>
          <a:bodyPr wrap="square">
            <a:spAutoFit/>
          </a:bodyPr>
          <a:lstStyle/>
          <a:p>
            <a:pPr algn="just"/>
            <a:r>
              <a:rPr lang="pt-BR" sz="2400" dirty="0" smtClean="0"/>
              <a:t>Esse tipo de OBTV é realizado mediante a transferência bancária do recurso a ser pago ao credor/fornecedor.</a:t>
            </a:r>
          </a:p>
          <a:p>
            <a:endParaRPr lang="pt-BR" sz="2400" dirty="0" smtClean="0"/>
          </a:p>
          <a:p>
            <a:pPr algn="just"/>
            <a:r>
              <a:rPr lang="pt-BR" sz="2400" dirty="0" smtClean="0"/>
              <a:t>A conta do fornecedor poderá ser de qualquer instituição bancária dentro do território nacional e deverá estar previamente cadastrada no cadastro de credores do </a:t>
            </a:r>
            <a:r>
              <a:rPr lang="pt-BR" sz="2400" dirty="0" err="1" smtClean="0"/>
              <a:t>Siafi</a:t>
            </a:r>
            <a:r>
              <a:rPr lang="pt-BR" sz="2400" dirty="0" smtClean="0"/>
              <a:t>.</a:t>
            </a:r>
          </a:p>
          <a:p>
            <a:pPr algn="just"/>
            <a:r>
              <a:rPr lang="pt-BR" sz="2400" dirty="0" smtClean="0"/>
              <a:t/>
            </a:r>
            <a:br>
              <a:rPr lang="pt-BR" sz="2400" dirty="0" smtClean="0"/>
            </a:br>
            <a:r>
              <a:rPr lang="pt-BR" sz="2400" dirty="0" smtClean="0"/>
              <a:t>Para que seja possível realizar a “</a:t>
            </a:r>
            <a:r>
              <a:rPr lang="pt-BR" sz="2400" b="1" dirty="0" smtClean="0"/>
              <a:t>OBTV Pagamento a Fornecedor - Transferência Bancária</a:t>
            </a:r>
            <a:r>
              <a:rPr lang="pt-BR" sz="2400" dirty="0" smtClean="0"/>
              <a:t>”, o usuário deverá, ao incluir o </a:t>
            </a:r>
            <a:r>
              <a:rPr lang="pt-BR" sz="2400" b="1" dirty="0" smtClean="0"/>
              <a:t>documento de liquidação</a:t>
            </a:r>
            <a:r>
              <a:rPr lang="pt-BR" sz="2400" dirty="0" smtClean="0"/>
              <a:t>, selecionar a forma de Pagamento como </a:t>
            </a:r>
            <a:r>
              <a:rPr lang="pt-BR" sz="2400" b="1" dirty="0" smtClean="0"/>
              <a:t>“Transferência Bancária com Crédito em Conta”.</a:t>
            </a:r>
          </a:p>
          <a:p>
            <a:pPr>
              <a:lnSpc>
                <a:spcPct val="150000"/>
              </a:lnSpc>
            </a:pPr>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97282" name="Picture 2"/>
          <p:cNvPicPr>
            <a:picLocks noChangeAspect="1" noChangeArrowheads="1"/>
          </p:cNvPicPr>
          <p:nvPr/>
        </p:nvPicPr>
        <p:blipFill>
          <a:blip r:embed="rId3" cstate="print"/>
          <a:srcRect/>
          <a:stretch>
            <a:fillRect/>
          </a:stretch>
        </p:blipFill>
        <p:spPr bwMode="auto">
          <a:xfrm>
            <a:off x="609600" y="1524000"/>
            <a:ext cx="7696200" cy="41910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 calcmode="lin" valueType="num">
                                      <p:cBhvr additive="base">
                                        <p:cTn id="12" dur="500" fill="hold"/>
                                        <p:tgtEl>
                                          <p:spTgt spid="97282"/>
                                        </p:tgtEl>
                                        <p:attrNameLst>
                                          <p:attrName>ppt_x</p:attrName>
                                        </p:attrNameLst>
                                      </p:cBhvr>
                                      <p:tavLst>
                                        <p:tav tm="0">
                                          <p:val>
                                            <p:strVal val="#ppt_x"/>
                                          </p:val>
                                        </p:tav>
                                        <p:tav tm="100000">
                                          <p:val>
                                            <p:strVal val="#ppt_x"/>
                                          </p:val>
                                        </p:tav>
                                      </p:tavLst>
                                    </p:anim>
                                    <p:anim calcmode="lin" valueType="num">
                                      <p:cBhvr additive="base">
                                        <p:cTn id="13" dur="500" fill="hold"/>
                                        <p:tgtEl>
                                          <p:spTgt spid="97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676400"/>
            <a:ext cx="7848600" cy="1200329"/>
          </a:xfrm>
          <a:prstGeom prst="rect">
            <a:avLst/>
          </a:prstGeom>
          <a:noFill/>
        </p:spPr>
        <p:txBody>
          <a:bodyPr wrap="square">
            <a:spAutoFit/>
          </a:bodyPr>
          <a:lstStyle/>
          <a:p>
            <a:pPr algn="just"/>
            <a:r>
              <a:rPr lang="pt-BR" sz="2400" dirty="0" smtClean="0"/>
              <a:t>Após incluir o Documento de Liquidação, já é possível preparar a “OBTV Pagamento a Fornecedor - Transferência Bancária”.</a:t>
            </a:r>
          </a:p>
        </p:txBody>
      </p:sp>
      <p:pic>
        <p:nvPicPr>
          <p:cNvPr id="98306" name="Picture 2"/>
          <p:cNvPicPr>
            <a:picLocks noChangeAspect="1" noChangeArrowheads="1"/>
          </p:cNvPicPr>
          <p:nvPr/>
        </p:nvPicPr>
        <p:blipFill>
          <a:blip r:embed="rId3" cstate="print"/>
          <a:srcRect/>
          <a:stretch>
            <a:fillRect/>
          </a:stretch>
        </p:blipFill>
        <p:spPr bwMode="auto">
          <a:xfrm>
            <a:off x="533400" y="2819400"/>
            <a:ext cx="7772400" cy="31242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8306"/>
                                        </p:tgtEl>
                                        <p:attrNameLst>
                                          <p:attrName>style.visibility</p:attrName>
                                        </p:attrNameLst>
                                      </p:cBhvr>
                                      <p:to>
                                        <p:strVal val="visible"/>
                                      </p:to>
                                    </p:set>
                                    <p:anim calcmode="lin" valueType="num">
                                      <p:cBhvr additive="base">
                                        <p:cTn id="17" dur="500" fill="hold"/>
                                        <p:tgtEl>
                                          <p:spTgt spid="98306"/>
                                        </p:tgtEl>
                                        <p:attrNameLst>
                                          <p:attrName>ppt_x</p:attrName>
                                        </p:attrNameLst>
                                      </p:cBhvr>
                                      <p:tavLst>
                                        <p:tav tm="0">
                                          <p:val>
                                            <p:strVal val="#ppt_x"/>
                                          </p:val>
                                        </p:tav>
                                        <p:tav tm="100000">
                                          <p:val>
                                            <p:strVal val="#ppt_x"/>
                                          </p:val>
                                        </p:tav>
                                      </p:tavLst>
                                    </p:anim>
                                    <p:anim calcmode="lin" valueType="num">
                                      <p:cBhvr additive="base">
                                        <p:cTn id="18"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5181600"/>
            <a:ext cx="7848600" cy="1200329"/>
          </a:xfrm>
          <a:prstGeom prst="rect">
            <a:avLst/>
          </a:prstGeom>
          <a:noFill/>
        </p:spPr>
        <p:txBody>
          <a:bodyPr wrap="square">
            <a:spAutoFit/>
          </a:bodyPr>
          <a:lstStyle/>
          <a:p>
            <a:pPr algn="just"/>
            <a:r>
              <a:rPr lang="pt-BR" sz="2400" dirty="0" smtClean="0"/>
              <a:t>Ao Clicar em Novo Pagamento, abrirá uma nova tela com as abas para preenchimento pelo </a:t>
            </a:r>
            <a:r>
              <a:rPr lang="pt-BR" sz="2400" b="1" dirty="0" smtClean="0"/>
              <a:t>Gestor Financeiro do Convenente</a:t>
            </a:r>
          </a:p>
        </p:txBody>
      </p:sp>
      <p:pic>
        <p:nvPicPr>
          <p:cNvPr id="99330" name="Picture 2"/>
          <p:cNvPicPr>
            <a:picLocks noChangeAspect="1" noChangeArrowheads="1"/>
          </p:cNvPicPr>
          <p:nvPr/>
        </p:nvPicPr>
        <p:blipFill>
          <a:blip r:embed="rId3" cstate="print"/>
          <a:srcRect/>
          <a:stretch>
            <a:fillRect/>
          </a:stretch>
        </p:blipFill>
        <p:spPr bwMode="auto">
          <a:xfrm>
            <a:off x="762000" y="1524000"/>
            <a:ext cx="7543800" cy="3428999"/>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9330"/>
                                        </p:tgtEl>
                                        <p:attrNameLst>
                                          <p:attrName>style.visibility</p:attrName>
                                        </p:attrNameLst>
                                      </p:cBhvr>
                                      <p:to>
                                        <p:strVal val="visible"/>
                                      </p:to>
                                    </p:set>
                                    <p:anim calcmode="lin" valueType="num">
                                      <p:cBhvr additive="base">
                                        <p:cTn id="12" dur="500" fill="hold"/>
                                        <p:tgtEl>
                                          <p:spTgt spid="99330"/>
                                        </p:tgtEl>
                                        <p:attrNameLst>
                                          <p:attrName>ppt_x</p:attrName>
                                        </p:attrNameLst>
                                      </p:cBhvr>
                                      <p:tavLst>
                                        <p:tav tm="0">
                                          <p:val>
                                            <p:strVal val="#ppt_x"/>
                                          </p:val>
                                        </p:tav>
                                        <p:tav tm="100000">
                                          <p:val>
                                            <p:strVal val="#ppt_x"/>
                                          </p:val>
                                        </p:tav>
                                      </p:tavLst>
                                    </p:anim>
                                    <p:anim calcmode="lin" valueType="num">
                                      <p:cBhvr additive="base">
                                        <p:cTn id="13"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0355" name="Picture 3"/>
          <p:cNvPicPr>
            <a:picLocks noChangeAspect="1" noChangeArrowheads="1"/>
          </p:cNvPicPr>
          <p:nvPr/>
        </p:nvPicPr>
        <p:blipFill>
          <a:blip r:embed="rId3" cstate="print"/>
          <a:srcRect/>
          <a:stretch>
            <a:fillRect/>
          </a:stretch>
        </p:blipFill>
        <p:spPr bwMode="auto">
          <a:xfrm>
            <a:off x="609600" y="1371600"/>
            <a:ext cx="7924800" cy="4876799"/>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 calcmode="lin" valueType="num">
                                      <p:cBhvr additive="base">
                                        <p:cTn id="12" dur="500" fill="hold"/>
                                        <p:tgtEl>
                                          <p:spTgt spid="100355"/>
                                        </p:tgtEl>
                                        <p:attrNameLst>
                                          <p:attrName>ppt_x</p:attrName>
                                        </p:attrNameLst>
                                      </p:cBhvr>
                                      <p:tavLst>
                                        <p:tav tm="0">
                                          <p:val>
                                            <p:strVal val="#ppt_x"/>
                                          </p:val>
                                        </p:tav>
                                        <p:tav tm="100000">
                                          <p:val>
                                            <p:strVal val="#ppt_x"/>
                                          </p:val>
                                        </p:tav>
                                      </p:tavLst>
                                    </p:anim>
                                    <p:anim calcmode="lin" valueType="num">
                                      <p:cBhvr additive="base">
                                        <p:cTn id="13"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676400"/>
            <a:ext cx="7848600" cy="3600986"/>
          </a:xfrm>
          <a:prstGeom prst="rect">
            <a:avLst/>
          </a:prstGeom>
          <a:noFill/>
        </p:spPr>
        <p:txBody>
          <a:bodyPr wrap="square">
            <a:spAutoFit/>
          </a:bodyPr>
          <a:lstStyle/>
          <a:p>
            <a:endParaRPr lang="pt-BR" sz="2400" dirty="0" smtClean="0"/>
          </a:p>
          <a:p>
            <a:pPr algn="just"/>
            <a:r>
              <a:rPr lang="pt-BR" sz="2400" dirty="0" smtClean="0"/>
              <a:t>A </a:t>
            </a:r>
            <a:r>
              <a:rPr lang="pt-BR" sz="2400" b="1" dirty="0" smtClean="0">
                <a:solidFill>
                  <a:srgbClr val="FF0000"/>
                </a:solidFill>
              </a:rPr>
              <a:t>aba convênio </a:t>
            </a:r>
            <a:r>
              <a:rPr lang="pt-BR" sz="2400" dirty="0" smtClean="0"/>
              <a:t>já vem preenchida, sendo um resumo dos dados do convênio.</a:t>
            </a:r>
          </a:p>
          <a:p>
            <a:pPr algn="just"/>
            <a:endParaRPr lang="pt-BR" sz="2400" dirty="0" smtClean="0"/>
          </a:p>
          <a:p>
            <a:pPr algn="just"/>
            <a:r>
              <a:rPr lang="pt-BR" sz="2400" dirty="0" smtClean="0"/>
              <a:t/>
            </a:r>
            <a:br>
              <a:rPr lang="pt-BR" sz="2400" dirty="0" smtClean="0"/>
            </a:br>
            <a:r>
              <a:rPr lang="pt-BR" sz="2400" dirty="0" smtClean="0"/>
              <a:t>Na aba </a:t>
            </a:r>
            <a:r>
              <a:rPr lang="pt-BR" sz="2400" b="1" dirty="0" smtClean="0">
                <a:solidFill>
                  <a:srgbClr val="FF0000"/>
                </a:solidFill>
              </a:rPr>
              <a:t>Documento de Liquidação</a:t>
            </a:r>
            <a:r>
              <a:rPr lang="pt-BR" sz="2400" dirty="0" smtClean="0"/>
              <a:t>, o usuário poderá selecionar um dos documentos de liquidação previamente cadastrados que ficarão disponíveis para a seleção.</a:t>
            </a:r>
          </a:p>
          <a:p>
            <a:pPr>
              <a:lnSpc>
                <a:spcPct val="150000"/>
              </a:lnSpc>
            </a:pPr>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1379" name="Picture 3"/>
          <p:cNvPicPr>
            <a:picLocks noChangeAspect="1" noChangeArrowheads="1"/>
          </p:cNvPicPr>
          <p:nvPr/>
        </p:nvPicPr>
        <p:blipFill>
          <a:blip r:embed="rId3" cstate="print"/>
          <a:srcRect/>
          <a:stretch>
            <a:fillRect/>
          </a:stretch>
        </p:blipFill>
        <p:spPr bwMode="auto">
          <a:xfrm>
            <a:off x="533400" y="1524000"/>
            <a:ext cx="8001000" cy="39624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1379"/>
                                        </p:tgtEl>
                                        <p:attrNameLst>
                                          <p:attrName>style.visibility</p:attrName>
                                        </p:attrNameLst>
                                      </p:cBhvr>
                                      <p:to>
                                        <p:strVal val="visible"/>
                                      </p:to>
                                    </p:set>
                                    <p:anim calcmode="lin" valueType="num">
                                      <p:cBhvr additive="base">
                                        <p:cTn id="12" dur="500" fill="hold"/>
                                        <p:tgtEl>
                                          <p:spTgt spid="101379"/>
                                        </p:tgtEl>
                                        <p:attrNameLst>
                                          <p:attrName>ppt_x</p:attrName>
                                        </p:attrNameLst>
                                      </p:cBhvr>
                                      <p:tavLst>
                                        <p:tav tm="0">
                                          <p:val>
                                            <p:strVal val="#ppt_x"/>
                                          </p:val>
                                        </p:tav>
                                        <p:tav tm="100000">
                                          <p:val>
                                            <p:strVal val="#ppt_x"/>
                                          </p:val>
                                        </p:tav>
                                      </p:tavLst>
                                    </p:anim>
                                    <p:anim calcmode="lin" valueType="num">
                                      <p:cBhvr additive="base">
                                        <p:cTn id="13"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 – </a:t>
            </a:r>
            <a:r>
              <a:rPr lang="pt-BR" sz="2800" b="1" dirty="0" smtClean="0">
                <a:solidFill>
                  <a:srgbClr val="002060"/>
                </a:solidFill>
              </a:rPr>
              <a:t>Pagamento Total</a:t>
            </a:r>
            <a:endParaRPr lang="pt-BR" sz="2000" b="1" dirty="0">
              <a:solidFill>
                <a:srgbClr val="00206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02" name="Picture 2"/>
          <p:cNvPicPr>
            <a:picLocks noChangeAspect="1" noChangeArrowheads="1"/>
          </p:cNvPicPr>
          <p:nvPr/>
        </p:nvPicPr>
        <p:blipFill>
          <a:blip r:embed="rId3" cstate="print"/>
          <a:srcRect/>
          <a:stretch>
            <a:fillRect/>
          </a:stretch>
        </p:blipFill>
        <p:spPr bwMode="auto">
          <a:xfrm>
            <a:off x="685800" y="1676400"/>
            <a:ext cx="7696200" cy="4648200"/>
          </a:xfrm>
          <a:prstGeom prst="rect">
            <a:avLst/>
          </a:prstGeom>
          <a:noFill/>
          <a:ln w="9525">
            <a:noFill/>
            <a:miter lim="800000"/>
            <a:headEnd/>
            <a:tailEnd/>
          </a:ln>
        </p:spPr>
      </p:pic>
      <p:sp>
        <p:nvSpPr>
          <p:cNvPr id="8" name="CaixaDeTexto 7"/>
          <p:cNvSpPr txBox="1"/>
          <p:nvPr/>
        </p:nvSpPr>
        <p:spPr>
          <a:xfrm>
            <a:off x="4114800" y="4734342"/>
            <a:ext cx="4724400" cy="589072"/>
          </a:xfrm>
          <a:prstGeom prst="rect">
            <a:avLst/>
          </a:prstGeom>
          <a:noFill/>
        </p:spPr>
        <p:txBody>
          <a:bodyPr wrap="square">
            <a:spAutoFit/>
          </a:bodyPr>
          <a:lstStyle/>
          <a:p>
            <a:pPr>
              <a:lnSpc>
                <a:spcPct val="150000"/>
              </a:lnSpc>
            </a:pPr>
            <a:endParaRPr lang="pt-BR" sz="2400" dirty="0" smtClean="0"/>
          </a:p>
        </p:txBody>
      </p:sp>
      <p:sp>
        <p:nvSpPr>
          <p:cNvPr id="12" name="Retângulo 3"/>
          <p:cNvSpPr>
            <a:spLocks noChangeArrowheads="1"/>
          </p:cNvSpPr>
          <p:nvPr/>
        </p:nvSpPr>
        <p:spPr bwMode="auto">
          <a:xfrm>
            <a:off x="5181600" y="4038600"/>
            <a:ext cx="3352800" cy="2215991"/>
          </a:xfrm>
          <a:prstGeom prst="rect">
            <a:avLst/>
          </a:prstGeom>
          <a:solidFill>
            <a:srgbClr val="FFC000"/>
          </a:solidFill>
          <a:ln w="9525">
            <a:solidFill>
              <a:srgbClr val="FF0000"/>
            </a:solidFill>
            <a:miter lim="800000"/>
            <a:headEnd/>
            <a:tailEnd/>
          </a:ln>
        </p:spPr>
        <p:txBody>
          <a:bodyPr wrap="square">
            <a:spAutoFit/>
          </a:bodyPr>
          <a:lstStyle/>
          <a:p>
            <a:pPr>
              <a:defRPr/>
            </a:pPr>
            <a:r>
              <a:rPr lang="pt-BR" sz="2300" dirty="0" smtClean="0"/>
              <a:t>Se for cadastrado </a:t>
            </a:r>
            <a:r>
              <a:rPr lang="pt-BR" sz="2300" b="1" dirty="0" smtClean="0"/>
              <a:t>pagamento total</a:t>
            </a:r>
            <a:r>
              <a:rPr lang="pt-BR" sz="2300" dirty="0" smtClean="0"/>
              <a:t>, todos os campos serão preenchidos com as informações do documento de liquidação, no valor total da nota.</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 calcmode="lin" valueType="num">
                                      <p:cBhvr additive="base">
                                        <p:cTn id="12" dur="500" fill="hold"/>
                                        <p:tgtEl>
                                          <p:spTgt spid="102402"/>
                                        </p:tgtEl>
                                        <p:attrNameLst>
                                          <p:attrName>ppt_x</p:attrName>
                                        </p:attrNameLst>
                                      </p:cBhvr>
                                      <p:tavLst>
                                        <p:tav tm="0">
                                          <p:val>
                                            <p:strVal val="#ppt_x"/>
                                          </p:val>
                                        </p:tav>
                                        <p:tav tm="100000">
                                          <p:val>
                                            <p:strVal val="#ppt_x"/>
                                          </p:val>
                                        </p:tav>
                                      </p:tavLst>
                                    </p:anim>
                                    <p:anim calcmode="lin" valueType="num">
                                      <p:cBhvr additive="base">
                                        <p:cTn id="13" dur="500" fill="hold"/>
                                        <p:tgtEl>
                                          <p:spTgt spid="10240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ângulo 3"/>
          <p:cNvSpPr>
            <a:spLocks noChangeArrowheads="1"/>
          </p:cNvSpPr>
          <p:nvPr/>
        </p:nvSpPr>
        <p:spPr bwMode="auto">
          <a:xfrm>
            <a:off x="761999"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Ajuste do Plano de Trabalho</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1999" y="1524000"/>
            <a:ext cx="7924801" cy="1569660"/>
          </a:xfrm>
          <a:prstGeom prst="rect">
            <a:avLst/>
          </a:prstGeom>
          <a:noFill/>
        </p:spPr>
        <p:txBody>
          <a:bodyPr wrap="square">
            <a:spAutoFit/>
          </a:bodyPr>
          <a:lstStyle/>
          <a:p>
            <a:pPr algn="just" fontAlgn="base"/>
            <a:endParaRPr lang="pt-BR" sz="2400" dirty="0"/>
          </a:p>
          <a:p>
            <a:pPr fontAlgn="base"/>
            <a:endParaRPr lang="pt-BR" sz="2400" b="1" dirty="0"/>
          </a:p>
          <a:p>
            <a:pPr fontAlgn="base"/>
            <a:endParaRPr lang="pt-BR" sz="2400" dirty="0"/>
          </a:p>
          <a:p>
            <a:pPr lvl="0" fontAlgn="base"/>
            <a:r>
              <a:rPr lang="pt-BR" sz="2400" dirty="0"/>
              <a:t> </a:t>
            </a:r>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2532" y="1371600"/>
            <a:ext cx="8404268"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46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nodePh="1">
                                  <p:stCondLst>
                                    <p:cond delay="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6"/>
                                        </p:tgtEl>
                                        <p:attrNameLst>
                                          <p:attrName>style.visibility</p:attrName>
                                        </p:attrNameLst>
                                      </p:cBhvr>
                                      <p:to>
                                        <p:strVal val="visible"/>
                                      </p:to>
                                    </p:set>
                                    <p:anim calcmode="lin" valueType="num">
                                      <p:cBhvr additive="base">
                                        <p:cTn id="17" dur="500" fill="hold"/>
                                        <p:tgtEl>
                                          <p:spTgt spid="36866"/>
                                        </p:tgtEl>
                                        <p:attrNameLst>
                                          <p:attrName>ppt_x</p:attrName>
                                        </p:attrNameLst>
                                      </p:cBhvr>
                                      <p:tavLst>
                                        <p:tav tm="0">
                                          <p:val>
                                            <p:strVal val="#ppt_x"/>
                                          </p:val>
                                        </p:tav>
                                        <p:tav tm="100000">
                                          <p:val>
                                            <p:strVal val="#ppt_x"/>
                                          </p:val>
                                        </p:tav>
                                      </p:tavLst>
                                    </p:anim>
                                    <p:anim calcmode="lin" valueType="num">
                                      <p:cBhvr additive="base">
                                        <p:cTn id="1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p:cNvPicPr>
            <a:picLocks noChangeAspect="1" noChangeArrowheads="1"/>
          </p:cNvPicPr>
          <p:nvPr/>
        </p:nvPicPr>
        <p:blipFill>
          <a:blip r:embed="rId2" cstate="print"/>
          <a:srcRect/>
          <a:stretch>
            <a:fillRect/>
          </a:stretch>
        </p:blipFill>
        <p:spPr bwMode="auto">
          <a:xfrm>
            <a:off x="457200" y="1371600"/>
            <a:ext cx="8077200" cy="4343400"/>
          </a:xfrm>
          <a:prstGeom prst="rect">
            <a:avLst/>
          </a:prstGeom>
          <a:noFill/>
          <a:ln w="9525">
            <a:noFill/>
            <a:miter lim="800000"/>
            <a:headEnd/>
            <a:tailEnd/>
          </a:ln>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 </a:t>
            </a:r>
            <a:r>
              <a:rPr lang="pt-BR" sz="2000" b="1" dirty="0" smtClean="0">
                <a:solidFill>
                  <a:srgbClr val="FF0000"/>
                </a:solidFill>
              </a:rPr>
              <a:t>– </a:t>
            </a:r>
            <a:r>
              <a:rPr lang="pt-BR" sz="2000" b="1" dirty="0" smtClean="0">
                <a:solidFill>
                  <a:srgbClr val="002060"/>
                </a:solidFill>
              </a:rPr>
              <a:t>Pagamento Parcial</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4114800" y="4734342"/>
            <a:ext cx="4724400" cy="589072"/>
          </a:xfrm>
          <a:prstGeom prst="rect">
            <a:avLst/>
          </a:prstGeom>
          <a:noFill/>
        </p:spPr>
        <p:txBody>
          <a:bodyPr wrap="square">
            <a:spAutoFit/>
          </a:bodyPr>
          <a:lstStyle/>
          <a:p>
            <a:pPr>
              <a:lnSpc>
                <a:spcPct val="150000"/>
              </a:lnSpc>
            </a:pPr>
            <a:endParaRPr lang="pt-BR" sz="2400" dirty="0" smtClean="0"/>
          </a:p>
        </p:txBody>
      </p:sp>
      <p:sp>
        <p:nvSpPr>
          <p:cNvPr id="12" name="Retângulo 3"/>
          <p:cNvSpPr>
            <a:spLocks noChangeArrowheads="1"/>
          </p:cNvSpPr>
          <p:nvPr/>
        </p:nvSpPr>
        <p:spPr bwMode="auto">
          <a:xfrm>
            <a:off x="5105400" y="4800600"/>
            <a:ext cx="3352800" cy="1446550"/>
          </a:xfrm>
          <a:prstGeom prst="rect">
            <a:avLst/>
          </a:prstGeom>
          <a:solidFill>
            <a:srgbClr val="FFC000"/>
          </a:solidFill>
          <a:ln w="9525">
            <a:solidFill>
              <a:srgbClr val="FF0000"/>
            </a:solidFill>
            <a:miter lim="800000"/>
            <a:headEnd/>
            <a:tailEnd/>
          </a:ln>
        </p:spPr>
        <p:txBody>
          <a:bodyPr wrap="square">
            <a:spAutoFit/>
          </a:bodyPr>
          <a:lstStyle/>
          <a:p>
            <a:pPr>
              <a:defRPr/>
            </a:pPr>
            <a:r>
              <a:rPr lang="pt-BR" sz="2200" dirty="0" smtClean="0"/>
              <a:t>Já se for um pagamento parcial, preencher o valor a ser pago, como sendo uma parcela.</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 calcmode="lin" valueType="num">
                                      <p:cBhvr additive="base">
                                        <p:cTn id="12" dur="500" fill="hold"/>
                                        <p:tgtEl>
                                          <p:spTgt spid="103430"/>
                                        </p:tgtEl>
                                        <p:attrNameLst>
                                          <p:attrName>ppt_x</p:attrName>
                                        </p:attrNameLst>
                                      </p:cBhvr>
                                      <p:tavLst>
                                        <p:tav tm="0">
                                          <p:val>
                                            <p:strVal val="#ppt_x"/>
                                          </p:val>
                                        </p:tav>
                                        <p:tav tm="100000">
                                          <p:val>
                                            <p:strVal val="#ppt_x"/>
                                          </p:val>
                                        </p:tav>
                                      </p:tavLst>
                                    </p:anim>
                                    <p:anim calcmode="lin" valueType="num">
                                      <p:cBhvr additive="base">
                                        <p:cTn id="13" dur="500" fill="hold"/>
                                        <p:tgtEl>
                                          <p:spTgt spid="1034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 </a:t>
            </a:r>
            <a:r>
              <a:rPr lang="pt-BR" sz="2000" b="1" dirty="0" smtClean="0">
                <a:solidFill>
                  <a:srgbClr val="FF0000"/>
                </a:solidFill>
              </a:rPr>
              <a:t> </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676400"/>
            <a:ext cx="7848600" cy="4524315"/>
          </a:xfrm>
          <a:prstGeom prst="rect">
            <a:avLst/>
          </a:prstGeom>
          <a:noFill/>
        </p:spPr>
        <p:txBody>
          <a:bodyPr wrap="square">
            <a:spAutoFit/>
          </a:bodyPr>
          <a:lstStyle/>
          <a:p>
            <a:r>
              <a:rPr lang="pt-BR" sz="2400" dirty="0" smtClean="0"/>
              <a:t>No pagamento parcial, o mesmo documento de liquidação poderá ser utilizado para um novo pagamento</a:t>
            </a:r>
          </a:p>
          <a:p>
            <a:endParaRPr lang="pt-BR" sz="2400" dirty="0" smtClean="0"/>
          </a:p>
          <a:p>
            <a:pPr algn="just"/>
            <a:r>
              <a:rPr lang="pt-BR" sz="2400" dirty="0" smtClean="0"/>
              <a:t>Com o documento de liquidação e o tipo de pagamento já selecionados, vamos preencher a aba </a:t>
            </a:r>
            <a:r>
              <a:rPr lang="pt-BR" sz="2400" b="1" dirty="0" smtClean="0"/>
              <a:t>Detalhes do Pagamento</a:t>
            </a:r>
            <a:r>
              <a:rPr lang="pt-BR" sz="2400" dirty="0" smtClean="0"/>
              <a:t>.</a:t>
            </a:r>
          </a:p>
          <a:p>
            <a:endParaRPr lang="pt-BR" sz="2400" dirty="0" smtClean="0"/>
          </a:p>
          <a:p>
            <a:pPr algn="just"/>
            <a:r>
              <a:rPr lang="pt-BR" sz="2400" dirty="0" smtClean="0"/>
              <a:t>Essa é uma etapa importante! É quando informamos o rateio da despesa por fonte de recurso. </a:t>
            </a:r>
          </a:p>
          <a:p>
            <a:pPr algn="just"/>
            <a:endParaRPr lang="pt-BR" sz="2400" dirty="0" smtClean="0"/>
          </a:p>
          <a:p>
            <a:pPr algn="just"/>
            <a:r>
              <a:rPr lang="pt-BR" sz="2400" dirty="0" smtClean="0"/>
              <a:t>Para isso, devemos clicar na aba </a:t>
            </a:r>
            <a:r>
              <a:rPr lang="pt-BR" sz="2400" b="1" dirty="0" smtClean="0"/>
              <a:t>Detalhes do Pagamento </a:t>
            </a:r>
            <a:r>
              <a:rPr lang="pt-BR" sz="2400" dirty="0" smtClean="0"/>
              <a:t>e no botão </a:t>
            </a:r>
            <a:r>
              <a:rPr lang="pt-BR" sz="2400" b="1" dirty="0" smtClean="0"/>
              <a:t>Detalhar Fontes</a:t>
            </a:r>
            <a:r>
              <a:rPr lang="pt-BR" sz="2400" dirty="0" smtClean="0"/>
              <a:t>.</a:t>
            </a: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down)">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1" name="Picture 3"/>
          <p:cNvPicPr>
            <a:picLocks noChangeAspect="1" noChangeArrowheads="1"/>
          </p:cNvPicPr>
          <p:nvPr/>
        </p:nvPicPr>
        <p:blipFill>
          <a:blip r:embed="rId3" cstate="print"/>
          <a:srcRect/>
          <a:stretch>
            <a:fillRect/>
          </a:stretch>
        </p:blipFill>
        <p:spPr bwMode="auto">
          <a:xfrm>
            <a:off x="609600" y="1562100"/>
            <a:ext cx="7924800" cy="44577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451"/>
                                        </p:tgtEl>
                                        <p:attrNameLst>
                                          <p:attrName>style.visibility</p:attrName>
                                        </p:attrNameLst>
                                      </p:cBhvr>
                                      <p:to>
                                        <p:strVal val="visible"/>
                                      </p:to>
                                    </p:set>
                                    <p:anim calcmode="lin" valueType="num">
                                      <p:cBhvr additive="base">
                                        <p:cTn id="12" dur="500" fill="hold"/>
                                        <p:tgtEl>
                                          <p:spTgt spid="104451"/>
                                        </p:tgtEl>
                                        <p:attrNameLst>
                                          <p:attrName>ppt_x</p:attrName>
                                        </p:attrNameLst>
                                      </p:cBhvr>
                                      <p:tavLst>
                                        <p:tav tm="0">
                                          <p:val>
                                            <p:strVal val="#ppt_x"/>
                                          </p:val>
                                        </p:tav>
                                        <p:tav tm="100000">
                                          <p:val>
                                            <p:strVal val="#ppt_x"/>
                                          </p:val>
                                        </p:tav>
                                      </p:tavLst>
                                    </p:anim>
                                    <p:anim calcmode="lin" valueType="num">
                                      <p:cBhvr additive="base">
                                        <p:cTn id="13" dur="500" fill="hold"/>
                                        <p:tgtEl>
                                          <p:spTgt spid="104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5474" name="Picture 2"/>
          <p:cNvPicPr>
            <a:picLocks noChangeAspect="1" noChangeArrowheads="1"/>
          </p:cNvPicPr>
          <p:nvPr/>
        </p:nvPicPr>
        <p:blipFill>
          <a:blip r:embed="rId3" cstate="print"/>
          <a:srcRect/>
          <a:stretch>
            <a:fillRect/>
          </a:stretch>
        </p:blipFill>
        <p:spPr bwMode="auto">
          <a:xfrm>
            <a:off x="685800" y="1700213"/>
            <a:ext cx="7715617" cy="4395787"/>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5474"/>
                                        </p:tgtEl>
                                        <p:attrNameLst>
                                          <p:attrName>style.visibility</p:attrName>
                                        </p:attrNameLst>
                                      </p:cBhvr>
                                      <p:to>
                                        <p:strVal val="visible"/>
                                      </p:to>
                                    </p:set>
                                    <p:anim calcmode="lin" valueType="num">
                                      <p:cBhvr additive="base">
                                        <p:cTn id="12" dur="500" fill="hold"/>
                                        <p:tgtEl>
                                          <p:spTgt spid="105474"/>
                                        </p:tgtEl>
                                        <p:attrNameLst>
                                          <p:attrName>ppt_x</p:attrName>
                                        </p:attrNameLst>
                                      </p:cBhvr>
                                      <p:tavLst>
                                        <p:tav tm="0">
                                          <p:val>
                                            <p:strVal val="#ppt_x"/>
                                          </p:val>
                                        </p:tav>
                                        <p:tav tm="100000">
                                          <p:val>
                                            <p:strVal val="#ppt_x"/>
                                          </p:val>
                                        </p:tav>
                                      </p:tavLst>
                                    </p:anim>
                                    <p:anim calcmode="lin" valueType="num">
                                      <p:cBhvr additive="base">
                                        <p:cTn id="13" dur="500" fill="hold"/>
                                        <p:tgtEl>
                                          <p:spTgt spid="105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6498" name="Group 2"/>
          <p:cNvGrpSpPr>
            <a:grpSpLocks/>
          </p:cNvGrpSpPr>
          <p:nvPr/>
        </p:nvGrpSpPr>
        <p:grpSpPr bwMode="auto">
          <a:xfrm>
            <a:off x="685800" y="1600200"/>
            <a:ext cx="7848599" cy="4694238"/>
            <a:chOff x="850" y="229"/>
            <a:chExt cx="9922" cy="4171"/>
          </a:xfrm>
        </p:grpSpPr>
        <p:pic>
          <p:nvPicPr>
            <p:cNvPr id="106499" name="Picture 3"/>
            <p:cNvPicPr>
              <a:picLocks noChangeAspect="1" noChangeArrowheads="1"/>
            </p:cNvPicPr>
            <p:nvPr/>
          </p:nvPicPr>
          <p:blipFill>
            <a:blip r:embed="rId3" cstate="print"/>
            <a:srcRect/>
            <a:stretch>
              <a:fillRect/>
            </a:stretch>
          </p:blipFill>
          <p:spPr bwMode="auto">
            <a:xfrm>
              <a:off x="850" y="229"/>
              <a:ext cx="9922" cy="4093"/>
            </a:xfrm>
            <a:prstGeom prst="rect">
              <a:avLst/>
            </a:prstGeom>
            <a:noFill/>
          </p:spPr>
        </p:pic>
        <p:sp>
          <p:nvSpPr>
            <p:cNvPr id="106500" name="Freeform 4"/>
            <p:cNvSpPr>
              <a:spLocks/>
            </p:cNvSpPr>
            <p:nvPr/>
          </p:nvSpPr>
          <p:spPr bwMode="auto">
            <a:xfrm>
              <a:off x="2014" y="3804"/>
              <a:ext cx="1538" cy="567"/>
            </a:xfrm>
            <a:custGeom>
              <a:avLst/>
              <a:gdLst/>
              <a:ahLst/>
              <a:cxnLst>
                <a:cxn ang="0">
                  <a:pos x="769" y="0"/>
                </a:cxn>
                <a:cxn ang="0">
                  <a:pos x="665" y="3"/>
                </a:cxn>
                <a:cxn ang="0">
                  <a:pos x="565" y="11"/>
                </a:cxn>
                <a:cxn ang="0">
                  <a:pos x="470" y="23"/>
                </a:cxn>
                <a:cxn ang="0">
                  <a:pos x="381" y="39"/>
                </a:cxn>
                <a:cxn ang="0">
                  <a:pos x="299" y="60"/>
                </a:cxn>
                <a:cxn ang="0">
                  <a:pos x="225" y="83"/>
                </a:cxn>
                <a:cxn ang="0">
                  <a:pos x="160" y="111"/>
                </a:cxn>
                <a:cxn ang="0">
                  <a:pos x="105" y="141"/>
                </a:cxn>
                <a:cxn ang="0">
                  <a:pos x="28" y="209"/>
                </a:cxn>
                <a:cxn ang="0">
                  <a:pos x="0" y="284"/>
                </a:cxn>
                <a:cxn ang="0">
                  <a:pos x="7" y="322"/>
                </a:cxn>
                <a:cxn ang="0">
                  <a:pos x="61" y="394"/>
                </a:cxn>
                <a:cxn ang="0">
                  <a:pos x="160" y="457"/>
                </a:cxn>
                <a:cxn ang="0">
                  <a:pos x="225" y="484"/>
                </a:cxn>
                <a:cxn ang="0">
                  <a:pos x="299" y="508"/>
                </a:cxn>
                <a:cxn ang="0">
                  <a:pos x="381" y="529"/>
                </a:cxn>
                <a:cxn ang="0">
                  <a:pos x="470" y="545"/>
                </a:cxn>
                <a:cxn ang="0">
                  <a:pos x="565" y="557"/>
                </a:cxn>
                <a:cxn ang="0">
                  <a:pos x="665" y="565"/>
                </a:cxn>
                <a:cxn ang="0">
                  <a:pos x="769" y="567"/>
                </a:cxn>
                <a:cxn ang="0">
                  <a:pos x="874" y="565"/>
                </a:cxn>
                <a:cxn ang="0">
                  <a:pos x="974" y="557"/>
                </a:cxn>
                <a:cxn ang="0">
                  <a:pos x="1069" y="545"/>
                </a:cxn>
                <a:cxn ang="0">
                  <a:pos x="1157" y="529"/>
                </a:cxn>
                <a:cxn ang="0">
                  <a:pos x="1239" y="508"/>
                </a:cxn>
                <a:cxn ang="0">
                  <a:pos x="1313" y="484"/>
                </a:cxn>
                <a:cxn ang="0">
                  <a:pos x="1378" y="457"/>
                </a:cxn>
                <a:cxn ang="0">
                  <a:pos x="1433" y="427"/>
                </a:cxn>
                <a:cxn ang="0">
                  <a:pos x="1511" y="359"/>
                </a:cxn>
                <a:cxn ang="0">
                  <a:pos x="1538" y="284"/>
                </a:cxn>
                <a:cxn ang="0">
                  <a:pos x="1531" y="245"/>
                </a:cxn>
                <a:cxn ang="0">
                  <a:pos x="1478" y="174"/>
                </a:cxn>
                <a:cxn ang="0">
                  <a:pos x="1378" y="111"/>
                </a:cxn>
                <a:cxn ang="0">
                  <a:pos x="1313" y="83"/>
                </a:cxn>
                <a:cxn ang="0">
                  <a:pos x="1239" y="60"/>
                </a:cxn>
                <a:cxn ang="0">
                  <a:pos x="1157" y="39"/>
                </a:cxn>
                <a:cxn ang="0">
                  <a:pos x="1069" y="23"/>
                </a:cxn>
                <a:cxn ang="0">
                  <a:pos x="974" y="11"/>
                </a:cxn>
                <a:cxn ang="0">
                  <a:pos x="874" y="3"/>
                </a:cxn>
                <a:cxn ang="0">
                  <a:pos x="769" y="0"/>
                </a:cxn>
              </a:cxnLst>
              <a:rect l="0" t="0" r="r" b="b"/>
              <a:pathLst>
                <a:path w="1538" h="567">
                  <a:moveTo>
                    <a:pt x="769" y="0"/>
                  </a:moveTo>
                  <a:lnTo>
                    <a:pt x="665" y="3"/>
                  </a:lnTo>
                  <a:lnTo>
                    <a:pt x="565" y="11"/>
                  </a:lnTo>
                  <a:lnTo>
                    <a:pt x="470" y="23"/>
                  </a:lnTo>
                  <a:lnTo>
                    <a:pt x="381" y="39"/>
                  </a:lnTo>
                  <a:lnTo>
                    <a:pt x="299" y="60"/>
                  </a:lnTo>
                  <a:lnTo>
                    <a:pt x="225" y="83"/>
                  </a:lnTo>
                  <a:lnTo>
                    <a:pt x="160" y="111"/>
                  </a:lnTo>
                  <a:lnTo>
                    <a:pt x="105" y="141"/>
                  </a:lnTo>
                  <a:lnTo>
                    <a:pt x="28" y="209"/>
                  </a:lnTo>
                  <a:lnTo>
                    <a:pt x="0" y="284"/>
                  </a:lnTo>
                  <a:lnTo>
                    <a:pt x="7" y="322"/>
                  </a:lnTo>
                  <a:lnTo>
                    <a:pt x="61" y="394"/>
                  </a:lnTo>
                  <a:lnTo>
                    <a:pt x="160" y="457"/>
                  </a:lnTo>
                  <a:lnTo>
                    <a:pt x="225" y="484"/>
                  </a:lnTo>
                  <a:lnTo>
                    <a:pt x="299" y="508"/>
                  </a:lnTo>
                  <a:lnTo>
                    <a:pt x="381" y="529"/>
                  </a:lnTo>
                  <a:lnTo>
                    <a:pt x="470" y="545"/>
                  </a:lnTo>
                  <a:lnTo>
                    <a:pt x="565" y="557"/>
                  </a:lnTo>
                  <a:lnTo>
                    <a:pt x="665" y="565"/>
                  </a:lnTo>
                  <a:lnTo>
                    <a:pt x="769" y="567"/>
                  </a:lnTo>
                  <a:lnTo>
                    <a:pt x="874" y="565"/>
                  </a:lnTo>
                  <a:lnTo>
                    <a:pt x="974" y="557"/>
                  </a:lnTo>
                  <a:lnTo>
                    <a:pt x="1069" y="545"/>
                  </a:lnTo>
                  <a:lnTo>
                    <a:pt x="1157" y="529"/>
                  </a:lnTo>
                  <a:lnTo>
                    <a:pt x="1239" y="508"/>
                  </a:lnTo>
                  <a:lnTo>
                    <a:pt x="1313" y="484"/>
                  </a:lnTo>
                  <a:lnTo>
                    <a:pt x="1378" y="457"/>
                  </a:lnTo>
                  <a:lnTo>
                    <a:pt x="1433" y="427"/>
                  </a:lnTo>
                  <a:lnTo>
                    <a:pt x="1511" y="359"/>
                  </a:lnTo>
                  <a:lnTo>
                    <a:pt x="1538" y="284"/>
                  </a:lnTo>
                  <a:lnTo>
                    <a:pt x="1531" y="245"/>
                  </a:lnTo>
                  <a:lnTo>
                    <a:pt x="1478" y="174"/>
                  </a:lnTo>
                  <a:lnTo>
                    <a:pt x="1378" y="111"/>
                  </a:lnTo>
                  <a:lnTo>
                    <a:pt x="1313" y="83"/>
                  </a:lnTo>
                  <a:lnTo>
                    <a:pt x="1239" y="60"/>
                  </a:lnTo>
                  <a:lnTo>
                    <a:pt x="1157" y="39"/>
                  </a:lnTo>
                  <a:lnTo>
                    <a:pt x="1069" y="23"/>
                  </a:lnTo>
                  <a:lnTo>
                    <a:pt x="974" y="11"/>
                  </a:lnTo>
                  <a:lnTo>
                    <a:pt x="874" y="3"/>
                  </a:lnTo>
                  <a:lnTo>
                    <a:pt x="769" y="0"/>
                  </a:lnTo>
                  <a:close/>
                </a:path>
              </a:pathLst>
            </a:custGeom>
            <a:noFill/>
            <a:ln w="36360">
              <a:solidFill>
                <a:srgbClr val="C5000A"/>
              </a:solidFill>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498"/>
                                        </p:tgtEl>
                                        <p:attrNameLst>
                                          <p:attrName>style.visibility</p:attrName>
                                        </p:attrNameLst>
                                      </p:cBhvr>
                                      <p:to>
                                        <p:strVal val="visible"/>
                                      </p:to>
                                    </p:set>
                                    <p:anim calcmode="lin" valueType="num">
                                      <p:cBhvr additive="base">
                                        <p:cTn id="12" dur="500" fill="hold"/>
                                        <p:tgtEl>
                                          <p:spTgt spid="106498"/>
                                        </p:tgtEl>
                                        <p:attrNameLst>
                                          <p:attrName>ppt_x</p:attrName>
                                        </p:attrNameLst>
                                      </p:cBhvr>
                                      <p:tavLst>
                                        <p:tav tm="0">
                                          <p:val>
                                            <p:strVal val="#ppt_x"/>
                                          </p:val>
                                        </p:tav>
                                        <p:tav tm="100000">
                                          <p:val>
                                            <p:strVal val="#ppt_x"/>
                                          </p:val>
                                        </p:tav>
                                      </p:tavLst>
                                    </p:anim>
                                    <p:anim calcmode="lin" valueType="num">
                                      <p:cBhvr additive="base">
                                        <p:cTn id="13" dur="500" fill="hold"/>
                                        <p:tgtEl>
                                          <p:spTgt spid="106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7522" name="Picture 2"/>
          <p:cNvPicPr>
            <a:picLocks noChangeAspect="1" noChangeArrowheads="1"/>
          </p:cNvPicPr>
          <p:nvPr/>
        </p:nvPicPr>
        <p:blipFill>
          <a:blip r:embed="rId3" cstate="print"/>
          <a:srcRect/>
          <a:stretch>
            <a:fillRect/>
          </a:stretch>
        </p:blipFill>
        <p:spPr bwMode="auto">
          <a:xfrm>
            <a:off x="685800" y="1514474"/>
            <a:ext cx="7772400" cy="4505326"/>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7522"/>
                                        </p:tgtEl>
                                        <p:attrNameLst>
                                          <p:attrName>style.visibility</p:attrName>
                                        </p:attrNameLst>
                                      </p:cBhvr>
                                      <p:to>
                                        <p:strVal val="visible"/>
                                      </p:to>
                                    </p:set>
                                    <p:anim calcmode="lin" valueType="num">
                                      <p:cBhvr additive="base">
                                        <p:cTn id="12" dur="500" fill="hold"/>
                                        <p:tgtEl>
                                          <p:spTgt spid="107522"/>
                                        </p:tgtEl>
                                        <p:attrNameLst>
                                          <p:attrName>ppt_x</p:attrName>
                                        </p:attrNameLst>
                                      </p:cBhvr>
                                      <p:tavLst>
                                        <p:tav tm="0">
                                          <p:val>
                                            <p:strVal val="#ppt_x"/>
                                          </p:val>
                                        </p:tav>
                                        <p:tav tm="100000">
                                          <p:val>
                                            <p:strVal val="#ppt_x"/>
                                          </p:val>
                                        </p:tav>
                                      </p:tavLst>
                                    </p:anim>
                                    <p:anim calcmode="lin" valueType="num">
                                      <p:cBhvr additive="base">
                                        <p:cTn id="13" dur="500" fill="hold"/>
                                        <p:tgtEl>
                                          <p:spTgt spid="107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8546" name="Picture 2"/>
          <p:cNvPicPr>
            <a:picLocks noChangeAspect="1" noChangeArrowheads="1"/>
          </p:cNvPicPr>
          <p:nvPr/>
        </p:nvPicPr>
        <p:blipFill>
          <a:blip r:embed="rId3" cstate="print"/>
          <a:srcRect/>
          <a:stretch>
            <a:fillRect/>
          </a:stretch>
        </p:blipFill>
        <p:spPr bwMode="auto">
          <a:xfrm>
            <a:off x="609600" y="1447800"/>
            <a:ext cx="7924799" cy="4800600"/>
          </a:xfrm>
          <a:prstGeom prst="rect">
            <a:avLst/>
          </a:prstGeom>
          <a:noFill/>
          <a:ln w="9525">
            <a:noFill/>
            <a:miter lim="800000"/>
            <a:headEnd/>
            <a:tailEnd/>
          </a:ln>
        </p:spPr>
      </p:pic>
      <p:sp>
        <p:nvSpPr>
          <p:cNvPr id="7" name="Retângulo 3"/>
          <p:cNvSpPr>
            <a:spLocks noChangeArrowheads="1"/>
          </p:cNvSpPr>
          <p:nvPr/>
        </p:nvSpPr>
        <p:spPr bwMode="auto">
          <a:xfrm>
            <a:off x="5105401" y="4953000"/>
            <a:ext cx="3352800" cy="1200329"/>
          </a:xfrm>
          <a:prstGeom prst="rect">
            <a:avLst/>
          </a:prstGeom>
          <a:solidFill>
            <a:srgbClr val="FFC000"/>
          </a:solidFill>
          <a:ln w="9525">
            <a:solidFill>
              <a:srgbClr val="FF0000"/>
            </a:solidFill>
            <a:miter lim="800000"/>
            <a:headEnd/>
            <a:tailEnd/>
          </a:ln>
        </p:spPr>
        <p:txBody>
          <a:bodyPr wrap="square">
            <a:spAutoFit/>
          </a:bodyPr>
          <a:lstStyle/>
          <a:p>
            <a:pPr fontAlgn="auto">
              <a:spcBef>
                <a:spcPts val="0"/>
              </a:spcBef>
              <a:spcAft>
                <a:spcPts val="0"/>
              </a:spcAft>
              <a:defRPr/>
            </a:pPr>
            <a:r>
              <a:rPr lang="pt-BR" sz="2400" dirty="0" smtClean="0"/>
              <a:t>Com isso o pagamento foi incluído e está pronto para ser autorizado!</a:t>
            </a:r>
            <a:endParaRPr lang="pt-B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546"/>
                                        </p:tgtEl>
                                        <p:attrNameLst>
                                          <p:attrName>style.visibility</p:attrName>
                                        </p:attrNameLst>
                                      </p:cBhvr>
                                      <p:to>
                                        <p:strVal val="visible"/>
                                      </p:to>
                                    </p:set>
                                    <p:anim calcmode="lin" valueType="num">
                                      <p:cBhvr additive="base">
                                        <p:cTn id="12" dur="500" fill="hold"/>
                                        <p:tgtEl>
                                          <p:spTgt spid="108546"/>
                                        </p:tgtEl>
                                        <p:attrNameLst>
                                          <p:attrName>ppt_x</p:attrName>
                                        </p:attrNameLst>
                                      </p:cBhvr>
                                      <p:tavLst>
                                        <p:tav tm="0">
                                          <p:val>
                                            <p:strVal val="#ppt_x"/>
                                          </p:val>
                                        </p:tav>
                                        <p:tav tm="100000">
                                          <p:val>
                                            <p:strVal val="#ppt_x"/>
                                          </p:val>
                                        </p:tav>
                                      </p:tavLst>
                                    </p:anim>
                                    <p:anim calcmode="lin" valueType="num">
                                      <p:cBhvr additive="base">
                                        <p:cTn id="13" dur="500" fill="hold"/>
                                        <p:tgtEl>
                                          <p:spTgt spid="1085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954107"/>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Pagamento a Fornecedor – </a:t>
            </a:r>
          </a:p>
          <a:p>
            <a:pPr fontAlgn="auto">
              <a:spcBef>
                <a:spcPts val="0"/>
              </a:spcBef>
              <a:spcAft>
                <a:spcPts val="0"/>
              </a:spcAft>
              <a:defRPr/>
            </a:pPr>
            <a:r>
              <a:rPr lang="pt-BR" sz="2800" b="1" dirty="0" smtClean="0">
                <a:solidFill>
                  <a:srgbClr val="FF0000"/>
                </a:solidFill>
              </a:rPr>
              <a:t>Transferência Bancária</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9573" name="Picture 5"/>
          <p:cNvPicPr>
            <a:picLocks noChangeAspect="1" noChangeArrowheads="1"/>
          </p:cNvPicPr>
          <p:nvPr/>
        </p:nvPicPr>
        <p:blipFill>
          <a:blip r:embed="rId3" cstate="print"/>
          <a:srcRect/>
          <a:stretch>
            <a:fillRect/>
          </a:stretch>
        </p:blipFill>
        <p:spPr bwMode="auto">
          <a:xfrm>
            <a:off x="609600" y="1447800"/>
            <a:ext cx="7924800" cy="4724400"/>
          </a:xfrm>
          <a:prstGeom prst="rect">
            <a:avLst/>
          </a:prstGeom>
          <a:noFill/>
          <a:ln w="9525">
            <a:noFill/>
            <a:miter lim="800000"/>
            <a:headEnd/>
            <a:tailEnd/>
          </a:ln>
        </p:spPr>
      </p:pic>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 calcmode="lin" valueType="num">
                                      <p:cBhvr additive="base">
                                        <p:cTn id="12" dur="500" fill="hold"/>
                                        <p:tgtEl>
                                          <p:spTgt spid="109573"/>
                                        </p:tgtEl>
                                        <p:attrNameLst>
                                          <p:attrName>ppt_x</p:attrName>
                                        </p:attrNameLst>
                                      </p:cBhvr>
                                      <p:tavLst>
                                        <p:tav tm="0">
                                          <p:val>
                                            <p:strVal val="#ppt_x"/>
                                          </p:val>
                                        </p:tav>
                                        <p:tav tm="100000">
                                          <p:val>
                                            <p:strVal val="#ppt_x"/>
                                          </p:val>
                                        </p:tav>
                                      </p:tavLst>
                                    </p:anim>
                                    <p:anim calcmode="lin" valueType="num">
                                      <p:cBhvr additive="base">
                                        <p:cTn id="13"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Convenente</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295400"/>
            <a:ext cx="7848600" cy="6001643"/>
          </a:xfrm>
          <a:prstGeom prst="rect">
            <a:avLst/>
          </a:prstGeom>
          <a:noFill/>
        </p:spPr>
        <p:txBody>
          <a:bodyPr wrap="square">
            <a:spAutoFit/>
          </a:bodyPr>
          <a:lstStyle/>
          <a:p>
            <a:pPr algn="just"/>
            <a:r>
              <a:rPr lang="pt-BR" sz="2400" dirty="0" smtClean="0"/>
              <a:t>Esse tipo de OBTV permite que o Convenente transfira parte dos recursos da conta-corrente do instrumento para uma conta de titularidade dele próprio (que não é a conta específica de convênio, mas sim da instituição), para que determinados pagamentos possam ser efetuados.</a:t>
            </a:r>
          </a:p>
          <a:p>
            <a:pPr algn="just"/>
            <a:endParaRPr lang="pt-BR" sz="2400" dirty="0" smtClean="0"/>
          </a:p>
          <a:p>
            <a:pPr algn="just"/>
            <a:r>
              <a:rPr lang="pt-BR" sz="2400" dirty="0" smtClean="0"/>
              <a:t>Para utilizar este tipo de OBTV, é preciso a permissão da autoridade máxima do concedente específica para determinado convênio e a definição do limite de valor.</a:t>
            </a:r>
          </a:p>
          <a:p>
            <a:pPr algn="just"/>
            <a:endParaRPr lang="pt-BR" sz="2400" dirty="0" smtClean="0"/>
          </a:p>
          <a:p>
            <a:pPr algn="just"/>
            <a:r>
              <a:rPr lang="pt-BR" sz="2400" dirty="0" smtClean="0"/>
              <a:t>A opção </a:t>
            </a:r>
            <a:r>
              <a:rPr lang="pt-BR" sz="2400" b="1" dirty="0" smtClean="0"/>
              <a:t>OBTV para Convenente </a:t>
            </a:r>
            <a:r>
              <a:rPr lang="pt-BR" sz="2400" dirty="0" smtClean="0"/>
              <a:t>também precisa do documento de liquidação para preparar o pagamento. Neste caso, porém, não há retenção de tributos.</a:t>
            </a:r>
          </a:p>
          <a:p>
            <a:endParaRPr lang="pt-BR" sz="2400" dirty="0" smtClean="0"/>
          </a:p>
          <a:p>
            <a:endParaRPr lang="pt-BR" sz="2400" dirty="0" smtClean="0"/>
          </a:p>
          <a:p>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609600" y="457200"/>
            <a:ext cx="82296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rPr>
              <a:t>OBTV Convenente</a:t>
            </a:r>
            <a:endParaRPr lang="pt-BR" sz="2000" b="1" dirty="0">
              <a:solidFill>
                <a:srgbClr val="FF0000"/>
              </a:solidFill>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8372" y="6248400"/>
            <a:ext cx="1266091" cy="6095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609600" y="1295400"/>
            <a:ext cx="7848600" cy="6740307"/>
          </a:xfrm>
          <a:prstGeom prst="rect">
            <a:avLst/>
          </a:prstGeom>
          <a:noFill/>
        </p:spPr>
        <p:txBody>
          <a:bodyPr wrap="square">
            <a:spAutoFit/>
          </a:bodyPr>
          <a:lstStyle/>
          <a:p>
            <a:r>
              <a:rPr lang="pt-BR" sz="2400" dirty="0" smtClean="0"/>
              <a:t>Essa OBTV poderá ser utilizada para o pagamento de:</a:t>
            </a:r>
          </a:p>
          <a:p>
            <a:endParaRPr lang="pt-BR" sz="2400" dirty="0" smtClean="0"/>
          </a:p>
          <a:p>
            <a:pPr lvl="0" algn="just"/>
            <a:r>
              <a:rPr lang="pt-BR" sz="2400" dirty="0" smtClean="0"/>
              <a:t>Qualquer outro tributo </a:t>
            </a:r>
            <a:r>
              <a:rPr lang="pt-BR" sz="2400" b="1" dirty="0" smtClean="0"/>
              <a:t>não retido em documento de liquidação</a:t>
            </a:r>
            <a:r>
              <a:rPr lang="pt-BR" sz="2400" dirty="0" smtClean="0"/>
              <a:t>;</a:t>
            </a:r>
          </a:p>
          <a:p>
            <a:pPr lvl="0" algn="just"/>
            <a:r>
              <a:rPr lang="en-US" sz="2400" dirty="0" err="1" smtClean="0"/>
              <a:t>Diárias</a:t>
            </a:r>
            <a:r>
              <a:rPr lang="en-US" sz="2400" dirty="0" smtClean="0"/>
              <a:t> </a:t>
            </a:r>
            <a:r>
              <a:rPr lang="en-US" sz="2400" dirty="0" err="1" smtClean="0"/>
              <a:t>em</a:t>
            </a:r>
            <a:r>
              <a:rPr lang="en-US" sz="2400" dirty="0" smtClean="0"/>
              <a:t> </a:t>
            </a:r>
            <a:r>
              <a:rPr lang="en-US" sz="2400" dirty="0" err="1" smtClean="0"/>
              <a:t>moeda</a:t>
            </a:r>
            <a:r>
              <a:rPr lang="en-US" sz="2400" dirty="0" smtClean="0"/>
              <a:t> </a:t>
            </a:r>
            <a:r>
              <a:rPr lang="pt-BR" sz="2400" dirty="0" smtClean="0"/>
              <a:t>estrangeira</a:t>
            </a:r>
            <a:r>
              <a:rPr lang="en-US" sz="2400" dirty="0" smtClean="0"/>
              <a:t>;</a:t>
            </a:r>
            <a:endParaRPr lang="pt-BR" sz="2400" dirty="0" smtClean="0"/>
          </a:p>
          <a:p>
            <a:pPr lvl="0" algn="just"/>
            <a:r>
              <a:rPr lang="pt-BR" sz="2400" dirty="0" smtClean="0"/>
              <a:t>Nos casos em que o fornecedor/credor pessoa física não tenha conta bancária;</a:t>
            </a:r>
          </a:p>
          <a:p>
            <a:pPr lvl="0" algn="just"/>
            <a:r>
              <a:rPr lang="pt-BR" sz="2400" dirty="0" smtClean="0"/>
              <a:t>Para pagamento de contas de energia, água, telefone, etc.;</a:t>
            </a:r>
          </a:p>
          <a:p>
            <a:pPr lvl="0" algn="just"/>
            <a:r>
              <a:rPr lang="pt-BR" sz="2400" dirty="0" smtClean="0"/>
              <a:t>Em situações excepcionais existentes em determinados convênios.</a:t>
            </a:r>
          </a:p>
          <a:p>
            <a:pPr lvl="0" algn="just"/>
            <a:endParaRPr lang="pt-BR" sz="2400" dirty="0" smtClean="0"/>
          </a:p>
          <a:p>
            <a:pPr algn="just"/>
            <a:r>
              <a:rPr lang="x-none" sz="2400" smtClean="0"/>
              <a:t>Apresentamos a seguir</a:t>
            </a:r>
            <a:r>
              <a:rPr lang="pt-BR" sz="2400" dirty="0" smtClean="0"/>
              <a:t>,</a:t>
            </a:r>
            <a:r>
              <a:rPr lang="x-none" sz="2400" smtClean="0"/>
              <a:t> a  </a:t>
            </a:r>
            <a:r>
              <a:rPr lang="pt-BR" sz="2400" dirty="0" smtClean="0"/>
              <a:t>tela </a:t>
            </a:r>
            <a:r>
              <a:rPr lang="x-none" sz="2400" smtClean="0"/>
              <a:t>da aba </a:t>
            </a:r>
            <a:r>
              <a:rPr lang="pt-BR" sz="2400" b="1" dirty="0" smtClean="0"/>
              <a:t>Incluir Documento de Liquidação</a:t>
            </a:r>
            <a:r>
              <a:rPr lang="pt-BR" sz="2400" dirty="0" smtClean="0"/>
              <a:t>, para relembrarmos onde optamos pelo tipo de documento.</a:t>
            </a:r>
          </a:p>
          <a:p>
            <a:pPr lvl="0" algn="just"/>
            <a:endParaRPr lang="pt-BR" sz="2400" dirty="0" smtClean="0"/>
          </a:p>
          <a:p>
            <a:endParaRPr lang="pt-BR" sz="2400" dirty="0" smtClean="0"/>
          </a:p>
          <a:p>
            <a:endParaRPr lang="pt-BR" sz="2400" dirty="0" smtClean="0"/>
          </a:p>
          <a:p>
            <a:endParaRPr lang="pt-BR" sz="2400" dirty="0" smtClean="0"/>
          </a:p>
        </p:txBody>
      </p:sp>
    </p:spTree>
    <p:extLst>
      <p:ext uri="{BB962C8B-B14F-4D97-AF65-F5344CB8AC3E}">
        <p14:creationId xmlns:p14="http://schemas.microsoft.com/office/powerpoint/2010/main" xmlns="" val="1236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down)">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12222</TotalTime>
  <Words>5071</Words>
  <Application>Microsoft Office PowerPoint</Application>
  <PresentationFormat>Apresentação na tela (4:3)</PresentationFormat>
  <Paragraphs>565</Paragraphs>
  <Slides>157</Slides>
  <Notes>2</Notes>
  <HiddenSlides>0</HiddenSlides>
  <MMClips>0</MMClips>
  <ScaleCrop>false</ScaleCrop>
  <HeadingPairs>
    <vt:vector size="4" baseType="variant">
      <vt:variant>
        <vt:lpstr>Tema</vt:lpstr>
      </vt:variant>
      <vt:variant>
        <vt:i4>1</vt:i4>
      </vt:variant>
      <vt:variant>
        <vt:lpstr>Títulos de slides</vt:lpstr>
      </vt:variant>
      <vt:variant>
        <vt:i4>157</vt:i4>
      </vt:variant>
    </vt:vector>
  </HeadingPairs>
  <TitlesOfParts>
    <vt:vector size="158"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vector>
  </TitlesOfParts>
  <Company>LOGOS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CCE</dc:creator>
  <cp:lastModifiedBy>Convenios</cp:lastModifiedBy>
  <cp:revision>1000</cp:revision>
  <dcterms:created xsi:type="dcterms:W3CDTF">2011-03-11T22:01:02Z</dcterms:created>
  <dcterms:modified xsi:type="dcterms:W3CDTF">2018-06-11T17:56:49Z</dcterms:modified>
</cp:coreProperties>
</file>