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1445" r:id="rId2"/>
    <p:sldId id="898" r:id="rId3"/>
    <p:sldId id="1357" r:id="rId4"/>
    <p:sldId id="1360" r:id="rId5"/>
    <p:sldId id="1363" r:id="rId6"/>
    <p:sldId id="1364" r:id="rId7"/>
    <p:sldId id="1365" r:id="rId8"/>
    <p:sldId id="1362" r:id="rId9"/>
    <p:sldId id="1366" r:id="rId10"/>
    <p:sldId id="1367" r:id="rId11"/>
    <p:sldId id="1369" r:id="rId12"/>
    <p:sldId id="1370" r:id="rId13"/>
    <p:sldId id="1368" r:id="rId14"/>
    <p:sldId id="1373" r:id="rId15"/>
    <p:sldId id="1371" r:id="rId16"/>
    <p:sldId id="1382" r:id="rId17"/>
    <p:sldId id="1374" r:id="rId18"/>
    <p:sldId id="1375" r:id="rId19"/>
    <p:sldId id="1377" r:id="rId20"/>
    <p:sldId id="1379" r:id="rId21"/>
    <p:sldId id="1383" r:id="rId22"/>
    <p:sldId id="1385" r:id="rId23"/>
    <p:sldId id="1384" r:id="rId24"/>
    <p:sldId id="1386" r:id="rId25"/>
    <p:sldId id="1387" r:id="rId26"/>
    <p:sldId id="1388" r:id="rId27"/>
    <p:sldId id="1378" r:id="rId28"/>
    <p:sldId id="1380" r:id="rId29"/>
    <p:sldId id="1391" r:id="rId30"/>
    <p:sldId id="1394" r:id="rId31"/>
    <p:sldId id="1392" r:id="rId32"/>
    <p:sldId id="1395" r:id="rId33"/>
    <p:sldId id="1393" r:id="rId34"/>
    <p:sldId id="1396" r:id="rId35"/>
    <p:sldId id="1399" r:id="rId36"/>
    <p:sldId id="1400" r:id="rId37"/>
    <p:sldId id="1401" r:id="rId38"/>
    <p:sldId id="1402" r:id="rId39"/>
    <p:sldId id="1403" r:id="rId40"/>
    <p:sldId id="1405" r:id="rId41"/>
    <p:sldId id="1406" r:id="rId42"/>
    <p:sldId id="1407" r:id="rId43"/>
    <p:sldId id="1408" r:id="rId44"/>
    <p:sldId id="1409" r:id="rId45"/>
    <p:sldId id="1411" r:id="rId46"/>
    <p:sldId id="1410" r:id="rId47"/>
    <p:sldId id="1412" r:id="rId48"/>
    <p:sldId id="1413" r:id="rId49"/>
    <p:sldId id="1414" r:id="rId50"/>
    <p:sldId id="1415" r:id="rId51"/>
    <p:sldId id="1416" r:id="rId52"/>
    <p:sldId id="1417" r:id="rId53"/>
    <p:sldId id="1418" r:id="rId54"/>
    <p:sldId id="1419" r:id="rId55"/>
    <p:sldId id="1420" r:id="rId56"/>
    <p:sldId id="1421" r:id="rId57"/>
    <p:sldId id="1422" r:id="rId58"/>
    <p:sldId id="1423" r:id="rId59"/>
    <p:sldId id="1424" r:id="rId60"/>
    <p:sldId id="1425" r:id="rId61"/>
    <p:sldId id="1426" r:id="rId62"/>
    <p:sldId id="1427" r:id="rId63"/>
    <p:sldId id="1428" r:id="rId64"/>
    <p:sldId id="1430" r:id="rId65"/>
    <p:sldId id="1431" r:id="rId66"/>
    <p:sldId id="1429" r:id="rId67"/>
    <p:sldId id="1432" r:id="rId68"/>
    <p:sldId id="1433" r:id="rId69"/>
    <p:sldId id="1434" r:id="rId70"/>
    <p:sldId id="1435" r:id="rId71"/>
    <p:sldId id="1436" r:id="rId72"/>
    <p:sldId id="1437" r:id="rId73"/>
    <p:sldId id="1438" r:id="rId74"/>
    <p:sldId id="1439" r:id="rId75"/>
    <p:sldId id="1440" r:id="rId76"/>
    <p:sldId id="1441" r:id="rId77"/>
    <p:sldId id="1442" r:id="rId78"/>
    <p:sldId id="1446" r:id="rId7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ção Padrão" id="{18578C66-C06E-4187-A0D4-95773E82FB72}">
          <p14:sldIdLst>
            <p14:sldId id="894"/>
            <p14:sldId id="898"/>
            <p14:sldId id="1357"/>
            <p14:sldId id="1360"/>
            <p14:sldId id="1363"/>
            <p14:sldId id="1364"/>
            <p14:sldId id="1365"/>
            <p14:sldId id="1362"/>
            <p14:sldId id="1366"/>
            <p14:sldId id="1367"/>
            <p14:sldId id="1369"/>
            <p14:sldId id="1370"/>
            <p14:sldId id="1368"/>
            <p14:sldId id="1373"/>
            <p14:sldId id="1371"/>
            <p14:sldId id="1382"/>
            <p14:sldId id="1374"/>
            <p14:sldId id="1375"/>
            <p14:sldId id="1377"/>
            <p14:sldId id="1379"/>
            <p14:sldId id="1383"/>
            <p14:sldId id="1385"/>
            <p14:sldId id="1384"/>
            <p14:sldId id="1386"/>
            <p14:sldId id="1387"/>
            <p14:sldId id="1388"/>
            <p14:sldId id="1378"/>
            <p14:sldId id="1380"/>
            <p14:sldId id="1391"/>
            <p14:sldId id="1394"/>
            <p14:sldId id="1392"/>
            <p14:sldId id="1395"/>
            <p14:sldId id="1393"/>
            <p14:sldId id="1396"/>
            <p14:sldId id="1399"/>
            <p14:sldId id="1400"/>
            <p14:sldId id="1401"/>
            <p14:sldId id="1402"/>
            <p14:sldId id="1403"/>
            <p14:sldId id="1405"/>
            <p14:sldId id="1406"/>
            <p14:sldId id="1407"/>
            <p14:sldId id="1408"/>
            <p14:sldId id="1409"/>
            <p14:sldId id="1411"/>
            <p14:sldId id="1410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30"/>
            <p14:sldId id="1431"/>
            <p14:sldId id="1429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4"/>
          </p14:sldIdLst>
        </p14:section>
        <p14:section name="Seção sem Título" id="{5419DCC9-FFF9-476B-9328-4F7FE9E4855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F6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9" autoAdjust="0"/>
    <p:restoredTop sz="93032" autoAdjust="0"/>
  </p:normalViewPr>
  <p:slideViewPr>
    <p:cSldViewPr>
      <p:cViewPr>
        <p:scale>
          <a:sx n="50" d="100"/>
          <a:sy n="50" d="100"/>
        </p:scale>
        <p:origin x="-2742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E54AB-004C-4144-91B1-2BA4ADC4B0BA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A430-BDB0-4669-97CC-6F1CD7E555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050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A430-BDB0-4669-97CC-6F1CD7E5556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867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7A430-BDB0-4669-97CC-6F1CD7E5556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144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8FBF-14D2-4A63-98EE-4C0EBA4D700D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3059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42F6-7B38-43F4-9233-8398CBBB7E2F}" type="datetimeFigureOut">
              <a:rPr lang="pt-BR" smtClean="0"/>
              <a:pPr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76AB-D8E4-471F-A52B-B7DEAD3087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amfri.org.br/" TargetMode="External"/><Relationship Id="rId4" Type="http://schemas.openxmlformats.org/officeDocument/2006/relationships/hyperlink" Target="mailto:convenios@amfri.org.b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3" descr="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027" y="-5578"/>
            <a:ext cx="9151437" cy="6863578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rot="5400000">
            <a:off x="726282" y="2931318"/>
            <a:ext cx="5867400" cy="476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304800" y="32766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SICONV – Módulo OBTV  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Prestação de Contas</a:t>
            </a: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1026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1"/>
            <a:ext cx="20573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ebraemercados.com.br/wp-content/uploads/2013/11/SICONV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323" y="273211"/>
            <a:ext cx="1897478" cy="14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828800" y="1752600"/>
            <a:ext cx="6309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500" b="1" dirty="0" smtClean="0">
                <a:solidFill>
                  <a:srgbClr val="FF0000"/>
                </a:solidFill>
              </a:rPr>
              <a:t>REDE SICONV</a:t>
            </a:r>
            <a:endParaRPr lang="pt-BR" sz="5500" dirty="0">
              <a:solidFill>
                <a:srgbClr val="FF0000"/>
              </a:solidFill>
            </a:endParaRPr>
          </a:p>
        </p:txBody>
      </p:sp>
      <p:pic>
        <p:nvPicPr>
          <p:cNvPr id="8" name="Imagem 9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98494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onvenio\AppData\Local\Microsoft\Windows\Temporary Internet Files\Content.Outlook\K2PVS2XK\Logo AMFRI - comple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638800"/>
            <a:ext cx="1362948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Antecipação de 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799" y="1240615"/>
            <a:ext cx="792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0" indent="-342900">
              <a:buFont typeface="Arial" pitchFamily="34" charset="0"/>
              <a:buChar char="•"/>
            </a:pPr>
            <a:endParaRPr lang="pt-BR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40615"/>
            <a:ext cx="7944218" cy="348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3"/>
          <p:cNvSpPr>
            <a:spLocks noChangeArrowheads="1"/>
          </p:cNvSpPr>
          <p:nvPr/>
        </p:nvSpPr>
        <p:spPr bwMode="auto">
          <a:xfrm>
            <a:off x="533400" y="4950344"/>
            <a:ext cx="81631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/>
              <a:t>Para incluir a antecipação da prestação de contas, o usuário deverá clicar em “</a:t>
            </a:r>
            <a:r>
              <a:rPr lang="pt-BR" sz="2800" b="1" dirty="0"/>
              <a:t>Incluir Antecipação</a:t>
            </a:r>
            <a:r>
              <a:rPr lang="pt-BR" sz="2800" dirty="0"/>
              <a:t>”,</a:t>
            </a:r>
          </a:p>
        </p:txBody>
      </p:sp>
    </p:spTree>
    <p:extLst>
      <p:ext uri="{BB962C8B-B14F-4D97-AF65-F5344CB8AC3E}">
        <p14:creationId xmlns="" xmlns:p14="http://schemas.microsoft.com/office/powerpoint/2010/main" val="29398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Antecipação de 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197" y="1295400"/>
            <a:ext cx="8382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O sistema exibirá mensagem de confirmação: “</a:t>
            </a:r>
            <a:r>
              <a:rPr lang="pt-BR" sz="2800" b="1" i="1" dirty="0" smtClean="0"/>
              <a:t>Confirmar </a:t>
            </a:r>
            <a:r>
              <a:rPr lang="pt-BR" sz="2800" b="1" i="1" dirty="0"/>
              <a:t>a antecipação da sua prestação de contas?</a:t>
            </a:r>
            <a:r>
              <a:rPr lang="pt-BR" sz="2800" dirty="0"/>
              <a:t>” e o usuário deverá clicar em “</a:t>
            </a:r>
            <a:r>
              <a:rPr lang="pt-BR" sz="2800" b="1" dirty="0"/>
              <a:t>OK</a:t>
            </a:r>
            <a:r>
              <a:rPr lang="pt-BR" sz="2800" dirty="0"/>
              <a:t>”.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13" y="2895600"/>
            <a:ext cx="8136904" cy="285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93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602413" y="579060"/>
            <a:ext cx="65532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Prestações de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Contas Parcial</a:t>
            </a:r>
            <a:endParaRPr lang="pt-B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421920" y="1828800"/>
            <a:ext cx="79794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Prestação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Contas Parcial 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Preenchimento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2 relatórios periódicos a cada pagamento, na aba Relatórios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execução: 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Pagamentos Realizados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Documentos de Liquidação Incluídos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08780" y="4191000"/>
            <a:ext cx="79926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Após a aprovação pelo concedente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relatórios migrarão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automático para a aba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Relatórios da prestação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contas.</a:t>
            </a:r>
          </a:p>
          <a:p>
            <a:endParaRPr lang="pt-BR" sz="2400" dirty="0"/>
          </a:p>
        </p:txBody>
      </p:sp>
      <p:pic>
        <p:nvPicPr>
          <p:cNvPr id="8" name="Picture 2" descr="http://www.acim.com.br/arquivos/logo_Sico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772" y="357166"/>
            <a:ext cx="1497028" cy="78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1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" y="1524000"/>
            <a:ext cx="7924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relatórios de execução marcam o início da prestação de contas, entretanto pertencem à etapa de execução por serem pré-requisitos para que a prestação de contas seja realizada e enviada para análise do concedente.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198" y="3886200"/>
            <a:ext cx="80010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Para que o usuário Convenente possa ANALISAR e APROVAR os relatórios de Execução no SICONV, ele deverá ter um dos perfis relacionados:</a:t>
            </a:r>
          </a:p>
          <a:p>
            <a:pPr marL="268288" lvl="2" indent="646113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Gestor Financeiro do Convenente; </a:t>
            </a:r>
          </a:p>
          <a:p>
            <a:pPr marL="268288" lvl="2" indent="646113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Gestor de Convênio do Convenente.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98" y="1524000"/>
            <a:ext cx="79629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Em aspecto prático, os relatórios de execução marcam o final dos lançamentos de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processos de execução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documentos de liquidação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pagamentos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responsabilidade do Gestor Financeiro.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99" y="3886200"/>
            <a:ext cx="796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Na aba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há o botão Elaborar novo Relatório. Após clicar nesse botão, o usuário deverá selecionar o tipo de relatório que deseja elaborar e clicar no botão OK. Há diversos tipos de relatório de execução no Siconv: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1000" y="1143000"/>
            <a:ext cx="815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Processos e relatórios que podem ser gerados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2000" y="1219200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Relatórios Obrigatórios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Físico do Plano de Trabalho;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Financeiro do Plano de Trabalho;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Pagamentos Realizados;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Documentos de Liquidação Incluídos;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Receita e Despesa do Plano de Trabalho.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2000" y="4495800"/>
            <a:ext cx="746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demais relatórios variam conforme os itens adquiridos na licitação (conforme objeto, metas e etapas pactuadas no convênio)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1219200"/>
            <a:ext cx="7696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/>
              <a:t>Para a realização dos Relatórios é necessário acessar a aba </a:t>
            </a:r>
            <a:r>
              <a:rPr lang="pt-BR" sz="2300" b="1" dirty="0" smtClean="0"/>
              <a:t>Execução </a:t>
            </a:r>
            <a:r>
              <a:rPr lang="pt-BR" sz="2300" dirty="0" smtClean="0"/>
              <a:t>e a opção </a:t>
            </a:r>
            <a:r>
              <a:rPr lang="pt-BR" sz="2300" b="1" dirty="0" smtClean="0"/>
              <a:t>Relatório de Execução</a:t>
            </a:r>
            <a:r>
              <a:rPr lang="pt-BR" sz="2300" dirty="0" smtClean="0"/>
              <a:t>. No campo Número do Convênio informar o número do convênio e clicar no botão “Consultar”. Em seguida </a:t>
            </a:r>
            <a:r>
              <a:rPr lang="pt-BR" sz="2300" b="1" dirty="0" smtClean="0"/>
              <a:t>Elaborar novo relatório:</a:t>
            </a:r>
            <a:endParaRPr lang="pt-BR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754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5638800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Selecionar o Relatório desejado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7156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066800"/>
            <a:ext cx="786801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200" y="4572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Prestações de Contas</a:t>
            </a:r>
            <a:endParaRPr lang="pt-B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408782" y="1490446"/>
            <a:ext cx="79926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itchFamily="34" charset="0"/>
              <a:buChar char="•"/>
            </a:pPr>
            <a:r>
              <a:rPr lang="pt-BR" sz="2400" dirty="0">
                <a:latin typeface="+mj-lt"/>
                <a:cs typeface="Arial" pitchFamily="34" charset="0"/>
              </a:rPr>
              <a:t>O registro da Prestação de Contas deverá ser feito no sistema SICONV pelo usuário que tem o </a:t>
            </a:r>
            <a:r>
              <a:rPr lang="pt-BR" sz="2400" dirty="0" smtClean="0">
                <a:latin typeface="+mj-lt"/>
                <a:cs typeface="Arial" pitchFamily="34" charset="0"/>
              </a:rPr>
              <a:t>perfil </a:t>
            </a:r>
            <a:r>
              <a:rPr lang="pt-BR" sz="2400" dirty="0">
                <a:latin typeface="+mj-lt"/>
                <a:cs typeface="Arial" pitchFamily="34" charset="0"/>
              </a:rPr>
              <a:t>de </a:t>
            </a:r>
            <a:r>
              <a:rPr lang="pt-BR" sz="2400" b="1" dirty="0">
                <a:latin typeface="+mj-lt"/>
                <a:cs typeface="Arial" pitchFamily="34" charset="0"/>
              </a:rPr>
              <a:t>Cadastrador de Prestação de Contas</a:t>
            </a:r>
            <a:r>
              <a:rPr lang="pt-BR" sz="2400" dirty="0">
                <a:latin typeface="+mj-lt"/>
                <a:cs typeface="Arial" pitchFamily="34" charset="0"/>
              </a:rPr>
              <a:t> e enviada para análise pelo usuário do Convenente com o </a:t>
            </a:r>
            <a:r>
              <a:rPr lang="pt-BR" sz="2400" b="1" dirty="0">
                <a:latin typeface="+mj-lt"/>
                <a:cs typeface="Arial" pitchFamily="34" charset="0"/>
              </a:rPr>
              <a:t>perfil de Gestor de Convênio</a:t>
            </a:r>
            <a:r>
              <a:rPr lang="pt-BR" sz="2400" dirty="0">
                <a:latin typeface="+mj-lt"/>
                <a:cs typeface="Arial" pitchFamily="34" charset="0"/>
              </a:rPr>
              <a:t> do Convenente ou </a:t>
            </a:r>
            <a:r>
              <a:rPr lang="pt-BR" sz="2400" b="1" dirty="0">
                <a:latin typeface="+mj-lt"/>
                <a:cs typeface="Arial" pitchFamily="34" charset="0"/>
              </a:rPr>
              <a:t>Gestor Financeiro</a:t>
            </a:r>
            <a:r>
              <a:rPr lang="pt-BR" sz="2400" dirty="0">
                <a:latin typeface="+mj-lt"/>
                <a:cs typeface="Arial" pitchFamily="34" charset="0"/>
              </a:rPr>
              <a:t> do Convenente.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08782" y="4343400"/>
            <a:ext cx="79926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itchFamily="34" charset="0"/>
              <a:buChar char="•"/>
            </a:pPr>
            <a:r>
              <a:rPr lang="pt-BR" sz="2400" dirty="0">
                <a:latin typeface="+mj-lt"/>
                <a:cs typeface="Arial" pitchFamily="34" charset="0"/>
              </a:rPr>
              <a:t>Os </a:t>
            </a:r>
            <a:r>
              <a:rPr lang="pt-BR" sz="2400" b="1" dirty="0">
                <a:latin typeface="+mj-lt"/>
                <a:cs typeface="Arial" pitchFamily="34" charset="0"/>
              </a:rPr>
              <a:t>Convenentes</a:t>
            </a:r>
            <a:r>
              <a:rPr lang="pt-BR" sz="2400" dirty="0">
                <a:latin typeface="+mj-lt"/>
                <a:cs typeface="Arial" pitchFamily="34" charset="0"/>
              </a:rPr>
              <a:t> deverão registrar obrigatoriamente todos os procedimentos de execução do Convênio realizados, bem como a geração de todos os relatórios de execução de acordo com o tipo de Convênio.</a:t>
            </a:r>
          </a:p>
        </p:txBody>
      </p:sp>
      <p:pic>
        <p:nvPicPr>
          <p:cNvPr id="8" name="Picture 2" descr="http://www.acim.com.br/arquivos/logo_Sico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158" y="357167"/>
            <a:ext cx="1345669" cy="70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0" y="4632846"/>
            <a:ext cx="814404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0" y="1066800"/>
            <a:ext cx="791544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2000" y="4267200"/>
            <a:ext cx="7924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smtClean="0"/>
              <a:t>O status do relatório será “Em elaboração”. </a:t>
            </a:r>
          </a:p>
          <a:p>
            <a:endParaRPr lang="pt-BR" sz="2400" dirty="0" smtClean="0"/>
          </a:p>
          <a:p>
            <a:r>
              <a:rPr lang="pt-BR" sz="2400" dirty="0" smtClean="0"/>
              <a:t>O usuário deverá clicar novamente no botão “</a:t>
            </a:r>
            <a:r>
              <a:rPr lang="pt-BR" sz="2400" b="1" dirty="0" smtClean="0"/>
              <a:t>Enviar para Aprovação</a:t>
            </a:r>
            <a:r>
              <a:rPr lang="pt-BR" sz="2400" dirty="0" smtClean="0"/>
              <a:t>”.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1534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9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04800" y="4572000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smtClean="0"/>
              <a:t>Após </a:t>
            </a:r>
            <a:r>
              <a:rPr lang="pt-BR" sz="2400" dirty="0" smtClean="0"/>
              <a:t>enviar </a:t>
            </a:r>
            <a:r>
              <a:rPr lang="pt-BR" sz="2400" dirty="0" smtClean="0"/>
              <a:t>para aprovação, o sistema exibe tela com os dados do relatório gerado e os botões “</a:t>
            </a:r>
            <a:r>
              <a:rPr lang="pt-BR" sz="2400" b="1" dirty="0" smtClean="0"/>
              <a:t>Aprovar/Rejeitar</a:t>
            </a:r>
            <a:r>
              <a:rPr lang="pt-BR" sz="2400" dirty="0" smtClean="0"/>
              <a:t>” e “</a:t>
            </a:r>
            <a:r>
              <a:rPr lang="pt-BR" sz="2400" b="1" dirty="0" smtClean="0"/>
              <a:t>Visualizar</a:t>
            </a:r>
            <a:r>
              <a:rPr lang="pt-BR" sz="2400" dirty="0" smtClean="0"/>
              <a:t>”.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800" y="4267200"/>
            <a:ext cx="838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smtClean="0"/>
              <a:t>Observe na figura, que o status do relatório neste momento é: “</a:t>
            </a:r>
            <a:r>
              <a:rPr lang="pt-BR" sz="2400" b="1" dirty="0" smtClean="0"/>
              <a:t>Em análise pelo Convenente</a:t>
            </a:r>
            <a:r>
              <a:rPr lang="pt-BR" sz="2400" dirty="0" smtClean="0"/>
              <a:t>”, este relatório será analisado pelo usuário com o perfil de </a:t>
            </a:r>
            <a:r>
              <a:rPr lang="pt-BR" sz="2400" b="1" dirty="0" smtClean="0"/>
              <a:t>Gestor de Convênio do Convenente </a:t>
            </a:r>
            <a:r>
              <a:rPr lang="pt-BR" sz="2400" dirty="0" smtClean="0"/>
              <a:t>ou </a:t>
            </a:r>
            <a:r>
              <a:rPr lang="pt-BR" sz="2400" b="1" dirty="0" smtClean="0"/>
              <a:t>Gestor Financeiro do Convenente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8802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800" y="4267200"/>
            <a:ext cx="86106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smtClean="0"/>
              <a:t>O sistema exibe tela com a mensagem “</a:t>
            </a:r>
            <a:r>
              <a:rPr lang="pt-BR" sz="2400" b="1" i="1" dirty="0" smtClean="0"/>
              <a:t>O documento foi aprovado com sucesso</a:t>
            </a:r>
            <a:r>
              <a:rPr lang="pt-BR" sz="2400" dirty="0" smtClean="0"/>
              <a:t>” disponibilizando sequencial, tipo, data, status do relatório e o botão “</a:t>
            </a:r>
            <a:r>
              <a:rPr lang="pt-BR" sz="2400" b="1" dirty="0" smtClean="0"/>
              <a:t>Visualizar</a:t>
            </a:r>
            <a:r>
              <a:rPr lang="pt-BR" sz="2400" dirty="0" smtClean="0"/>
              <a:t>”.</a:t>
            </a:r>
          </a:p>
          <a:p>
            <a:r>
              <a:rPr lang="pt-BR" sz="2400" dirty="0" smtClean="0"/>
              <a:t> </a:t>
            </a:r>
          </a:p>
          <a:p>
            <a:r>
              <a:rPr lang="pt-BR" sz="2300" dirty="0" smtClean="0"/>
              <a:t>Observe a seguir que o status agora é “</a:t>
            </a:r>
            <a:r>
              <a:rPr lang="pt-BR" sz="2300" b="1" i="1" dirty="0" smtClean="0"/>
              <a:t>Em Análise pelo Concedente</a:t>
            </a:r>
            <a:r>
              <a:rPr lang="pt-BR" sz="2300" dirty="0" smtClean="0"/>
              <a:t>”.</a:t>
            </a:r>
            <a:endParaRPr lang="pt-BR" sz="230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07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800" y="4953000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usuário com o perfil de </a:t>
            </a:r>
            <a:r>
              <a:rPr lang="pt-BR" sz="2400" b="1" dirty="0" smtClean="0"/>
              <a:t>Gestor de Convênio do Concedente</a:t>
            </a:r>
            <a:r>
              <a:rPr lang="pt-BR" sz="2400" dirty="0" smtClean="0"/>
              <a:t> deverá analisar (aprovar ou rejeitar o relatório)</a:t>
            </a:r>
            <a:endParaRPr lang="pt-BR" sz="2400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848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" y="4953000"/>
            <a:ext cx="807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partir daí o Relatório de Execução aprovado migrará automaticamente também para a </a:t>
            </a:r>
            <a:r>
              <a:rPr lang="pt-BR" sz="2400" b="1" dirty="0" smtClean="0"/>
              <a:t>aba Relatórios da Prestação de Contas</a:t>
            </a:r>
            <a:r>
              <a:rPr lang="pt-BR" sz="2400" b="1" dirty="0"/>
              <a:t>.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77724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" y="1524000"/>
            <a:ext cx="7924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Cada relatório possui sua peculiaridade: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Data final dos relatórios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Documentos de liquidação Incluídos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Pagamentos realizados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será sempre a data do pagamento.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9600" y="3886200"/>
            <a:ext cx="784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Alguns relatórios necessitam informações: da contrapartida total utilizada, das datas reais de execução, do valor dos rendimentos de aplicação, das metas executadas, CPF dos beneficiados, etc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Relatórios de Execução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3276600"/>
            <a:ext cx="7696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Após gerar todos os relatórios de acordo com o objeto do convênio, o Convenente deverá acessar a funcionalidade “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Prestação de Contas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”, registrar e enviar a Prestação de Contas para análise do Concedente.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5800" y="1828800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relatórios terão que obrigatoriamente ser aprovados pelo Concedente.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3400" y="4038600"/>
            <a:ext cx="7924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prestação de contas até 2012 não operava com OBTV, neste caso a diferença é que o saldo dos recursos eram devolvidos ao Concedente através de transferência bancária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GRU,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a parte da contrapartida, por transferência bancária ao Concedente.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3400" y="1447800"/>
            <a:ext cx="800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registro da prestação de contas deverá ser feito no sistema Siconv pelo usuário que tem o perfil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Cadastrador de Prestação de Contas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enviada para análise pelo usuário do convenente com o perfil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Gestor Financeiro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Gestor do Convênio.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51836" y="223675"/>
            <a:ext cx="8608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Fluxograma das Etapas de Prestações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Contas</a:t>
            </a:r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998041"/>
            <a:ext cx="8261131" cy="52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88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3400" y="1447800"/>
            <a:ext cx="8001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Em vista da referida integração entre os sistemas, os convênios que operam por OBTV possuem três diferenças em relação aos demais: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Há necessidade de discriminar as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OBTV para o Convenente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Há a necessidade de resgatar o saldo das aplicações junto à instituição bancária via Siconv, a fim de verificar o saldo remanescente;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x-none" sz="220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 devolução do saldo remanescente é feita por procedimento específico que veremos a seguir e dispensa a emissão de GRU – Guia de Recolhimento da União.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696200" cy="28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7162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62000" y="3733800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Selecionar opção Prestar Contas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5800" y="1447800"/>
            <a:ext cx="77724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Após selecionar o Convênio para a prestação de contas, teremos as seguintes abas para preenchimento:</a:t>
            </a:r>
          </a:p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Dados;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Cumprimento dos Objetos;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Relatórios;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Resgate Total Aplicação;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Saldo Remanescente - OBTV;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Termo de Compromisso;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Anexos;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Pareceres; 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Publicações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Resgate de saldo de Aplicação</a:t>
            </a:r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9600" y="2590800"/>
            <a:ext cx="7696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Nos convênios que operam por OBTV, o procedimento de solicitação de resgate das aplicações, é fundamental para a prestação de contas, pois os recursos ficam sempre aplicados pela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OBTV Poupança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ou automaticamente pelo sistema na aplicação de fundo fixo.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Resgate de saldo de Aplicação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" y="5334000"/>
            <a:ext cx="792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Para que seja feita a solicitação de resgate do saldo da aplicação, clicando no botão Solicitar </a:t>
            </a:r>
            <a:r>
              <a:rPr lang="pt-BR" sz="2400" b="1" dirty="0" smtClean="0"/>
              <a:t>Resgate Saldo Aplicação</a:t>
            </a:r>
            <a:r>
              <a:rPr lang="pt-BR" sz="2400" dirty="0" smtClean="0"/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2" name="image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</a:t>
            </a:r>
            <a:r>
              <a:rPr lang="pt-BR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Resgate de saldo de Aplicação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077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Resgate de saldo de Aplicação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Resgate de saldo de Aplicação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" y="5042118"/>
            <a:ext cx="8077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 smtClean="0"/>
              <a:t>Após a solicitação de resgate ser encaminhada para a instituição bancária, a previsão de resgate é informada pelo sistema SICONV e a situação é alterada para “</a:t>
            </a:r>
            <a:r>
              <a:rPr lang="pt-BR" sz="2200" b="1" dirty="0" smtClean="0"/>
              <a:t>Solicitação de Resgate Enviada</a:t>
            </a:r>
            <a:r>
              <a:rPr lang="pt-BR" sz="2200" dirty="0" smtClean="0"/>
              <a:t>”.</a:t>
            </a:r>
            <a:endParaRPr lang="pt-BR" sz="2200" dirty="0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962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Resgate de saldo de Aplicação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" y="5042118"/>
            <a:ext cx="807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Após a efetivação do resgate ter retornado pela instituição bancária e processada pelo sistema SICONV, a situação é alterada para “</a:t>
            </a:r>
            <a:r>
              <a:rPr lang="pt-BR" sz="2200" b="1" dirty="0" smtClean="0"/>
              <a:t>Resgatado</a:t>
            </a:r>
            <a:r>
              <a:rPr lang="pt-BR" sz="2200" dirty="0" smtClean="0"/>
              <a:t>” e o sistema apresentará o valor do resgate no campo “</a:t>
            </a:r>
            <a:r>
              <a:rPr lang="pt-BR" sz="2200" b="1" dirty="0" smtClean="0"/>
              <a:t>Valor Resgatado</a:t>
            </a:r>
            <a:r>
              <a:rPr lang="pt-BR" sz="2200" dirty="0" smtClean="0"/>
              <a:t>”, </a:t>
            </a:r>
            <a:endParaRPr lang="pt-BR" sz="2200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3" y="1143000"/>
            <a:ext cx="809296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75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9600" y="2097888"/>
            <a:ext cx="77918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Para realizar a edição dos campos </a:t>
            </a:r>
            <a:r>
              <a:rPr lang="pt-BR" sz="2400" dirty="0" smtClean="0"/>
              <a:t>da aba </a:t>
            </a:r>
            <a:r>
              <a:rPr lang="pt-BR" sz="2400" dirty="0" smtClean="0">
                <a:solidFill>
                  <a:srgbClr val="FF0000"/>
                </a:solidFill>
              </a:rPr>
              <a:t>Saldo </a:t>
            </a:r>
            <a:r>
              <a:rPr lang="pt-BR" sz="2400" dirty="0" smtClean="0">
                <a:solidFill>
                  <a:srgbClr val="FF0000"/>
                </a:solidFill>
              </a:rPr>
              <a:t>R</a:t>
            </a:r>
            <a:r>
              <a:rPr lang="pt-BR" sz="2400" dirty="0" smtClean="0">
                <a:solidFill>
                  <a:srgbClr val="FF0000"/>
                </a:solidFill>
              </a:rPr>
              <a:t>emanescente - OBTV</a:t>
            </a:r>
            <a:r>
              <a:rPr lang="pt-BR" sz="2400" dirty="0" smtClean="0"/>
              <a:t>, </a:t>
            </a:r>
            <a:r>
              <a:rPr lang="pt-BR" sz="2400" dirty="0"/>
              <a:t>o resgate do saldo da aplicação junto à instituição bancária, deverá ter sido efetuado e atualizado no sistema SICONV. 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9600" y="3912810"/>
            <a:ext cx="77918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usuário deverá selecionar o convênio para a prestação de contas desejado e clicar na aba “</a:t>
            </a:r>
            <a:r>
              <a:rPr lang="pt-BR" sz="2400" b="1" dirty="0"/>
              <a:t>Saldo Remanescente - OBTV</a:t>
            </a:r>
            <a:r>
              <a:rPr lang="pt-BR" sz="2400" dirty="0"/>
              <a:t>” e o sistema exibirá tela para a conclusão da devolução do saldo remanescente</a:t>
            </a: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34216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Consultar Situação das Prestações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80976" y="5451530"/>
            <a:ext cx="8596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CONSULTAR direto (sem utilizar os filtros) aparecerá todos os convênios do SICONV do convenente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66713" y="1252375"/>
            <a:ext cx="8286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Após clicar na opção “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Selecionar Convênio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”, o sistema exibirá os campos a serem preenchidos para a realização da consulta.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743200"/>
            <a:ext cx="851535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31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599" y="4640490"/>
            <a:ext cx="77918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Na </a:t>
            </a:r>
            <a:r>
              <a:rPr lang="pt-BR" sz="2000" dirty="0"/>
              <a:t>aba “</a:t>
            </a:r>
            <a:r>
              <a:rPr lang="pt-BR" sz="2000" b="1" dirty="0"/>
              <a:t>Saldo Remanescente - OBTV</a:t>
            </a:r>
            <a:r>
              <a:rPr lang="pt-BR" sz="2000" dirty="0"/>
              <a:t>”, o sistema exibirá os </a:t>
            </a:r>
            <a:r>
              <a:rPr lang="pt-BR" sz="2000" dirty="0" smtClean="0"/>
              <a:t>campos </a:t>
            </a:r>
            <a:r>
              <a:rPr lang="pt-BR" sz="2000" dirty="0"/>
              <a:t>de “</a:t>
            </a:r>
            <a:r>
              <a:rPr lang="pt-BR" sz="2000" b="1" dirty="0"/>
              <a:t>Devolução de Saldo Remanescente - OBTV</a:t>
            </a:r>
            <a:r>
              <a:rPr lang="pt-BR" sz="2000" dirty="0"/>
              <a:t>”, os “</a:t>
            </a:r>
            <a:r>
              <a:rPr lang="pt-BR" sz="2000" b="1" dirty="0"/>
              <a:t>Dados financeiros do Convênio</a:t>
            </a:r>
            <a:r>
              <a:rPr lang="pt-BR" sz="2000" dirty="0"/>
              <a:t>”, os “</a:t>
            </a:r>
            <a:r>
              <a:rPr lang="pt-BR" sz="2000" b="1" dirty="0"/>
              <a:t>Dados da Devolução</a:t>
            </a:r>
            <a:r>
              <a:rPr lang="pt-BR" sz="2000" dirty="0"/>
              <a:t>”, contendo os campos de “</a:t>
            </a:r>
            <a:r>
              <a:rPr lang="pt-BR" sz="2000" b="1" dirty="0"/>
              <a:t>Data da Devolução</a:t>
            </a:r>
            <a:r>
              <a:rPr lang="pt-BR" sz="2000" dirty="0"/>
              <a:t>” e “</a:t>
            </a:r>
            <a:r>
              <a:rPr lang="pt-BR" sz="2000" b="1" dirty="0"/>
              <a:t>Situação Atual do Registro de Devolução</a:t>
            </a:r>
            <a:r>
              <a:rPr lang="pt-BR" sz="2000" dirty="0"/>
              <a:t>” que é alterada para “</a:t>
            </a:r>
            <a:r>
              <a:rPr lang="pt-BR" sz="2000" b="1" dirty="0"/>
              <a:t>Movimentação Financeira em Elaboração</a:t>
            </a:r>
            <a:r>
              <a:rPr lang="pt-BR" sz="2000" dirty="0"/>
              <a:t>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6" y="1232505"/>
            <a:ext cx="7496503" cy="318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98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799" y="1752600"/>
            <a:ext cx="7715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Disponibilizará também, se houver percentual de contrapartida para o Convênio, para a inserção dos dados os campos dos “</a:t>
            </a:r>
            <a:r>
              <a:rPr lang="pt-BR" sz="2400" b="1" dirty="0"/>
              <a:t>Dados Bancários do Convenente</a:t>
            </a:r>
            <a:r>
              <a:rPr lang="pt-BR" sz="2400" dirty="0"/>
              <a:t>”, contendo os campos de “</a:t>
            </a:r>
            <a:r>
              <a:rPr lang="pt-BR" sz="2400" b="1" dirty="0"/>
              <a:t>Banco</a:t>
            </a:r>
            <a:r>
              <a:rPr lang="pt-BR" sz="2400" dirty="0"/>
              <a:t>”, “</a:t>
            </a:r>
            <a:r>
              <a:rPr lang="pt-BR" sz="2400" b="1" dirty="0"/>
              <a:t>Agência</a:t>
            </a:r>
            <a:r>
              <a:rPr lang="pt-BR" sz="2400" dirty="0"/>
              <a:t>” e “</a:t>
            </a:r>
            <a:r>
              <a:rPr lang="pt-BR" sz="2400" b="1" dirty="0"/>
              <a:t>Conta Corrente</a:t>
            </a:r>
            <a:r>
              <a:rPr lang="pt-BR" sz="2400" dirty="0"/>
              <a:t>”.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5798" y="4280540"/>
            <a:ext cx="77156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conta de devolução não poderá ser a conta do Convênio e deverá estar cadastrada no SIAFI, conforme pode ser verificado na “Consulta Domicílio Bancário Credor” no menu </a:t>
            </a:r>
            <a:r>
              <a:rPr lang="pt-BR" sz="2400" dirty="0" smtClean="0"/>
              <a:t>Execução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6912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380998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143000"/>
            <a:ext cx="8077202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23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380998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" y="1252538"/>
            <a:ext cx="8763003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60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9209"/>
            <a:ext cx="7944218" cy="5158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68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2999"/>
            <a:ext cx="8229601" cy="5257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95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Saldo Remanescente OBTV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798" y="1752600"/>
            <a:ext cx="77156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sistema exibirá mensagem “</a:t>
            </a:r>
            <a:r>
              <a:rPr lang="pt-BR" sz="2400" b="1" dirty="0"/>
              <a:t>Aba Saldo Remanescente OBTV salva com sucesso.</a:t>
            </a:r>
            <a:r>
              <a:rPr lang="pt-BR" sz="2400" dirty="0"/>
              <a:t>” e “</a:t>
            </a:r>
            <a:r>
              <a:rPr lang="pt-BR" sz="2400" b="1" dirty="0"/>
              <a:t>Situação Atual do Registro de Devolução</a:t>
            </a:r>
            <a:r>
              <a:rPr lang="pt-BR" sz="2400" dirty="0"/>
              <a:t>” que é alterada para “</a:t>
            </a:r>
            <a:r>
              <a:rPr lang="pt-BR" sz="2400" b="1" dirty="0"/>
              <a:t>Movimentação Financeira Incluída</a:t>
            </a:r>
            <a:r>
              <a:rPr lang="pt-BR" sz="2400" dirty="0"/>
              <a:t>”,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5798" y="3810000"/>
            <a:ext cx="77156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</a:rPr>
              <a:t>A prestação de contas gera movimentação financeira relativa à devolução </a:t>
            </a:r>
            <a:r>
              <a:rPr lang="pt-BR" sz="2400" b="1" dirty="0">
                <a:solidFill>
                  <a:srgbClr val="FF0000"/>
                </a:solidFill>
              </a:rPr>
              <a:t>calculada pelo </a:t>
            </a:r>
            <a:r>
              <a:rPr lang="pt-BR" sz="2400" b="1" dirty="0" smtClean="0">
                <a:solidFill>
                  <a:srgbClr val="FF0000"/>
                </a:solidFill>
              </a:rPr>
              <a:t>sistema ou manualmente</a:t>
            </a:r>
            <a:r>
              <a:rPr lang="pt-BR" sz="2400" dirty="0" smtClean="0">
                <a:solidFill>
                  <a:srgbClr val="FF0000"/>
                </a:solidFill>
              </a:rPr>
              <a:t>. </a:t>
            </a:r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Gestor Financeiro e o Ordenador de Despesas devem autorizar essa movimentação financeira </a:t>
            </a:r>
          </a:p>
        </p:txBody>
      </p:sp>
    </p:spTree>
    <p:extLst>
      <p:ext uri="{BB962C8B-B14F-4D97-AF65-F5344CB8AC3E}">
        <p14:creationId xmlns="" xmlns:p14="http://schemas.microsoft.com/office/powerpoint/2010/main" val="22791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Dados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798" y="1752600"/>
            <a:ext cx="77156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Na aba “</a:t>
            </a:r>
            <a:r>
              <a:rPr lang="pt-BR" sz="2800" b="1" dirty="0"/>
              <a:t>Dados</a:t>
            </a:r>
            <a:r>
              <a:rPr lang="pt-BR" sz="2800" dirty="0"/>
              <a:t>” serão exibido os dados do Concedente, Convenente e informações do convênio.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Após </a:t>
            </a:r>
            <a:r>
              <a:rPr lang="pt-BR" sz="2800" dirty="0"/>
              <a:t>o preenchimento de todas as abas, a prestação de contas deve ser enviada para análise na </a:t>
            </a:r>
            <a:r>
              <a:rPr lang="pt-BR" sz="2800" b="1" dirty="0"/>
              <a:t>aba Dados.</a:t>
            </a:r>
          </a:p>
        </p:txBody>
      </p:sp>
    </p:spTree>
    <p:extLst>
      <p:ext uri="{BB962C8B-B14F-4D97-AF65-F5344CB8AC3E}">
        <p14:creationId xmlns="" xmlns:p14="http://schemas.microsoft.com/office/powerpoint/2010/main" val="9959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Dados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80421"/>
            <a:ext cx="8382001" cy="5572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55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Cumprimento do Objeto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9600" y="914400"/>
            <a:ext cx="79248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Na aba “</a:t>
            </a:r>
            <a:r>
              <a:rPr lang="pt-BR" sz="2400" b="1" dirty="0" smtClean="0"/>
              <a:t>Cumprimento de Objeto</a:t>
            </a:r>
            <a:r>
              <a:rPr lang="pt-BR" sz="2400" dirty="0" smtClean="0"/>
              <a:t>”, serão exibidas as </a:t>
            </a:r>
            <a:r>
              <a:rPr lang="pt-BR" sz="2400" b="1" dirty="0" smtClean="0"/>
              <a:t>Metas e Etapas cumpridas</a:t>
            </a:r>
            <a:r>
              <a:rPr lang="pt-BR" sz="2400" dirty="0" smtClean="0"/>
              <a:t>,</a:t>
            </a:r>
            <a:r>
              <a:rPr lang="pt-BR" sz="2400" b="1" dirty="0" smtClean="0"/>
              <a:t>Metas e Etapas não cumpridas </a:t>
            </a:r>
            <a:r>
              <a:rPr lang="pt-BR" sz="2400" dirty="0" smtClean="0"/>
              <a:t>e o termo de </a:t>
            </a:r>
            <a:r>
              <a:rPr lang="pt-BR" sz="2400" b="1" dirty="0" smtClean="0"/>
              <a:t>Cumprimento do Objeto </a:t>
            </a:r>
            <a:r>
              <a:rPr lang="pt-BR" sz="2400" dirty="0" smtClean="0"/>
              <a:t>para ser assinalado (selecionado).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r>
              <a:rPr lang="pt-BR" sz="2400" b="1" dirty="0" smtClean="0"/>
              <a:t>Observação</a:t>
            </a:r>
            <a:r>
              <a:rPr lang="pt-BR" sz="2400" dirty="0" smtClean="0"/>
              <a:t>: Os campos </a:t>
            </a:r>
            <a:r>
              <a:rPr lang="pt-BR" sz="2400" b="1" dirty="0" smtClean="0"/>
              <a:t>Metas e Etapas cumpridas </a:t>
            </a:r>
            <a:r>
              <a:rPr lang="pt-BR" sz="2400" dirty="0" smtClean="0"/>
              <a:t>e </a:t>
            </a:r>
            <a:r>
              <a:rPr lang="pt-BR" sz="2400" b="1" dirty="0" smtClean="0"/>
              <a:t>Metas e Etapas não cumpridas </a:t>
            </a:r>
            <a:r>
              <a:rPr lang="pt-BR" sz="2400" dirty="0" smtClean="0"/>
              <a:t>são de preenchimento automático pelo sistema quando é gerado e aprovado pelo </a:t>
            </a:r>
            <a:r>
              <a:rPr lang="pt-BR" sz="2400" b="1" dirty="0" smtClean="0"/>
              <a:t>Concedente </a:t>
            </a:r>
            <a:r>
              <a:rPr lang="pt-BR" sz="2400" dirty="0" smtClean="0"/>
              <a:t>na execução do convênio o relatório de execução do tipo “</a:t>
            </a:r>
            <a:r>
              <a:rPr lang="pt-BR" sz="2400" b="1" dirty="0" smtClean="0"/>
              <a:t>Físico do Plano de Trabalho</a:t>
            </a:r>
            <a:r>
              <a:rPr lang="pt-BR" sz="2400" dirty="0" smtClean="0"/>
              <a:t>”.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1862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Consultar Situação das Prestações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2385" y="2514600"/>
            <a:ext cx="8596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5" y="1084263"/>
            <a:ext cx="797903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2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Cumprimento do Objeto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980420"/>
            <a:ext cx="8382001" cy="557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Cumprimento do Objeto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3169859"/>
            <a:ext cx="8382001" cy="33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9600" y="1219200"/>
            <a:ext cx="7924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Para assinalar o termo de “</a:t>
            </a:r>
            <a:r>
              <a:rPr lang="pt-BR" sz="2400" b="1" dirty="0" smtClean="0"/>
              <a:t>Li e concordo com o termo do cumprimento do objeto acima</a:t>
            </a:r>
            <a:r>
              <a:rPr lang="pt-BR" sz="2400" dirty="0" smtClean="0"/>
              <a:t>” e caso seja necessário, a justificativa de atrasos e/ou metas não cumpridas, o usuário deverá clicar no botão “</a:t>
            </a:r>
            <a:r>
              <a:rPr lang="pt-BR" sz="2400" b="1" dirty="0" smtClean="0"/>
              <a:t>Editar</a:t>
            </a:r>
            <a:r>
              <a:rPr lang="pt-BR" sz="2400" dirty="0" smtClean="0"/>
              <a:t>”.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7119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304799" y="19559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Cumprimento do Objeto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8" y="972860"/>
            <a:ext cx="8248652" cy="52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24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304799" y="19559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Cumprimento do Objeto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18810"/>
            <a:ext cx="8305801" cy="55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66982" y="4038600"/>
            <a:ext cx="3143618" cy="175432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Após clicar no botão “</a:t>
            </a:r>
            <a:r>
              <a:rPr lang="pt-BR" b="1" dirty="0"/>
              <a:t>Salvar</a:t>
            </a:r>
            <a:r>
              <a:rPr lang="pt-BR" dirty="0"/>
              <a:t>”, o sistema exibirá mensagem: “</a:t>
            </a:r>
            <a:r>
              <a:rPr lang="pt-BR" b="1" dirty="0"/>
              <a:t>Aba Cumprimento do Objeto salva com sucesso.</a:t>
            </a:r>
            <a:r>
              <a:rPr lang="pt-BR" dirty="0"/>
              <a:t>” e o </a:t>
            </a:r>
            <a:r>
              <a:rPr lang="pt-BR" b="1" dirty="0"/>
              <a:t>termo de compromisso </a:t>
            </a:r>
            <a:r>
              <a:rPr lang="pt-BR" dirty="0"/>
              <a:t>foi alterado para “</a:t>
            </a:r>
            <a:r>
              <a:rPr lang="pt-BR" b="1" dirty="0"/>
              <a:t>Sim</a:t>
            </a:r>
            <a:r>
              <a:rPr lang="pt-BR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330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Realização dos Objetivos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1998" y="1987897"/>
            <a:ext cx="7639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Na </a:t>
            </a:r>
            <a:r>
              <a:rPr lang="pt-BR" sz="2400" dirty="0"/>
              <a:t>aba “</a:t>
            </a:r>
            <a:r>
              <a:rPr lang="pt-BR" sz="2400" b="1" dirty="0"/>
              <a:t>Realização dos </a:t>
            </a:r>
            <a:r>
              <a:rPr lang="pt-BR" sz="2400" b="1" dirty="0" smtClean="0"/>
              <a:t>Objetivos</a:t>
            </a:r>
            <a:r>
              <a:rPr lang="pt-BR" sz="2400" dirty="0" smtClean="0"/>
              <a:t>” </a:t>
            </a:r>
            <a:r>
              <a:rPr lang="pt-BR" sz="2400" dirty="0"/>
              <a:t>serão exibidos os campos: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1998" y="3048000"/>
            <a:ext cx="76394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/>
              <a:t>Objeto do convênio/Contrato de Repasse: </a:t>
            </a:r>
            <a:r>
              <a:rPr lang="pt-BR" sz="2400" dirty="0"/>
              <a:t>Preenchido automaticamente pelo sistema conforme informações incluídas no momento do cadastro da proposta;</a:t>
            </a:r>
          </a:p>
          <a:p>
            <a:r>
              <a:rPr lang="pt-BR" sz="2400" dirty="0"/>
              <a:t> </a:t>
            </a:r>
          </a:p>
          <a:p>
            <a:pPr lvl="0" algn="just"/>
            <a:r>
              <a:rPr lang="pt-BR" sz="2400" b="1" dirty="0"/>
              <a:t>Justificativa (Objetivo): </a:t>
            </a:r>
            <a:r>
              <a:rPr lang="pt-BR" sz="2400" dirty="0" smtClean="0"/>
              <a:t>Preenchido automaticamente </a:t>
            </a:r>
            <a:r>
              <a:rPr lang="pt-BR" sz="2400" dirty="0"/>
              <a:t>pelo sistema conforme informações incluídas no momento do cadastro da proposta.</a:t>
            </a:r>
          </a:p>
        </p:txBody>
      </p:sp>
    </p:spTree>
    <p:extLst>
      <p:ext uri="{BB962C8B-B14F-4D97-AF65-F5344CB8AC3E}">
        <p14:creationId xmlns="" xmlns:p14="http://schemas.microsoft.com/office/powerpoint/2010/main" val="18283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Realização dos Objetivos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199" y="1219200"/>
            <a:ext cx="83820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Para registrar as informações </a:t>
            </a:r>
            <a:r>
              <a:rPr lang="pt-BR" sz="2200" dirty="0" smtClean="0"/>
              <a:t>nos </a:t>
            </a:r>
            <a:r>
              <a:rPr lang="pt-BR" sz="2200" dirty="0"/>
              <a:t>campos “</a:t>
            </a:r>
            <a:r>
              <a:rPr lang="pt-BR" sz="2200" b="1" dirty="0"/>
              <a:t>Os objetivos propostos foram alcançados?</a:t>
            </a:r>
            <a:r>
              <a:rPr lang="pt-BR" sz="2200" dirty="0"/>
              <a:t>”, “</a:t>
            </a:r>
            <a:r>
              <a:rPr lang="pt-BR" sz="2200" b="1" dirty="0"/>
              <a:t>Benefícios alcançados</a:t>
            </a:r>
            <a:r>
              <a:rPr lang="pt-BR" sz="2200" dirty="0"/>
              <a:t>”, “</a:t>
            </a:r>
            <a:r>
              <a:rPr lang="pt-BR" sz="2200" b="1" dirty="0"/>
              <a:t>Dificuldades encontradas</a:t>
            </a:r>
            <a:r>
              <a:rPr lang="pt-BR" sz="2200" dirty="0"/>
              <a:t>” e “</a:t>
            </a:r>
            <a:r>
              <a:rPr lang="pt-BR" sz="2200" b="1" dirty="0"/>
              <a:t>Justificativa</a:t>
            </a:r>
            <a:r>
              <a:rPr lang="pt-BR" sz="2200" dirty="0"/>
              <a:t>”, o </a:t>
            </a:r>
            <a:r>
              <a:rPr lang="pt-BR" sz="2200" dirty="0" smtClean="0"/>
              <a:t> </a:t>
            </a:r>
            <a:r>
              <a:rPr lang="pt-BR" sz="2200" b="1" dirty="0"/>
              <a:t>Convenente </a:t>
            </a:r>
            <a:r>
              <a:rPr lang="pt-BR" sz="2200" dirty="0"/>
              <a:t>deverá clicar </a:t>
            </a:r>
            <a:r>
              <a:rPr lang="pt-BR" sz="2200" dirty="0" smtClean="0"/>
              <a:t> em </a:t>
            </a:r>
            <a:r>
              <a:rPr lang="pt-BR" sz="2200" dirty="0"/>
              <a:t>“</a:t>
            </a:r>
            <a:r>
              <a:rPr lang="pt-BR" sz="2200" b="1" dirty="0"/>
              <a:t>Editar</a:t>
            </a:r>
            <a:endParaRPr lang="pt-BR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6500"/>
            <a:ext cx="8153399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94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Realização dos Objetivos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0550" y="1250097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Após clicar no botão “</a:t>
            </a:r>
            <a:r>
              <a:rPr lang="pt-BR" sz="2400" b="1" dirty="0"/>
              <a:t>Editar</a:t>
            </a:r>
            <a:r>
              <a:rPr lang="pt-BR" sz="2400" dirty="0"/>
              <a:t>”, o sistema disponibilizará para a inserção dos dados.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62199"/>
            <a:ext cx="8229601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12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Realização dos Objetivos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8" y="1250097"/>
            <a:ext cx="8229601" cy="530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20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Relatórios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1998" y="1524000"/>
            <a:ext cx="79248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Após concluir os procedimentos da aba “</a:t>
            </a:r>
            <a:r>
              <a:rPr lang="pt-BR" sz="2400" b="1" dirty="0"/>
              <a:t>Realização dos Objetivos</a:t>
            </a:r>
            <a:r>
              <a:rPr lang="pt-BR" sz="2400" dirty="0"/>
              <a:t>”, o usuário deverá clicar na aba “</a:t>
            </a:r>
            <a:r>
              <a:rPr lang="pt-BR" sz="2400" b="1" dirty="0"/>
              <a:t>Relatórios</a:t>
            </a:r>
            <a:r>
              <a:rPr lang="pt-BR" sz="2400" dirty="0"/>
              <a:t>”, onde será exibidos os relatórios que foram </a:t>
            </a:r>
            <a:r>
              <a:rPr lang="pt-BR" sz="2400" b="1" dirty="0"/>
              <a:t>aprovados pelo Concedente </a:t>
            </a:r>
            <a:r>
              <a:rPr lang="pt-BR" sz="2400" dirty="0"/>
              <a:t>no módulo </a:t>
            </a:r>
            <a:r>
              <a:rPr lang="pt-BR" sz="2400" b="1" dirty="0"/>
              <a:t>Execução </a:t>
            </a:r>
            <a:r>
              <a:rPr lang="pt-BR" sz="2400" dirty="0"/>
              <a:t>na aba “</a:t>
            </a:r>
            <a:r>
              <a:rPr lang="pt-BR" sz="2400" b="1" dirty="0"/>
              <a:t>Relatórios de Execução</a:t>
            </a:r>
            <a:r>
              <a:rPr lang="pt-BR" sz="2400" dirty="0"/>
              <a:t>”.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1998" y="4267200"/>
            <a:ext cx="7848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Estes relatórios poderão ser consultados tanto pelo </a:t>
            </a:r>
            <a:r>
              <a:rPr lang="pt-BR" sz="2400" b="1" dirty="0"/>
              <a:t>Convenente </a:t>
            </a:r>
            <a:r>
              <a:rPr lang="pt-BR" sz="2400" dirty="0"/>
              <a:t>quanto </a:t>
            </a:r>
            <a:r>
              <a:rPr lang="pt-BR" sz="2400" dirty="0" smtClean="0"/>
              <a:t>pelo </a:t>
            </a:r>
            <a:r>
              <a:rPr lang="pt-BR" sz="2400" b="1" dirty="0" smtClean="0"/>
              <a:t>Concedente </a:t>
            </a:r>
            <a:r>
              <a:rPr lang="pt-BR" sz="2400" dirty="0"/>
              <a:t>a qualquer tempo</a:t>
            </a:r>
            <a:r>
              <a:rPr lang="pt-BR" sz="2400" dirty="0" smtClean="0"/>
              <a:t>, clicando </a:t>
            </a:r>
            <a:r>
              <a:rPr lang="pt-BR" sz="2400" dirty="0"/>
              <a:t>no botão “azul” referente ao tipo de relatório.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Relatórios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8648" y="5463569"/>
            <a:ext cx="7848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Na aba Relatórios é possível verificar se todos os </a:t>
            </a:r>
            <a:r>
              <a:rPr lang="pt-BR" sz="2400" dirty="0"/>
              <a:t>R</a:t>
            </a:r>
            <a:r>
              <a:rPr lang="pt-BR" sz="2400" dirty="0" smtClean="0"/>
              <a:t>elatórios de Execução  foram elaborados e aprovados.</a:t>
            </a:r>
            <a:endParaRPr lang="pt-B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1013758"/>
            <a:ext cx="8153400" cy="4244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9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Consultar Situação das Prestações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2385" y="2514600"/>
            <a:ext cx="8596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5" y="1143000"/>
            <a:ext cx="84596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53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Termo de Compromisso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798" y="1599188"/>
            <a:ext cx="79248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Na aba “</a:t>
            </a:r>
            <a:r>
              <a:rPr lang="pt-BR" sz="2400" b="1" dirty="0"/>
              <a:t>Termo de Compromisso</a:t>
            </a:r>
            <a:r>
              <a:rPr lang="pt-BR" sz="2400" dirty="0"/>
              <a:t>”, será exibido o </a:t>
            </a:r>
            <a:r>
              <a:rPr lang="pt-BR" sz="2400" b="1" dirty="0"/>
              <a:t>Termo de Compromisso</a:t>
            </a:r>
            <a:r>
              <a:rPr lang="pt-BR" sz="2400" dirty="0"/>
              <a:t>. Para assinalar o campo “</a:t>
            </a:r>
            <a:r>
              <a:rPr lang="pt-BR" sz="2400" b="1" dirty="0"/>
              <a:t>Li e concordo com o termo de compromisso acima.</a:t>
            </a:r>
            <a:r>
              <a:rPr lang="pt-BR" sz="2400" dirty="0"/>
              <a:t>”, o usuário deverá clicar no botão “</a:t>
            </a:r>
            <a:r>
              <a:rPr lang="pt-BR" sz="2400" b="1" dirty="0"/>
              <a:t>Editar</a:t>
            </a:r>
            <a:r>
              <a:rPr lang="pt-BR" sz="2400" dirty="0" smtClean="0"/>
              <a:t>”.</a:t>
            </a:r>
          </a:p>
          <a:p>
            <a:endParaRPr lang="pt-BR" sz="2400" dirty="0"/>
          </a:p>
          <a:p>
            <a:endParaRPr lang="pt-BR" sz="2400" dirty="0"/>
          </a:p>
          <a:p>
            <a:pPr algn="just"/>
            <a:r>
              <a:rPr lang="pt-BR" sz="2400" dirty="0"/>
              <a:t>Após clicar no botão “</a:t>
            </a:r>
            <a:r>
              <a:rPr lang="pt-BR" sz="2400" b="1" dirty="0"/>
              <a:t>Editar</a:t>
            </a:r>
            <a:r>
              <a:rPr lang="pt-BR" sz="2400" dirty="0"/>
              <a:t>”, o usuário deverá assinalar o campo “</a:t>
            </a:r>
            <a:r>
              <a:rPr lang="pt-BR" sz="2400" b="1" dirty="0"/>
              <a:t>Li e concordo com o termo de compromisso acima</a:t>
            </a:r>
            <a:r>
              <a:rPr lang="pt-BR" sz="2400" dirty="0"/>
              <a:t>” e em seguida clicar no botão “</a:t>
            </a:r>
            <a:r>
              <a:rPr lang="pt-BR" sz="2400" b="1" dirty="0"/>
              <a:t>Salvar</a:t>
            </a:r>
            <a:r>
              <a:rPr lang="pt-BR" sz="2400" dirty="0"/>
              <a:t>”,</a:t>
            </a:r>
          </a:p>
        </p:txBody>
      </p:sp>
    </p:spTree>
    <p:extLst>
      <p:ext uri="{BB962C8B-B14F-4D97-AF65-F5344CB8AC3E}">
        <p14:creationId xmlns="" xmlns:p14="http://schemas.microsoft.com/office/powerpoint/2010/main" val="8735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Termo de Compromisso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2000" cy="533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72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Termo de Compromisso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2999"/>
            <a:ext cx="8229601" cy="541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8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Anexos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8200" y="1599188"/>
            <a:ext cx="75632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Na aba “</a:t>
            </a:r>
            <a:r>
              <a:rPr lang="pt-BR" sz="2400" b="1" dirty="0"/>
              <a:t>Anexos</a:t>
            </a:r>
            <a:r>
              <a:rPr lang="pt-BR" sz="2400" dirty="0"/>
              <a:t>”, será exibido o(s) anexo(s) da Prestação de Contas. 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 smtClean="0"/>
              <a:t>Nesta </a:t>
            </a:r>
            <a:r>
              <a:rPr lang="pt-BR" sz="2400" dirty="0"/>
              <a:t>aba serão incluídas as Declarações: de Guarda de Documentos por 10 anos, de notificação de partidos políticos e outros, além </a:t>
            </a:r>
            <a:r>
              <a:rPr lang="pt-BR" sz="2400" dirty="0" smtClean="0"/>
              <a:t>de </a:t>
            </a:r>
            <a:r>
              <a:rPr lang="pt-BR" sz="2400" dirty="0"/>
              <a:t>outros documentos que o Concedente achar necessário</a:t>
            </a:r>
            <a:r>
              <a:rPr lang="pt-BR" sz="2400" dirty="0" smtClean="0"/>
              <a:t>.</a:t>
            </a:r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1557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Aba Anexos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82295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27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Aba Anexos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79181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97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Pareceres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97" y="1295400"/>
            <a:ext cx="7924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Na aba “</a:t>
            </a:r>
            <a:r>
              <a:rPr lang="pt-BR" sz="2400" b="1" dirty="0"/>
              <a:t>Pareceres</a:t>
            </a:r>
            <a:r>
              <a:rPr lang="pt-BR" sz="2400" dirty="0"/>
              <a:t>”, neste momento, não há parecer(es) do órgão </a:t>
            </a:r>
            <a:r>
              <a:rPr lang="pt-BR" sz="2400" b="1" dirty="0"/>
              <a:t>Concedente. </a:t>
            </a:r>
            <a:r>
              <a:rPr lang="pt-BR" sz="2400" dirty="0"/>
              <a:t>Esta aba é utilizada para pareceres de complementação da Prestação de contas</a:t>
            </a:r>
          </a:p>
          <a:p>
            <a:r>
              <a:rPr lang="pt-BR" sz="2400" dirty="0"/>
              <a:t> 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667000"/>
            <a:ext cx="81533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98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Publicações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97" y="1295400"/>
            <a:ext cx="79248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Na aba “</a:t>
            </a:r>
            <a:r>
              <a:rPr lang="pt-BR" sz="2400" b="1" dirty="0"/>
              <a:t>Publicações</a:t>
            </a:r>
            <a:r>
              <a:rPr lang="pt-BR" sz="2400" dirty="0"/>
              <a:t>”, será exibida a(s) Publicação(</a:t>
            </a:r>
            <a:r>
              <a:rPr lang="pt-BR" sz="2400" dirty="0" err="1"/>
              <a:t>ões</a:t>
            </a:r>
            <a:r>
              <a:rPr lang="pt-BR" sz="2400" dirty="0"/>
              <a:t>) da Prestação de Contas. Para incluir uma Publicação, o usuário deverá clicar no botão “</a:t>
            </a:r>
            <a:r>
              <a:rPr lang="pt-BR" sz="2400" b="1" dirty="0"/>
              <a:t>Editar</a:t>
            </a:r>
            <a:r>
              <a:rPr lang="pt-BR" sz="2400" dirty="0"/>
              <a:t>”.</a:t>
            </a:r>
          </a:p>
          <a:p>
            <a:pPr algn="just"/>
            <a:r>
              <a:rPr lang="pt-BR" sz="2400" dirty="0"/>
              <a:t>Esta aba é pouco utilizada para órgãos do poder público.</a:t>
            </a:r>
          </a:p>
          <a:p>
            <a:r>
              <a:rPr lang="pt-BR" sz="2400" dirty="0"/>
              <a:t> 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8" y="3205817"/>
            <a:ext cx="7658102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1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Aba Publicações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8039103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6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Enviar Prestação de Contas para Análise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1752600"/>
            <a:ext cx="76771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Antes de enviar a prestação de contas para análise é importante verificar:</a:t>
            </a:r>
          </a:p>
          <a:p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Se todos os relatórios de execução foram aprovados e migraram para a aba </a:t>
            </a:r>
            <a:r>
              <a:rPr lang="pt-BR" sz="2400" dirty="0">
                <a:solidFill>
                  <a:srgbClr val="FF0000"/>
                </a:solidFill>
              </a:rPr>
              <a:t>Relatórios da Prestação de Contas</a:t>
            </a:r>
            <a:r>
              <a:rPr lang="pt-BR" sz="2400" dirty="0"/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Se não há saldos de aplicação a serem devolvidos;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Se os anexos solicitados pelo Concedente foram incluídos na aba Anexos;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Se foram preenchidas todas as abas obrigatórias da prestação de contas.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365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Consultar Situação das Prestações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146" name="Imagem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199"/>
            <a:ext cx="8077201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34159" y="7086600"/>
            <a:ext cx="7944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1791" y="5048071"/>
            <a:ext cx="8596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cs typeface="Arial" pitchFamily="34" charset="0"/>
              </a:rPr>
              <a:t>Neste </a:t>
            </a:r>
            <a:r>
              <a:rPr lang="pt-BR" sz="2400" b="1" dirty="0">
                <a:latin typeface="+mj-lt"/>
                <a:cs typeface="Arial" pitchFamily="34" charset="0"/>
              </a:rPr>
              <a:t>exemplo, </a:t>
            </a:r>
            <a:r>
              <a:rPr lang="pt-BR" sz="2400" dirty="0">
                <a:latin typeface="+mj-lt"/>
                <a:cs typeface="Arial" pitchFamily="34" charset="0"/>
              </a:rPr>
              <a:t>O convênio de número </a:t>
            </a:r>
            <a:r>
              <a:rPr lang="pt-BR" sz="2400" b="1" dirty="0">
                <a:latin typeface="+mj-lt"/>
                <a:cs typeface="Arial" pitchFamily="34" charset="0"/>
              </a:rPr>
              <a:t>704546/2011 </a:t>
            </a:r>
            <a:r>
              <a:rPr lang="pt-BR" sz="2400" dirty="0">
                <a:latin typeface="+mj-lt"/>
                <a:cs typeface="Arial" pitchFamily="34" charset="0"/>
              </a:rPr>
              <a:t>está na situação “</a:t>
            </a:r>
            <a:r>
              <a:rPr lang="pt-BR" sz="2400" b="1" dirty="0">
                <a:latin typeface="+mj-lt"/>
                <a:cs typeface="Arial" pitchFamily="34" charset="0"/>
              </a:rPr>
              <a:t>Aguardando Prestação de Contas</a:t>
            </a:r>
            <a:r>
              <a:rPr lang="pt-BR" sz="2400" dirty="0">
                <a:latin typeface="+mj-lt"/>
                <a:cs typeface="Arial" pitchFamily="34" charset="0"/>
              </a:rPr>
              <a:t>” e faltam 17 dias para o final do prazo.</a:t>
            </a:r>
          </a:p>
        </p:txBody>
      </p:sp>
    </p:spTree>
    <p:extLst>
      <p:ext uri="{BB962C8B-B14F-4D97-AF65-F5344CB8AC3E}">
        <p14:creationId xmlns="" xmlns:p14="http://schemas.microsoft.com/office/powerpoint/2010/main" val="41385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Enviar Prestação de Contas para Análise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2286000"/>
            <a:ext cx="76771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Após o preenchimento de todas as abas necessárias para a análise da prestação de contas pelo </a:t>
            </a:r>
            <a:r>
              <a:rPr lang="pt-BR" sz="2400" b="1" dirty="0"/>
              <a:t>Concedente</a:t>
            </a:r>
            <a:r>
              <a:rPr lang="pt-BR" sz="2400" dirty="0"/>
              <a:t>, o usuário </a:t>
            </a:r>
            <a:r>
              <a:rPr lang="pt-BR" sz="2400" b="1" dirty="0"/>
              <a:t>Convenente </a:t>
            </a:r>
            <a:r>
              <a:rPr lang="pt-BR" sz="2400" dirty="0"/>
              <a:t>com o perfil de </a:t>
            </a:r>
            <a:r>
              <a:rPr lang="pt-BR" sz="2400" b="1" dirty="0"/>
              <a:t>Gestor de Convênio do Convenente </a:t>
            </a:r>
            <a:r>
              <a:rPr lang="pt-BR" sz="2400" dirty="0"/>
              <a:t>ou </a:t>
            </a:r>
            <a:r>
              <a:rPr lang="pt-BR" sz="2400" b="1" dirty="0"/>
              <a:t>Gestor Financeiro do Convenente </a:t>
            </a:r>
            <a:r>
              <a:rPr lang="pt-BR" sz="2400" dirty="0"/>
              <a:t>deverá clicar na aba “</a:t>
            </a:r>
            <a:r>
              <a:rPr lang="pt-BR" sz="2400" b="1" dirty="0"/>
              <a:t>Dados</a:t>
            </a:r>
            <a:r>
              <a:rPr lang="pt-BR" sz="2400" dirty="0"/>
              <a:t>”.</a:t>
            </a:r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4770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Enviar Prestação de Contas para Análise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600200"/>
            <a:ext cx="8382001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31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Enviar Prestação de Contas para Análise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6248" y="1752600"/>
            <a:ext cx="8210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sistema exibirá pergunta “</a:t>
            </a:r>
            <a:r>
              <a:rPr lang="pt-BR" sz="2400" b="1" dirty="0"/>
              <a:t>Tem certeza de que deseja enviar a Prestação de Contas do Convênio para a análise?</a:t>
            </a:r>
            <a:r>
              <a:rPr lang="pt-BR" sz="2400" dirty="0"/>
              <a:t>”. O usuário deverá clicar “</a:t>
            </a:r>
            <a:r>
              <a:rPr lang="pt-BR" sz="2400" b="1" dirty="0"/>
              <a:t>Sim</a:t>
            </a:r>
            <a:r>
              <a:rPr lang="pt-BR" sz="2400" dirty="0" smtClean="0"/>
              <a:t>”,</a:t>
            </a:r>
            <a:r>
              <a:rPr lang="pt-BR" sz="2400" dirty="0"/>
              <a:t> 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9" y="3124199"/>
            <a:ext cx="7757658" cy="192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28650" y="5048070"/>
            <a:ext cx="7772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sistema exibirá mensagem “</a:t>
            </a:r>
            <a:r>
              <a:rPr lang="pt-BR" sz="2400" b="1" dirty="0"/>
              <a:t>Prestação de Contas enviada para análise com sucesso.</a:t>
            </a:r>
            <a:r>
              <a:rPr lang="pt-BR" sz="2400" dirty="0"/>
              <a:t>” e a situação é alterada para “</a:t>
            </a:r>
            <a:r>
              <a:rPr lang="pt-BR" sz="2400" b="1" dirty="0"/>
              <a:t>Prestação de Contas Enviada para Análise</a:t>
            </a:r>
            <a:r>
              <a:rPr lang="pt-BR" sz="2400" dirty="0"/>
              <a:t>”.</a:t>
            </a:r>
          </a:p>
        </p:txBody>
      </p:sp>
    </p:spTree>
    <p:extLst>
      <p:ext uri="{BB962C8B-B14F-4D97-AF65-F5344CB8AC3E}">
        <p14:creationId xmlns="" xmlns:p14="http://schemas.microsoft.com/office/powerpoint/2010/main" val="38560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8" y="438150"/>
            <a:ext cx="8534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Enviar Prestação de Contas para Análise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318974"/>
            <a:ext cx="7639417" cy="494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75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Enviar Prestação de Contas para Análise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1752600"/>
            <a:ext cx="8001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Após o envio da prestação de contas para a análise, o </a:t>
            </a:r>
            <a:r>
              <a:rPr lang="pt-BR" sz="2400" b="1" dirty="0"/>
              <a:t>Concedente </a:t>
            </a:r>
            <a:r>
              <a:rPr lang="pt-BR" sz="2400" dirty="0"/>
              <a:t>analisará </a:t>
            </a:r>
            <a:r>
              <a:rPr lang="pt-BR" sz="2400" dirty="0" smtClean="0"/>
              <a:t>e registrará </a:t>
            </a:r>
            <a:r>
              <a:rPr lang="pt-BR" sz="2400" dirty="0"/>
              <a:t>no sistema </a:t>
            </a:r>
            <a:r>
              <a:rPr lang="pt-BR" sz="2400" b="1" dirty="0"/>
              <a:t>SICONV </a:t>
            </a:r>
            <a:r>
              <a:rPr lang="pt-BR" sz="2400" dirty="0"/>
              <a:t>a sua conclusão, podendo: </a:t>
            </a:r>
          </a:p>
          <a:p>
            <a:r>
              <a:rPr lang="pt-BR" sz="2400" dirty="0"/>
              <a:t> </a:t>
            </a:r>
          </a:p>
          <a:p>
            <a:pPr lvl="0" algn="just"/>
            <a:r>
              <a:rPr lang="pt-BR" sz="2400" b="1" dirty="0"/>
              <a:t>Solicitar Complementação: </a:t>
            </a:r>
            <a:r>
              <a:rPr lang="pt-BR" sz="2400" dirty="0"/>
              <a:t>Neste caso, o </a:t>
            </a:r>
            <a:r>
              <a:rPr lang="pt-BR" sz="2400" b="1" dirty="0"/>
              <a:t>Convenente </a:t>
            </a:r>
            <a:r>
              <a:rPr lang="pt-BR" sz="2400" dirty="0"/>
              <a:t>deverá alterar e/ou complementar o que foi solicitado e enviar novamente para análise do </a:t>
            </a:r>
            <a:r>
              <a:rPr lang="pt-BR" sz="2400" b="1" dirty="0"/>
              <a:t>Concedente</a:t>
            </a:r>
            <a:r>
              <a:rPr lang="pt-BR" sz="2400" dirty="0"/>
              <a:t>;</a:t>
            </a:r>
          </a:p>
          <a:p>
            <a:pPr lvl="0"/>
            <a:r>
              <a:rPr lang="pt-BR" sz="2400" b="1" dirty="0"/>
              <a:t>Aprovar </a:t>
            </a:r>
            <a:r>
              <a:rPr lang="pt-BR" sz="2400" dirty="0"/>
              <a:t>ou</a:t>
            </a:r>
          </a:p>
          <a:p>
            <a:pPr lvl="0" algn="just"/>
            <a:r>
              <a:rPr lang="pt-BR" sz="2400" b="1" dirty="0"/>
              <a:t>Rejeitar: </a:t>
            </a:r>
            <a:r>
              <a:rPr lang="pt-BR" sz="2400" dirty="0"/>
              <a:t>- Neste caso, a Prestação de Contas será encaminhada ao procedimento de </a:t>
            </a:r>
            <a:r>
              <a:rPr lang="pt-BR" sz="2400" b="1" dirty="0"/>
              <a:t>TCE – Tomada de Contas Especial</a:t>
            </a:r>
            <a:r>
              <a:rPr lang="pt-BR" sz="2400" dirty="0"/>
              <a:t>.</a:t>
            </a:r>
          </a:p>
          <a:p>
            <a:r>
              <a:rPr lang="pt-BR" sz="2400" dirty="0"/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38412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Prestação de Contas  -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Enviar Prestação de Contas para Análise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1752600"/>
            <a:ext cx="8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Após </a:t>
            </a:r>
            <a:r>
              <a:rPr lang="pt-BR" sz="2400" dirty="0"/>
              <a:t>o envio da prestação de contas para análise do </a:t>
            </a:r>
            <a:r>
              <a:rPr lang="pt-BR" sz="2400" b="1" dirty="0"/>
              <a:t>Concedente </a:t>
            </a:r>
            <a:r>
              <a:rPr lang="pt-BR" sz="2400" dirty="0"/>
              <a:t>a situação do convênio será alterada para “</a:t>
            </a:r>
            <a:r>
              <a:rPr lang="pt-BR" sz="2400" b="1" dirty="0"/>
              <a:t>Prestação de Contas Enviada para Análise</a:t>
            </a:r>
            <a:r>
              <a:rPr lang="pt-BR" sz="2400" dirty="0" smtClean="0"/>
              <a:t>”.</a:t>
            </a:r>
            <a:endParaRPr lang="pt-BR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90" y="3124199"/>
            <a:ext cx="7715617" cy="302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34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Complementar  Prestação de Contas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1752600"/>
            <a:ext cx="77156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 </a:t>
            </a:r>
            <a:r>
              <a:rPr lang="pt-BR" sz="2400" dirty="0" smtClean="0"/>
              <a:t>Ao </a:t>
            </a:r>
            <a:r>
              <a:rPr lang="pt-BR" sz="2400" dirty="0"/>
              <a:t>colocar uma Prestação de Contas em complementação, situação “</a:t>
            </a:r>
            <a:r>
              <a:rPr lang="pt-BR" sz="2400" b="1" dirty="0"/>
              <a:t>Prestação de contas em Complementação</a:t>
            </a:r>
            <a:r>
              <a:rPr lang="pt-BR" sz="2400" dirty="0"/>
              <a:t>”, o </a:t>
            </a:r>
            <a:r>
              <a:rPr lang="pt-BR" sz="2400" b="1" dirty="0"/>
              <a:t>Concedente </a:t>
            </a:r>
            <a:r>
              <a:rPr lang="pt-BR" sz="2400" dirty="0"/>
              <a:t>marca e justifica as abas da Prestação de Contas que deverão ser complementadas.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lvl="0" algn="just"/>
            <a:r>
              <a:rPr lang="pt-BR" sz="2400" dirty="0"/>
              <a:t>A</a:t>
            </a:r>
            <a:r>
              <a:rPr lang="pt-BR" sz="2400" dirty="0" smtClean="0"/>
              <a:t>o </a:t>
            </a:r>
            <a:r>
              <a:rPr lang="pt-BR" sz="2400" dirty="0"/>
              <a:t>clicar no link da Solicitação de Complementação, coluna Interesse, o usuário será direcionado para a aba correspondente e a descrição da Solicitação completa é exibida em amarelo no topo da página  </a:t>
            </a:r>
          </a:p>
        </p:txBody>
      </p:sp>
    </p:spTree>
    <p:extLst>
      <p:ext uri="{BB962C8B-B14F-4D97-AF65-F5344CB8AC3E}">
        <p14:creationId xmlns="" xmlns:p14="http://schemas.microsoft.com/office/powerpoint/2010/main" val="2514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Complementar  Prestação de Contas</a:t>
            </a:r>
            <a:endParaRPr lang="pt-B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80420"/>
            <a:ext cx="8153401" cy="52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8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pp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3546" y="-11057"/>
            <a:ext cx="9151437" cy="6949214"/>
          </a:xfr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296892"/>
            <a:ext cx="90364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1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4000" b="1" dirty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92175" y="1600200"/>
            <a:ext cx="74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endParaRPr lang="pt-BR" sz="2800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lvl="0" hangingPunct="0"/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7504" y="1948881"/>
            <a:ext cx="8579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lvl="0" hangingPunct="0"/>
            <a:endParaRPr lang="pt-BR" dirty="0" smtClean="0"/>
          </a:p>
          <a:p>
            <a:pPr lvl="0" hangingPunct="0"/>
            <a:endParaRPr lang="pt-BR" dirty="0"/>
          </a:p>
          <a:p>
            <a:r>
              <a:rPr lang="en-US" dirty="0"/>
              <a:t/>
            </a:r>
            <a:br>
              <a:rPr lang="en-US" dirty="0"/>
            </a:br>
            <a:endParaRPr lang="pt-BR" sz="3600" dirty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74631" y="1678104"/>
            <a:ext cx="8010209" cy="51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2700" hangingPunct="0">
              <a:lnSpc>
                <a:spcPct val="137000"/>
              </a:lnSpc>
            </a:pPr>
            <a:endParaRPr lang="pt-BR" sz="1000" dirty="0"/>
          </a:p>
          <a:p>
            <a:pPr marL="4445" marR="12700" hangingPunct="0">
              <a:lnSpc>
                <a:spcPct val="137000"/>
              </a:lnSpc>
              <a:spcAft>
                <a:spcPts val="0"/>
              </a:spcAft>
            </a:pP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" y="2209800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OBRIGADO!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Roberto 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de Souza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Assessor de Projetos e Convênios</a:t>
            </a: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convenios@amfri.org.br</a:t>
            </a:r>
            <a:endParaRPr lang="pt-B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47 3404-8000</a:t>
            </a: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www.amfri.org.br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15913" y="2052608"/>
            <a:ext cx="86298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t-BR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1"/>
            <a:ext cx="20573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286000" y="457200"/>
            <a:ext cx="6309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500" b="1" dirty="0" smtClean="0">
                <a:solidFill>
                  <a:srgbClr val="FF0000"/>
                </a:solidFill>
              </a:rPr>
              <a:t>REDE SICONV</a:t>
            </a:r>
            <a:endParaRPr lang="pt-BR" sz="5500" dirty="0">
              <a:solidFill>
                <a:srgbClr val="FF0000"/>
              </a:solidFill>
            </a:endParaRPr>
          </a:p>
        </p:txBody>
      </p:sp>
      <p:pic>
        <p:nvPicPr>
          <p:cNvPr id="21" name="Imagem 9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98494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onvenio\AppData\Local\Microsoft\Windows\Temporary Internet Files\Content.Outlook\K2PVS2XK\Logo AMFRI - comple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638800"/>
            <a:ext cx="1362948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680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3"/>
          <p:cNvSpPr>
            <a:spLocks noChangeArrowheads="1"/>
          </p:cNvSpPr>
          <p:nvPr/>
        </p:nvSpPr>
        <p:spPr bwMode="auto">
          <a:xfrm>
            <a:off x="323192" y="1600200"/>
            <a:ext cx="8078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600" dirty="0"/>
              <a:t>Esta funcionalidade permite que seja efetuada a antecipação da prestação de contas caso o convênio tenha tido o seu objeto concluído antes da data prevista no seu Termo de  Convênio.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600" dirty="0"/>
              <a:t>Usuário com perfil de “</a:t>
            </a:r>
            <a:r>
              <a:rPr lang="pt-BR" sz="2600" b="1" dirty="0"/>
              <a:t>Gestor de Convênio do Convenente”</a:t>
            </a:r>
            <a:endParaRPr lang="pt-BR" sz="2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Calibri" pitchFamily="34" charset="0"/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Antecipação de 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tângulo 3"/>
          <p:cNvSpPr>
            <a:spLocks noChangeArrowheads="1"/>
          </p:cNvSpPr>
          <p:nvPr/>
        </p:nvSpPr>
        <p:spPr bwMode="auto">
          <a:xfrm>
            <a:off x="323192" y="4539843"/>
            <a:ext cx="80782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/>
              <a:t>Para antecipar a prestação de contas no sistema SICONV, o usuário </a:t>
            </a:r>
            <a:r>
              <a:rPr lang="pt-BR" sz="2800" b="1" dirty="0"/>
              <a:t>Convenente </a:t>
            </a:r>
            <a:r>
              <a:rPr lang="pt-BR" sz="2800" dirty="0"/>
              <a:t>tem </a:t>
            </a:r>
            <a:r>
              <a:rPr lang="pt-BR" sz="2800" dirty="0" smtClean="0"/>
              <a:t>que seguir </a:t>
            </a:r>
            <a:r>
              <a:rPr lang="pt-BR" sz="2800" dirty="0"/>
              <a:t>as seguintes regras: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2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57199" y="457200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m para egem - escola de gestão pública municip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72" y="6248400"/>
            <a:ext cx="1266091" cy="60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457199" y="457200"/>
            <a:ext cx="853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Antecipação de Prestação de Contas</a:t>
            </a:r>
            <a:endParaRPr lang="pt-B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6617" y="1752600"/>
            <a:ext cx="7924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0" indent="-342900">
              <a:buFont typeface="Arial" pitchFamily="34" charset="0"/>
              <a:buChar char="•"/>
            </a:pPr>
            <a:r>
              <a:rPr lang="pt-BR" sz="2600" dirty="0" smtClean="0"/>
              <a:t>A </a:t>
            </a:r>
            <a:r>
              <a:rPr lang="pt-BR" sz="2600" dirty="0"/>
              <a:t>situação da Proposta/Convênio tem que estar no status de “</a:t>
            </a:r>
            <a:r>
              <a:rPr lang="pt-BR" sz="2600" b="1" dirty="0"/>
              <a:t>Em Execução</a:t>
            </a:r>
            <a:r>
              <a:rPr lang="pt-BR" sz="2600" dirty="0"/>
              <a:t>”;</a:t>
            </a:r>
          </a:p>
          <a:p>
            <a:pPr marL="360000" lvl="0" indent="-342900">
              <a:buFont typeface="Arial" pitchFamily="34" charset="0"/>
              <a:buChar char="•"/>
            </a:pPr>
            <a:r>
              <a:rPr lang="pt-BR" sz="2600" dirty="0"/>
              <a:t>A Proposta/Convênio já tenha emitido uma </a:t>
            </a:r>
            <a:r>
              <a:rPr lang="pt-BR" sz="2600" b="1" dirty="0"/>
              <a:t>Ordem Bancária </a:t>
            </a:r>
            <a:r>
              <a:rPr lang="pt-BR" sz="2600" dirty="0"/>
              <a:t>com a situação de </a:t>
            </a:r>
            <a:r>
              <a:rPr lang="pt-BR" sz="2600" b="1" dirty="0"/>
              <a:t>Enviada</a:t>
            </a:r>
            <a:r>
              <a:rPr lang="pt-BR" sz="2600" dirty="0"/>
              <a:t>;</a:t>
            </a:r>
          </a:p>
          <a:p>
            <a:pPr marL="360000" indent="-342900">
              <a:buFont typeface="Arial" pitchFamily="34" charset="0"/>
              <a:buChar char="•"/>
            </a:pPr>
            <a:r>
              <a:rPr lang="pt-BR" sz="2600" b="1" dirty="0"/>
              <a:t>Não </a:t>
            </a:r>
            <a:r>
              <a:rPr lang="pt-BR" sz="2600" dirty="0"/>
              <a:t>ter pendências no SICONV em relação a:</a:t>
            </a:r>
          </a:p>
          <a:p>
            <a:pPr marL="360000" lvl="0" indent="-342900">
              <a:buFont typeface="Arial" pitchFamily="34" charset="0"/>
              <a:buChar char="•"/>
            </a:pPr>
            <a:r>
              <a:rPr lang="pt-BR" sz="2600" dirty="0"/>
              <a:t>Ajuste de Plano de Trabalho;</a:t>
            </a:r>
          </a:p>
          <a:p>
            <a:pPr marL="360000" lvl="0" indent="-342900">
              <a:buFont typeface="Arial" pitchFamily="34" charset="0"/>
              <a:buChar char="•"/>
            </a:pPr>
            <a:r>
              <a:rPr lang="pt-BR" sz="2600" dirty="0"/>
              <a:t>Termo Aditivo;</a:t>
            </a:r>
          </a:p>
          <a:p>
            <a:pPr marL="360000" lvl="0" indent="-342900">
              <a:buFont typeface="Arial" pitchFamily="34" charset="0"/>
              <a:buChar char="•"/>
            </a:pPr>
            <a:r>
              <a:rPr lang="pt-BR" sz="2600" dirty="0"/>
              <a:t>Prorroga de Ofício;</a:t>
            </a:r>
          </a:p>
          <a:p>
            <a:pPr marL="360000" lvl="0" indent="-342900">
              <a:buFont typeface="Arial" pitchFamily="34" charset="0"/>
              <a:buChar char="•"/>
            </a:pPr>
            <a:r>
              <a:rPr lang="pt-BR" sz="2600" dirty="0"/>
              <a:t>Eventos;</a:t>
            </a:r>
          </a:p>
          <a:p>
            <a:pPr marL="360000" lvl="0" indent="-342900">
              <a:buFont typeface="Arial" pitchFamily="34" charset="0"/>
              <a:buChar char="•"/>
            </a:pPr>
            <a:r>
              <a:rPr lang="pt-BR" sz="2600" dirty="0" smtClean="0"/>
              <a:t>Solicitação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253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9799</TotalTime>
  <Words>2679</Words>
  <Application>Microsoft Office PowerPoint</Application>
  <PresentationFormat>Apresentação na tela (4:3)</PresentationFormat>
  <Paragraphs>248</Paragraphs>
  <Slides>78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7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Company>LOGOS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CCE</dc:creator>
  <cp:lastModifiedBy>Convenios</cp:lastModifiedBy>
  <cp:revision>647</cp:revision>
  <dcterms:created xsi:type="dcterms:W3CDTF">2011-03-11T22:01:02Z</dcterms:created>
  <dcterms:modified xsi:type="dcterms:W3CDTF">2018-06-11T19:10:16Z</dcterms:modified>
</cp:coreProperties>
</file>