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83"/>
  </p:notesMasterIdLst>
  <p:sldIdLst>
    <p:sldId id="256" r:id="rId2"/>
    <p:sldId id="259" r:id="rId3"/>
    <p:sldId id="413" r:id="rId4"/>
    <p:sldId id="412" r:id="rId5"/>
    <p:sldId id="347" r:id="rId6"/>
    <p:sldId id="311" r:id="rId7"/>
    <p:sldId id="358" r:id="rId8"/>
    <p:sldId id="361" r:id="rId9"/>
    <p:sldId id="261" r:id="rId10"/>
    <p:sldId id="363" r:id="rId11"/>
    <p:sldId id="407" r:id="rId12"/>
    <p:sldId id="408" r:id="rId13"/>
    <p:sldId id="406" r:id="rId14"/>
    <p:sldId id="344" r:id="rId15"/>
    <p:sldId id="376" r:id="rId16"/>
    <p:sldId id="422" r:id="rId17"/>
    <p:sldId id="425" r:id="rId18"/>
    <p:sldId id="502" r:id="rId19"/>
    <p:sldId id="379" r:id="rId20"/>
    <p:sldId id="427" r:id="rId21"/>
    <p:sldId id="426" r:id="rId22"/>
    <p:sldId id="428" r:id="rId23"/>
    <p:sldId id="380" r:id="rId24"/>
    <p:sldId id="429" r:id="rId25"/>
    <p:sldId id="505" r:id="rId26"/>
    <p:sldId id="430" r:id="rId27"/>
    <p:sldId id="503" r:id="rId28"/>
    <p:sldId id="432" r:id="rId29"/>
    <p:sldId id="381" r:id="rId30"/>
    <p:sldId id="382" r:id="rId31"/>
    <p:sldId id="434" r:id="rId32"/>
    <p:sldId id="507" r:id="rId33"/>
    <p:sldId id="510" r:id="rId34"/>
    <p:sldId id="506" r:id="rId35"/>
    <p:sldId id="383" r:id="rId36"/>
    <p:sldId id="469" r:id="rId37"/>
    <p:sldId id="384" r:id="rId38"/>
    <p:sldId id="445" r:id="rId39"/>
    <p:sldId id="470" r:id="rId40"/>
    <p:sldId id="385" r:id="rId41"/>
    <p:sldId id="446" r:id="rId42"/>
    <p:sldId id="447" r:id="rId43"/>
    <p:sldId id="472" r:id="rId44"/>
    <p:sldId id="388" r:id="rId45"/>
    <p:sldId id="371" r:id="rId46"/>
    <p:sldId id="481" r:id="rId47"/>
    <p:sldId id="410" r:id="rId48"/>
    <p:sldId id="449" r:id="rId49"/>
    <p:sldId id="514" r:id="rId50"/>
    <p:sldId id="390" r:id="rId51"/>
    <p:sldId id="452" r:id="rId52"/>
    <p:sldId id="375" r:id="rId53"/>
    <p:sldId id="473" r:id="rId54"/>
    <p:sldId id="456" r:id="rId55"/>
    <p:sldId id="494" r:id="rId56"/>
    <p:sldId id="516" r:id="rId57"/>
    <p:sldId id="391" r:id="rId58"/>
    <p:sldId id="486" r:id="rId59"/>
    <p:sldId id="392" r:id="rId60"/>
    <p:sldId id="393" r:id="rId61"/>
    <p:sldId id="460" r:id="rId62"/>
    <p:sldId id="463" r:id="rId63"/>
    <p:sldId id="465" r:id="rId64"/>
    <p:sldId id="519" r:id="rId65"/>
    <p:sldId id="491" r:id="rId66"/>
    <p:sldId id="520" r:id="rId67"/>
    <p:sldId id="521" r:id="rId68"/>
    <p:sldId id="522" r:id="rId69"/>
    <p:sldId id="523" r:id="rId70"/>
    <p:sldId id="524" r:id="rId71"/>
    <p:sldId id="518" r:id="rId72"/>
    <p:sldId id="511" r:id="rId73"/>
    <p:sldId id="397" r:id="rId74"/>
    <p:sldId id="398" r:id="rId75"/>
    <p:sldId id="399" r:id="rId76"/>
    <p:sldId id="417" r:id="rId77"/>
    <p:sldId id="501" r:id="rId78"/>
    <p:sldId id="404" r:id="rId79"/>
    <p:sldId id="492" r:id="rId80"/>
    <p:sldId id="405" r:id="rId81"/>
    <p:sldId id="258" r:id="rId82"/>
  </p:sldIdLst>
  <p:sldSz cx="9144000" cy="5143500" type="screen16x9"/>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33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autoAdjust="0"/>
    <p:restoredTop sz="94627" autoAdjust="0"/>
  </p:normalViewPr>
  <p:slideViewPr>
    <p:cSldViewPr>
      <p:cViewPr varScale="1">
        <p:scale>
          <a:sx n="112" d="100"/>
          <a:sy n="112" d="100"/>
        </p:scale>
        <p:origin x="1008" y="176"/>
      </p:cViewPr>
      <p:guideLst>
        <p:guide orient="horz" pos="1620"/>
        <p:guide pos="2880"/>
      </p:guideLst>
    </p:cSldViewPr>
  </p:slideViewPr>
  <p:outlineViewPr>
    <p:cViewPr>
      <p:scale>
        <a:sx n="33" d="100"/>
        <a:sy n="33" d="100"/>
      </p:scale>
      <p:origin x="0" y="673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260A0F-FD06-4D5A-B1FC-E53AB57AAE5E}" type="datetimeFigureOut">
              <a:rPr lang="pt-BR" smtClean="0"/>
              <a:pPr/>
              <a:t>22/07/2018</a:t>
            </a:fld>
            <a:endParaRPr lang="pt-BR"/>
          </a:p>
        </p:txBody>
      </p:sp>
      <p:sp>
        <p:nvSpPr>
          <p:cNvPr id="4" name="Espaço Reservado para Imagem de Sli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702FD4-840C-42C7-A994-3ACE993867C5}" type="slidenum">
              <a:rPr lang="pt-BR" smtClean="0"/>
              <a:pPr/>
              <a:t>‹nº›</a:t>
            </a:fld>
            <a:endParaRPr lang="pt-BR"/>
          </a:p>
        </p:txBody>
      </p:sp>
    </p:spTree>
    <p:extLst>
      <p:ext uri="{BB962C8B-B14F-4D97-AF65-F5344CB8AC3E}">
        <p14:creationId xmlns:p14="http://schemas.microsoft.com/office/powerpoint/2010/main" val="203811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2"/>
      </p:bgRef>
    </p:bg>
    <p:spTree>
      <p:nvGrpSpPr>
        <p:cNvPr id="1" name=""/>
        <p:cNvGrpSpPr/>
        <p:nvPr/>
      </p:nvGrpSpPr>
      <p:grpSpPr>
        <a:xfrm>
          <a:off x="0" y="0"/>
          <a:ext cx="0" cy="0"/>
          <a:chOff x="0" y="0"/>
          <a:chExt cx="0" cy="0"/>
        </a:xfrm>
      </p:grpSpPr>
      <p:sp>
        <p:nvSpPr>
          <p:cNvPr id="7" name="Retângulo 6"/>
          <p:cNvSpPr/>
          <p:nvPr/>
        </p:nvSpPr>
        <p:spPr bwMode="white">
          <a:xfrm>
            <a:off x="0" y="4478274"/>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a:xfrm>
            <a:off x="-9144" y="4539996"/>
            <a:ext cx="2249424"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a:xfrm>
            <a:off x="2359152" y="4533138"/>
            <a:ext cx="6784848"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ítulo 7"/>
          <p:cNvSpPr>
            <a:spLocks noGrp="1"/>
          </p:cNvSpPr>
          <p:nvPr>
            <p:ph type="ctrTitle"/>
          </p:nvPr>
        </p:nvSpPr>
        <p:spPr>
          <a:xfrm>
            <a:off x="2362200" y="3028950"/>
            <a:ext cx="6477000" cy="1371600"/>
          </a:xfrm>
        </p:spPr>
        <p:txBody>
          <a:bodyPr anchor="b"/>
          <a:lstStyle>
            <a:lvl1pPr>
              <a:defRPr cap="all" baseline="0"/>
            </a:lvl1pPr>
          </a:lstStyle>
          <a:p>
            <a:r>
              <a:rPr kumimoji="0" lang="pt-BR"/>
              <a:t>Clique para editar o estilo do título mestre</a:t>
            </a:r>
            <a:endParaRPr kumimoji="0" lang="en-US"/>
          </a:p>
        </p:txBody>
      </p:sp>
      <p:sp>
        <p:nvSpPr>
          <p:cNvPr id="9" name="Subtítulo 8"/>
          <p:cNvSpPr>
            <a:spLocks noGrp="1"/>
          </p:cNvSpPr>
          <p:nvPr>
            <p:ph type="subTitle" idx="1"/>
          </p:nvPr>
        </p:nvSpPr>
        <p:spPr>
          <a:xfrm>
            <a:off x="2362200" y="4537528"/>
            <a:ext cx="6705600" cy="51435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a:t>Clique para editar o estilo do subtítulo mestre</a:t>
            </a:r>
            <a:endParaRPr kumimoji="0" lang="en-US"/>
          </a:p>
        </p:txBody>
      </p:sp>
      <p:sp>
        <p:nvSpPr>
          <p:cNvPr id="28" name="Espaço Reservado para Data 27"/>
          <p:cNvSpPr>
            <a:spLocks noGrp="1"/>
          </p:cNvSpPr>
          <p:nvPr>
            <p:ph type="dt" sz="half" idx="10"/>
          </p:nvPr>
        </p:nvSpPr>
        <p:spPr>
          <a:xfrm>
            <a:off x="76200" y="4551524"/>
            <a:ext cx="2057400" cy="514350"/>
          </a:xfrm>
        </p:spPr>
        <p:txBody>
          <a:bodyPr>
            <a:noAutofit/>
          </a:bodyPr>
          <a:lstStyle>
            <a:lvl1pPr algn="ctr">
              <a:defRPr sz="2000">
                <a:solidFill>
                  <a:srgbClr val="FFFFFF"/>
                </a:solidFill>
              </a:defRPr>
            </a:lvl1pPr>
          </a:lstStyle>
          <a:p>
            <a:fld id="{1D233E4C-21AE-4C6A-AF0F-2C2056DE6DA0}" type="datetimeFigureOut">
              <a:rPr lang="pt-BR" smtClean="0"/>
              <a:pPr/>
              <a:t>22/07/2018</a:t>
            </a:fld>
            <a:endParaRPr lang="pt-BR"/>
          </a:p>
        </p:txBody>
      </p:sp>
      <p:sp>
        <p:nvSpPr>
          <p:cNvPr id="17" name="Espaço Reservado para Rodapé 16"/>
          <p:cNvSpPr>
            <a:spLocks noGrp="1"/>
          </p:cNvSpPr>
          <p:nvPr>
            <p:ph type="ftr" sz="quarter" idx="11"/>
          </p:nvPr>
        </p:nvSpPr>
        <p:spPr>
          <a:xfrm>
            <a:off x="2085393" y="177404"/>
            <a:ext cx="5867400" cy="273844"/>
          </a:xfrm>
        </p:spPr>
        <p:txBody>
          <a:bodyPr/>
          <a:lstStyle>
            <a:lvl1pPr algn="r">
              <a:defRPr>
                <a:solidFill>
                  <a:schemeClr val="tx2"/>
                </a:solidFill>
              </a:defRPr>
            </a:lvl1pPr>
          </a:lstStyle>
          <a:p>
            <a:endParaRPr lang="pt-BR"/>
          </a:p>
        </p:txBody>
      </p:sp>
      <p:sp>
        <p:nvSpPr>
          <p:cNvPr id="29" name="Espaço Reservado para Número de Slide 28"/>
          <p:cNvSpPr>
            <a:spLocks noGrp="1"/>
          </p:cNvSpPr>
          <p:nvPr>
            <p:ph type="sldNum" sz="quarter" idx="12"/>
          </p:nvPr>
        </p:nvSpPr>
        <p:spPr>
          <a:xfrm>
            <a:off x="8001000" y="171450"/>
            <a:ext cx="838200" cy="285750"/>
          </a:xfrm>
        </p:spPr>
        <p:txBody>
          <a:bodyPr/>
          <a:lstStyle>
            <a:lvl1pPr>
              <a:defRPr>
                <a:solidFill>
                  <a:schemeClr val="tx2"/>
                </a:solidFill>
              </a:defRPr>
            </a:lvl1pPr>
          </a:lstStyle>
          <a:p>
            <a:fld id="{08C65E32-93C3-4A8D-9C70-17C08237137B}"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transition>
    <p:cover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1D233E4C-21AE-4C6A-AF0F-2C2056DE6DA0}" type="datetimeFigureOut">
              <a:rPr lang="pt-BR" smtClean="0"/>
              <a:pPr/>
              <a:t>22/07/2018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8C65E32-93C3-4A8D-9C70-17C08237137B}" type="slidenum">
              <a:rPr lang="pt-BR" smtClean="0"/>
              <a:pPr/>
              <a:t>‹nº›</a:t>
            </a:fld>
            <a:endParaRPr lang="pt-BR"/>
          </a:p>
        </p:txBody>
      </p:sp>
    </p:spTree>
  </p:cSld>
  <p:clrMapOvr>
    <a:masterClrMapping/>
  </p:clrMapOvr>
  <p:transition>
    <p:cover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bg>
      <p:bgRef idx="1001">
        <a:schemeClr val="bg1"/>
      </p:bgRef>
    </p:bg>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53200" y="457201"/>
            <a:ext cx="2057400" cy="4137422"/>
          </a:xfrm>
        </p:spPr>
        <p:txBody>
          <a:bodyPr vert="eaVert"/>
          <a:lstStyle/>
          <a:p>
            <a:r>
              <a:rPr kumimoji="0" lang="pt-BR"/>
              <a:t>Clique para editar o estilo do título mestre</a:t>
            </a:r>
            <a:endParaRPr kumimoji="0" lang="en-US"/>
          </a:p>
        </p:txBody>
      </p:sp>
      <p:sp>
        <p:nvSpPr>
          <p:cNvPr id="3" name="Espaço Reservado para Texto Vertical 2"/>
          <p:cNvSpPr>
            <a:spLocks noGrp="1"/>
          </p:cNvSpPr>
          <p:nvPr>
            <p:ph type="body" orient="vert" idx="1"/>
          </p:nvPr>
        </p:nvSpPr>
        <p:spPr>
          <a:xfrm>
            <a:off x="457200" y="457200"/>
            <a:ext cx="5562600" cy="4137423"/>
          </a:xfrm>
        </p:spPr>
        <p:txBody>
          <a:bodyPr vert="eaVer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a:xfrm>
            <a:off x="6553200" y="4686302"/>
            <a:ext cx="2209800" cy="273844"/>
          </a:xfrm>
        </p:spPr>
        <p:txBody>
          <a:bodyPr/>
          <a:lstStyle/>
          <a:p>
            <a:fld id="{1D233E4C-21AE-4C6A-AF0F-2C2056DE6DA0}" type="datetimeFigureOut">
              <a:rPr lang="pt-BR" smtClean="0"/>
              <a:pPr/>
              <a:t>22/07/2018</a:t>
            </a:fld>
            <a:endParaRPr lang="pt-BR"/>
          </a:p>
        </p:txBody>
      </p:sp>
      <p:sp>
        <p:nvSpPr>
          <p:cNvPr id="5" name="Espaço Reservado para Rodapé 4"/>
          <p:cNvSpPr>
            <a:spLocks noGrp="1"/>
          </p:cNvSpPr>
          <p:nvPr>
            <p:ph type="ftr" sz="quarter" idx="11"/>
          </p:nvPr>
        </p:nvSpPr>
        <p:spPr>
          <a:xfrm>
            <a:off x="457202" y="4686156"/>
            <a:ext cx="5573483" cy="273844"/>
          </a:xfrm>
        </p:spPr>
        <p:txBody>
          <a:bodyPr/>
          <a:lstStyle/>
          <a:p>
            <a:endParaRPr lang="pt-BR"/>
          </a:p>
        </p:txBody>
      </p:sp>
      <p:sp>
        <p:nvSpPr>
          <p:cNvPr id="7" name="Retângulo 6"/>
          <p:cNvSpPr/>
          <p:nvPr/>
        </p:nvSpPr>
        <p:spPr bwMode="white">
          <a:xfrm>
            <a:off x="6096318" y="0"/>
            <a:ext cx="320040" cy="51435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tângulo 7"/>
          <p:cNvSpPr/>
          <p:nvPr/>
        </p:nvSpPr>
        <p:spPr>
          <a:xfrm>
            <a:off x="6142038" y="457200"/>
            <a:ext cx="228600" cy="46863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tângulo 8"/>
          <p:cNvSpPr/>
          <p:nvPr/>
        </p:nvSpPr>
        <p:spPr>
          <a:xfrm>
            <a:off x="6142038" y="0"/>
            <a:ext cx="228600" cy="40005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ço Reservado para Número de Slide 5"/>
          <p:cNvSpPr>
            <a:spLocks noGrp="1"/>
          </p:cNvSpPr>
          <p:nvPr>
            <p:ph type="sldNum" sz="quarter" idx="12"/>
          </p:nvPr>
        </p:nvSpPr>
        <p:spPr>
          <a:xfrm rot="5400000">
            <a:off x="6056313" y="77787"/>
            <a:ext cx="400050" cy="244476"/>
          </a:xfrm>
        </p:spPr>
        <p:txBody>
          <a:bodyPr/>
          <a:lstStyle/>
          <a:p>
            <a:fld id="{08C65E32-93C3-4A8D-9C70-17C08237137B}"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transition>
    <p:cover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612648" y="171450"/>
            <a:ext cx="8153400" cy="742950"/>
          </a:xfrm>
        </p:spPr>
        <p:txBody>
          <a:bodyPr/>
          <a:lstStyle/>
          <a:p>
            <a:r>
              <a:rPr kumimoji="0" lang="pt-BR"/>
              <a:t>Clique para editar o estilo do título mestre</a:t>
            </a:r>
            <a:endParaRPr kumimoji="0" lang="en-US"/>
          </a:p>
        </p:txBody>
      </p:sp>
      <p:sp>
        <p:nvSpPr>
          <p:cNvPr id="4" name="Espaço Reservado para Data 3"/>
          <p:cNvSpPr>
            <a:spLocks noGrp="1"/>
          </p:cNvSpPr>
          <p:nvPr>
            <p:ph type="dt" sz="half" idx="10"/>
          </p:nvPr>
        </p:nvSpPr>
        <p:spPr/>
        <p:txBody>
          <a:bodyPr/>
          <a:lstStyle/>
          <a:p>
            <a:fld id="{1D233E4C-21AE-4C6A-AF0F-2C2056DE6DA0}" type="datetimeFigureOut">
              <a:rPr lang="pt-BR" smtClean="0"/>
              <a:pPr/>
              <a:t>22/07/2018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lvl1pPr>
              <a:defRPr>
                <a:solidFill>
                  <a:srgbClr val="FFFFFF"/>
                </a:solidFill>
              </a:defRPr>
            </a:lvl1pPr>
          </a:lstStyle>
          <a:p>
            <a:fld id="{08C65E32-93C3-4A8D-9C70-17C08237137B}" type="slidenum">
              <a:rPr lang="pt-BR" smtClean="0"/>
              <a:pPr/>
              <a:t>‹nº›</a:t>
            </a:fld>
            <a:endParaRPr lang="pt-BR"/>
          </a:p>
        </p:txBody>
      </p:sp>
      <p:sp>
        <p:nvSpPr>
          <p:cNvPr id="8" name="Espaço Reservado para Conteúdo 7"/>
          <p:cNvSpPr>
            <a:spLocks noGrp="1"/>
          </p:cNvSpPr>
          <p:nvPr>
            <p:ph sz="quarter" idx="1"/>
          </p:nvPr>
        </p:nvSpPr>
        <p:spPr>
          <a:xfrm>
            <a:off x="612648" y="1200150"/>
            <a:ext cx="8153400" cy="337185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Tree>
  </p:cSld>
  <p:clrMapOvr>
    <a:masterClrMapping/>
  </p:clrMapOvr>
  <p:transition>
    <p:cover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3">
        <a:schemeClr val="bg1"/>
      </p:bgRef>
    </p:bg>
    <p:spTree>
      <p:nvGrpSpPr>
        <p:cNvPr id="1" name=""/>
        <p:cNvGrpSpPr/>
        <p:nvPr/>
      </p:nvGrpSpPr>
      <p:grpSpPr>
        <a:xfrm>
          <a:off x="0" y="0"/>
          <a:ext cx="0" cy="0"/>
          <a:chOff x="0" y="0"/>
          <a:chExt cx="0" cy="0"/>
        </a:xfrm>
      </p:grpSpPr>
      <p:sp>
        <p:nvSpPr>
          <p:cNvPr id="3" name="Espaço Reservado para Texto 2"/>
          <p:cNvSpPr>
            <a:spLocks noGrp="1"/>
          </p:cNvSpPr>
          <p:nvPr>
            <p:ph type="body" idx="1"/>
          </p:nvPr>
        </p:nvSpPr>
        <p:spPr>
          <a:xfrm>
            <a:off x="1371601" y="2057400"/>
            <a:ext cx="7123113" cy="1254919"/>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a:t>Clique para editar os estilos do texto mestre</a:t>
            </a:r>
          </a:p>
        </p:txBody>
      </p:sp>
      <p:sp>
        <p:nvSpPr>
          <p:cNvPr id="7" name="Retângulo 6"/>
          <p:cNvSpPr/>
          <p:nvPr/>
        </p:nvSpPr>
        <p:spPr bwMode="white">
          <a:xfrm>
            <a:off x="0" y="1143000"/>
            <a:ext cx="9144000" cy="8572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ângulo 7"/>
          <p:cNvSpPr/>
          <p:nvPr/>
        </p:nvSpPr>
        <p:spPr>
          <a:xfrm>
            <a:off x="0" y="1200150"/>
            <a:ext cx="1295400" cy="7429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ângulo 8"/>
          <p:cNvSpPr/>
          <p:nvPr/>
        </p:nvSpPr>
        <p:spPr>
          <a:xfrm>
            <a:off x="1371600" y="1200150"/>
            <a:ext cx="7772400" cy="7429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1371600" y="1200150"/>
            <a:ext cx="7620000" cy="742950"/>
          </a:xfrm>
        </p:spPr>
        <p:txBody>
          <a:bodyPr/>
          <a:lstStyle>
            <a:lvl1pPr algn="l">
              <a:buNone/>
              <a:defRPr sz="4400" b="0" cap="none">
                <a:solidFill>
                  <a:srgbClr val="FFFFFF"/>
                </a:solidFill>
              </a:defRPr>
            </a:lvl1pPr>
          </a:lstStyle>
          <a:p>
            <a:r>
              <a:rPr kumimoji="0" lang="pt-BR"/>
              <a:t>Clique para editar o estilo do título mestre</a:t>
            </a:r>
            <a:endParaRPr kumimoji="0" lang="en-US"/>
          </a:p>
        </p:txBody>
      </p:sp>
      <p:sp>
        <p:nvSpPr>
          <p:cNvPr id="12" name="Espaço Reservado para Data 11"/>
          <p:cNvSpPr>
            <a:spLocks noGrp="1"/>
          </p:cNvSpPr>
          <p:nvPr>
            <p:ph type="dt" sz="half" idx="10"/>
          </p:nvPr>
        </p:nvSpPr>
        <p:spPr/>
        <p:txBody>
          <a:bodyPr/>
          <a:lstStyle/>
          <a:p>
            <a:fld id="{1D233E4C-21AE-4C6A-AF0F-2C2056DE6DA0}" type="datetimeFigureOut">
              <a:rPr lang="pt-BR" smtClean="0"/>
              <a:pPr/>
              <a:t>22/07/2018</a:t>
            </a:fld>
            <a:endParaRPr lang="pt-BR"/>
          </a:p>
        </p:txBody>
      </p:sp>
      <p:sp>
        <p:nvSpPr>
          <p:cNvPr id="13" name="Espaço Reservado para Número de Slide 12"/>
          <p:cNvSpPr>
            <a:spLocks noGrp="1"/>
          </p:cNvSpPr>
          <p:nvPr>
            <p:ph type="sldNum" sz="quarter" idx="11"/>
          </p:nvPr>
        </p:nvSpPr>
        <p:spPr>
          <a:xfrm>
            <a:off x="0" y="1314450"/>
            <a:ext cx="1295400" cy="526257"/>
          </a:xfrm>
        </p:spPr>
        <p:txBody>
          <a:bodyPr>
            <a:noAutofit/>
          </a:bodyPr>
          <a:lstStyle>
            <a:lvl1pPr>
              <a:defRPr sz="2400">
                <a:solidFill>
                  <a:srgbClr val="FFFFFF"/>
                </a:solidFill>
              </a:defRPr>
            </a:lvl1pPr>
          </a:lstStyle>
          <a:p>
            <a:fld id="{08C65E32-93C3-4A8D-9C70-17C08237137B}" type="slidenum">
              <a:rPr lang="pt-BR" smtClean="0"/>
              <a:pPr/>
              <a:t>‹nº›</a:t>
            </a:fld>
            <a:endParaRPr lang="pt-BR"/>
          </a:p>
        </p:txBody>
      </p:sp>
      <p:sp>
        <p:nvSpPr>
          <p:cNvPr id="14" name="Espaço Reservado para Rodapé 13"/>
          <p:cNvSpPr>
            <a:spLocks noGrp="1"/>
          </p:cNvSpPr>
          <p:nvPr>
            <p:ph type="ftr" sz="quarter" idx="12"/>
          </p:nvPr>
        </p:nvSpPr>
        <p:spPr/>
        <p:txBody>
          <a:bodyPr/>
          <a:lstStyle/>
          <a:p>
            <a:endParaRPr lang="pt-BR"/>
          </a:p>
        </p:txBody>
      </p:sp>
    </p:spTree>
  </p:cSld>
  <p:clrMapOvr>
    <a:overrideClrMapping bg1="lt1" tx1="dk1" bg2="lt2" tx2="dk2" accent1="accent1" accent2="accent2" accent3="accent3" accent4="accent4" accent5="accent5" accent6="accent6" hlink="hlink" folHlink="folHlink"/>
  </p:clrMapOvr>
  <p:transition>
    <p:cover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9" name="Espaço Reservado para Conteúdo 8"/>
          <p:cNvSpPr>
            <a:spLocks noGrp="1"/>
          </p:cNvSpPr>
          <p:nvPr>
            <p:ph sz="quarter" idx="1"/>
          </p:nvPr>
        </p:nvSpPr>
        <p:spPr>
          <a:xfrm>
            <a:off x="609600" y="1192175"/>
            <a:ext cx="3886200" cy="342900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1" name="Espaço Reservado para Conteúdo 10"/>
          <p:cNvSpPr>
            <a:spLocks noGrp="1"/>
          </p:cNvSpPr>
          <p:nvPr>
            <p:ph sz="quarter" idx="2"/>
          </p:nvPr>
        </p:nvSpPr>
        <p:spPr>
          <a:xfrm>
            <a:off x="4844901" y="1192175"/>
            <a:ext cx="3886200" cy="342900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8" name="Espaço Reservado para Data 7"/>
          <p:cNvSpPr>
            <a:spLocks noGrp="1"/>
          </p:cNvSpPr>
          <p:nvPr>
            <p:ph type="dt" sz="half" idx="15"/>
          </p:nvPr>
        </p:nvSpPr>
        <p:spPr/>
        <p:txBody>
          <a:bodyPr rtlCol="0"/>
          <a:lstStyle/>
          <a:p>
            <a:fld id="{1D233E4C-21AE-4C6A-AF0F-2C2056DE6DA0}" type="datetimeFigureOut">
              <a:rPr lang="pt-BR" smtClean="0"/>
              <a:pPr/>
              <a:t>22/07/2018</a:t>
            </a:fld>
            <a:endParaRPr lang="pt-BR"/>
          </a:p>
        </p:txBody>
      </p:sp>
      <p:sp>
        <p:nvSpPr>
          <p:cNvPr id="10" name="Espaço Reservado para Número de Slide 9"/>
          <p:cNvSpPr>
            <a:spLocks noGrp="1"/>
          </p:cNvSpPr>
          <p:nvPr>
            <p:ph type="sldNum" sz="quarter" idx="16"/>
          </p:nvPr>
        </p:nvSpPr>
        <p:spPr/>
        <p:txBody>
          <a:bodyPr rtlCol="0"/>
          <a:lstStyle/>
          <a:p>
            <a:fld id="{08C65E32-93C3-4A8D-9C70-17C08237137B}" type="slidenum">
              <a:rPr lang="pt-BR" smtClean="0"/>
              <a:pPr/>
              <a:t>‹nº›</a:t>
            </a:fld>
            <a:endParaRPr lang="pt-BR"/>
          </a:p>
        </p:txBody>
      </p:sp>
      <p:sp>
        <p:nvSpPr>
          <p:cNvPr id="12" name="Espaço Reservado para Rodapé 11"/>
          <p:cNvSpPr>
            <a:spLocks noGrp="1"/>
          </p:cNvSpPr>
          <p:nvPr>
            <p:ph type="ftr" sz="quarter" idx="17"/>
          </p:nvPr>
        </p:nvSpPr>
        <p:spPr/>
        <p:txBody>
          <a:bodyPr rtlCol="0"/>
          <a:lstStyle/>
          <a:p>
            <a:endParaRPr lang="pt-BR"/>
          </a:p>
        </p:txBody>
      </p:sp>
    </p:spTree>
  </p:cSld>
  <p:clrMapOvr>
    <a:masterClrMapping/>
  </p:clrMapOvr>
  <p:transition>
    <p:cover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533400" y="204787"/>
            <a:ext cx="8153400" cy="652463"/>
          </a:xfrm>
        </p:spPr>
        <p:txBody>
          <a:bodyPr anchor="ctr"/>
          <a:lstStyle>
            <a:lvl1pPr>
              <a:defRPr/>
            </a:lvl1pPr>
          </a:lstStyle>
          <a:p>
            <a:r>
              <a:rPr kumimoji="0" lang="pt-BR"/>
              <a:t>Clique para editar o estilo do título mestre</a:t>
            </a:r>
            <a:endParaRPr kumimoji="0" lang="en-US"/>
          </a:p>
        </p:txBody>
      </p:sp>
      <p:sp>
        <p:nvSpPr>
          <p:cNvPr id="11" name="Espaço Reservado para Conteúdo 10"/>
          <p:cNvSpPr>
            <a:spLocks noGrp="1"/>
          </p:cNvSpPr>
          <p:nvPr>
            <p:ph sz="quarter" idx="2"/>
          </p:nvPr>
        </p:nvSpPr>
        <p:spPr>
          <a:xfrm>
            <a:off x="609600" y="1828800"/>
            <a:ext cx="3886200" cy="268605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3" name="Espaço Reservado para Conteúdo 12"/>
          <p:cNvSpPr>
            <a:spLocks noGrp="1"/>
          </p:cNvSpPr>
          <p:nvPr>
            <p:ph sz="quarter" idx="4"/>
          </p:nvPr>
        </p:nvSpPr>
        <p:spPr>
          <a:xfrm>
            <a:off x="4800600" y="1828800"/>
            <a:ext cx="3886200" cy="268605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0" name="Espaço Reservado para Data 9"/>
          <p:cNvSpPr>
            <a:spLocks noGrp="1"/>
          </p:cNvSpPr>
          <p:nvPr>
            <p:ph type="dt" sz="half" idx="15"/>
          </p:nvPr>
        </p:nvSpPr>
        <p:spPr/>
        <p:txBody>
          <a:bodyPr rtlCol="0"/>
          <a:lstStyle/>
          <a:p>
            <a:fld id="{1D233E4C-21AE-4C6A-AF0F-2C2056DE6DA0}" type="datetimeFigureOut">
              <a:rPr lang="pt-BR" smtClean="0"/>
              <a:pPr/>
              <a:t>22/07/2018</a:t>
            </a:fld>
            <a:endParaRPr lang="pt-BR"/>
          </a:p>
        </p:txBody>
      </p:sp>
      <p:sp>
        <p:nvSpPr>
          <p:cNvPr id="12" name="Espaço Reservado para Número de Slide 11"/>
          <p:cNvSpPr>
            <a:spLocks noGrp="1"/>
          </p:cNvSpPr>
          <p:nvPr>
            <p:ph type="sldNum" sz="quarter" idx="16"/>
          </p:nvPr>
        </p:nvSpPr>
        <p:spPr/>
        <p:txBody>
          <a:bodyPr rtlCol="0"/>
          <a:lstStyle/>
          <a:p>
            <a:fld id="{08C65E32-93C3-4A8D-9C70-17C08237137B}" type="slidenum">
              <a:rPr lang="pt-BR" smtClean="0"/>
              <a:pPr/>
              <a:t>‹nº›</a:t>
            </a:fld>
            <a:endParaRPr lang="pt-BR"/>
          </a:p>
        </p:txBody>
      </p:sp>
      <p:sp>
        <p:nvSpPr>
          <p:cNvPr id="14" name="Espaço Reservado para Rodapé 13"/>
          <p:cNvSpPr>
            <a:spLocks noGrp="1"/>
          </p:cNvSpPr>
          <p:nvPr>
            <p:ph type="ftr" sz="quarter" idx="17"/>
          </p:nvPr>
        </p:nvSpPr>
        <p:spPr/>
        <p:txBody>
          <a:bodyPr rtlCol="0"/>
          <a:lstStyle/>
          <a:p>
            <a:endParaRPr lang="pt-BR"/>
          </a:p>
        </p:txBody>
      </p:sp>
      <p:sp>
        <p:nvSpPr>
          <p:cNvPr id="16" name="Espaço Reservado para Texto 15"/>
          <p:cNvSpPr>
            <a:spLocks noGrp="1"/>
          </p:cNvSpPr>
          <p:nvPr>
            <p:ph type="body" sz="quarter" idx="1"/>
          </p:nvPr>
        </p:nvSpPr>
        <p:spPr>
          <a:xfrm>
            <a:off x="609600" y="1314450"/>
            <a:ext cx="3886200" cy="48006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pt-BR"/>
              <a:t>Clique para editar os estilos do texto mestre</a:t>
            </a:r>
          </a:p>
        </p:txBody>
      </p:sp>
      <p:sp>
        <p:nvSpPr>
          <p:cNvPr id="15" name="Espaço Reservado para Texto 14"/>
          <p:cNvSpPr>
            <a:spLocks noGrp="1"/>
          </p:cNvSpPr>
          <p:nvPr>
            <p:ph type="body" sz="quarter" idx="3"/>
          </p:nvPr>
        </p:nvSpPr>
        <p:spPr>
          <a:xfrm>
            <a:off x="4800600" y="1314450"/>
            <a:ext cx="3886200" cy="48006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pt-BR"/>
              <a:t>Clique para editar os estilos do texto mestre</a:t>
            </a:r>
          </a:p>
        </p:txBody>
      </p:sp>
    </p:spTree>
  </p:cSld>
  <p:clrMapOvr>
    <a:masterClrMapping/>
  </p:clrMapOvr>
  <p:transition>
    <p:cover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3" name="Espaço Reservado para Data 2"/>
          <p:cNvSpPr>
            <a:spLocks noGrp="1"/>
          </p:cNvSpPr>
          <p:nvPr>
            <p:ph type="dt" sz="half" idx="10"/>
          </p:nvPr>
        </p:nvSpPr>
        <p:spPr/>
        <p:txBody>
          <a:bodyPr/>
          <a:lstStyle/>
          <a:p>
            <a:fld id="{1D233E4C-21AE-4C6A-AF0F-2C2056DE6DA0}" type="datetimeFigureOut">
              <a:rPr lang="pt-BR" smtClean="0"/>
              <a:pPr/>
              <a:t>22/07/2018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lvl1pPr>
              <a:defRPr>
                <a:solidFill>
                  <a:srgbClr val="FFFFFF"/>
                </a:solidFill>
              </a:defRPr>
            </a:lvl1pPr>
          </a:lstStyle>
          <a:p>
            <a:fld id="{08C65E32-93C3-4A8D-9C70-17C08237137B}" type="slidenum">
              <a:rPr lang="pt-BR" smtClean="0"/>
              <a:pPr/>
              <a:t>‹nº›</a:t>
            </a:fld>
            <a:endParaRPr lang="pt-BR"/>
          </a:p>
        </p:txBody>
      </p:sp>
    </p:spTree>
  </p:cSld>
  <p:clrMapOvr>
    <a:masterClrMapping/>
  </p:clrMapOvr>
  <p:transition>
    <p:cover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D233E4C-21AE-4C6A-AF0F-2C2056DE6DA0}" type="datetimeFigureOut">
              <a:rPr lang="pt-BR" smtClean="0"/>
              <a:pPr/>
              <a:t>22/07/2018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a:xfrm>
            <a:off x="0" y="4686300"/>
            <a:ext cx="533400" cy="285750"/>
          </a:xfrm>
        </p:spPr>
        <p:txBody>
          <a:bodyPr/>
          <a:lstStyle>
            <a:lvl1pPr>
              <a:defRPr>
                <a:solidFill>
                  <a:schemeClr val="tx2"/>
                </a:solidFill>
              </a:defRPr>
            </a:lvl1pPr>
          </a:lstStyle>
          <a:p>
            <a:fld id="{08C65E32-93C3-4A8D-9C70-17C08237137B}" type="slidenum">
              <a:rPr lang="pt-BR" smtClean="0"/>
              <a:pPr/>
              <a:t>‹nº›</a:t>
            </a:fld>
            <a:endParaRPr lang="pt-BR"/>
          </a:p>
        </p:txBody>
      </p:sp>
    </p:spTree>
  </p:cSld>
  <p:clrMapOvr>
    <a:masterClrMapping/>
  </p:clrMapOvr>
  <p:transition>
    <p:cover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09600" y="204787"/>
            <a:ext cx="8077200" cy="652463"/>
          </a:xfrm>
        </p:spPr>
        <p:txBody>
          <a:bodyPr anchor="ctr"/>
          <a:lstStyle>
            <a:lvl1pPr algn="l">
              <a:buNone/>
              <a:defRPr sz="4400" b="0"/>
            </a:lvl1pPr>
          </a:lstStyle>
          <a:p>
            <a:r>
              <a:rPr kumimoji="0" lang="pt-BR"/>
              <a:t>Clique para editar o estilo do título mestre</a:t>
            </a:r>
            <a:endParaRPr kumimoji="0" lang="en-US"/>
          </a:p>
        </p:txBody>
      </p:sp>
      <p:sp>
        <p:nvSpPr>
          <p:cNvPr id="5" name="Espaço Reservado para Data 4"/>
          <p:cNvSpPr>
            <a:spLocks noGrp="1"/>
          </p:cNvSpPr>
          <p:nvPr>
            <p:ph type="dt" sz="half" idx="10"/>
          </p:nvPr>
        </p:nvSpPr>
        <p:spPr/>
        <p:txBody>
          <a:bodyPr/>
          <a:lstStyle/>
          <a:p>
            <a:fld id="{1D233E4C-21AE-4C6A-AF0F-2C2056DE6DA0}" type="datetimeFigureOut">
              <a:rPr lang="pt-BR" smtClean="0"/>
              <a:pPr/>
              <a:t>22/07/2018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lvl1pPr>
              <a:defRPr>
                <a:solidFill>
                  <a:srgbClr val="FFFFFF"/>
                </a:solidFill>
              </a:defRPr>
            </a:lvl1pPr>
          </a:lstStyle>
          <a:p>
            <a:fld id="{08C65E32-93C3-4A8D-9C70-17C08237137B}" type="slidenum">
              <a:rPr lang="pt-BR" smtClean="0"/>
              <a:pPr/>
              <a:t>‹nº›</a:t>
            </a:fld>
            <a:endParaRPr lang="pt-BR"/>
          </a:p>
        </p:txBody>
      </p:sp>
      <p:sp>
        <p:nvSpPr>
          <p:cNvPr id="3" name="Espaço Reservado para Texto 2"/>
          <p:cNvSpPr>
            <a:spLocks noGrp="1"/>
          </p:cNvSpPr>
          <p:nvPr>
            <p:ph type="body" idx="2"/>
          </p:nvPr>
        </p:nvSpPr>
        <p:spPr>
          <a:xfrm>
            <a:off x="609600" y="1314450"/>
            <a:ext cx="1600200" cy="325755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pt-BR"/>
              <a:t>Clique para editar os estilos do texto mestre</a:t>
            </a:r>
          </a:p>
        </p:txBody>
      </p:sp>
      <p:sp>
        <p:nvSpPr>
          <p:cNvPr id="9" name="Espaço Reservado para Conteúdo 8"/>
          <p:cNvSpPr>
            <a:spLocks noGrp="1"/>
          </p:cNvSpPr>
          <p:nvPr>
            <p:ph sz="quarter" idx="1"/>
          </p:nvPr>
        </p:nvSpPr>
        <p:spPr>
          <a:xfrm>
            <a:off x="2362200" y="1314450"/>
            <a:ext cx="6400800" cy="331470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Tree>
  </p:cSld>
  <p:clrMapOvr>
    <a:masterClrMapping/>
  </p:clrMapOvr>
  <p:transition>
    <p:cover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3">
        <a:schemeClr val="bg2"/>
      </p:bgRef>
    </p:bg>
    <p:spTree>
      <p:nvGrpSpPr>
        <p:cNvPr id="1" name=""/>
        <p:cNvGrpSpPr/>
        <p:nvPr/>
      </p:nvGrpSpPr>
      <p:grpSpPr>
        <a:xfrm>
          <a:off x="0" y="0"/>
          <a:ext cx="0" cy="0"/>
          <a:chOff x="0" y="0"/>
          <a:chExt cx="0" cy="0"/>
        </a:xfrm>
      </p:grpSpPr>
      <p:sp>
        <p:nvSpPr>
          <p:cNvPr id="4" name="Espaço Reservado para Texto 3"/>
          <p:cNvSpPr>
            <a:spLocks noGrp="1"/>
          </p:cNvSpPr>
          <p:nvPr>
            <p:ph type="body" sz="half" idx="2"/>
          </p:nvPr>
        </p:nvSpPr>
        <p:spPr>
          <a:xfrm>
            <a:off x="1600200" y="4114800"/>
            <a:ext cx="7315200" cy="51435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t-BR"/>
              <a:t>Clique para editar os estilos do texto mestre</a:t>
            </a:r>
          </a:p>
        </p:txBody>
      </p:sp>
      <p:sp>
        <p:nvSpPr>
          <p:cNvPr id="8" name="Retângulo 7"/>
          <p:cNvSpPr/>
          <p:nvPr/>
        </p:nvSpPr>
        <p:spPr bwMode="white">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ângulo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a:xfrm>
            <a:off x="1545336" y="3490722"/>
            <a:ext cx="7598664"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1600200" y="3486150"/>
            <a:ext cx="7315200" cy="514350"/>
          </a:xfrm>
        </p:spPr>
        <p:txBody>
          <a:bodyPr anchor="ctr"/>
          <a:lstStyle>
            <a:lvl1pPr algn="l">
              <a:buNone/>
              <a:defRPr sz="2800" b="0">
                <a:solidFill>
                  <a:srgbClr val="FFFFFF"/>
                </a:solidFill>
              </a:defRPr>
            </a:lvl1pPr>
          </a:lstStyle>
          <a:p>
            <a:r>
              <a:rPr kumimoji="0" lang="pt-BR"/>
              <a:t>Clique para editar o estilo do título mestre</a:t>
            </a:r>
            <a:endParaRPr kumimoji="0" lang="en-US"/>
          </a:p>
        </p:txBody>
      </p:sp>
      <p:sp>
        <p:nvSpPr>
          <p:cNvPr id="11" name="Retângulo 10"/>
          <p:cNvSpPr/>
          <p:nvPr/>
        </p:nvSpPr>
        <p:spPr bwMode="white">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ço Reservado para Data 11"/>
          <p:cNvSpPr>
            <a:spLocks noGrp="1"/>
          </p:cNvSpPr>
          <p:nvPr>
            <p:ph type="dt" sz="half" idx="10"/>
          </p:nvPr>
        </p:nvSpPr>
        <p:spPr>
          <a:xfrm>
            <a:off x="6248400" y="4686300"/>
            <a:ext cx="2667000" cy="273844"/>
          </a:xfrm>
        </p:spPr>
        <p:txBody>
          <a:bodyPr rtlCol="0"/>
          <a:lstStyle/>
          <a:p>
            <a:fld id="{1D233E4C-21AE-4C6A-AF0F-2C2056DE6DA0}" type="datetimeFigureOut">
              <a:rPr lang="pt-BR" smtClean="0"/>
              <a:pPr/>
              <a:t>22/07/2018</a:t>
            </a:fld>
            <a:endParaRPr lang="pt-BR"/>
          </a:p>
        </p:txBody>
      </p:sp>
      <p:sp>
        <p:nvSpPr>
          <p:cNvPr id="13" name="Espaço Reservado para Número de Slide 12"/>
          <p:cNvSpPr>
            <a:spLocks noGrp="1"/>
          </p:cNvSpPr>
          <p:nvPr>
            <p:ph type="sldNum" sz="quarter" idx="11"/>
          </p:nvPr>
        </p:nvSpPr>
        <p:spPr>
          <a:xfrm>
            <a:off x="0" y="3500437"/>
            <a:ext cx="1447800" cy="497684"/>
          </a:xfrm>
        </p:spPr>
        <p:txBody>
          <a:bodyPr rtlCol="0"/>
          <a:lstStyle>
            <a:lvl1pPr>
              <a:defRPr sz="2800"/>
            </a:lvl1pPr>
          </a:lstStyle>
          <a:p>
            <a:fld id="{08C65E32-93C3-4A8D-9C70-17C08237137B}" type="slidenum">
              <a:rPr lang="pt-BR" smtClean="0"/>
              <a:pPr/>
              <a:t>‹nº›</a:t>
            </a:fld>
            <a:endParaRPr lang="pt-BR"/>
          </a:p>
        </p:txBody>
      </p:sp>
      <p:sp>
        <p:nvSpPr>
          <p:cNvPr id="14" name="Espaço Reservado para Rodapé 13"/>
          <p:cNvSpPr>
            <a:spLocks noGrp="1"/>
          </p:cNvSpPr>
          <p:nvPr>
            <p:ph type="ftr" sz="quarter" idx="12"/>
          </p:nvPr>
        </p:nvSpPr>
        <p:spPr>
          <a:xfrm>
            <a:off x="1600200" y="4686155"/>
            <a:ext cx="4572000" cy="273844"/>
          </a:xfrm>
        </p:spPr>
        <p:txBody>
          <a:bodyPr rtlCol="0"/>
          <a:lstStyle/>
          <a:p>
            <a:endParaRPr lang="pt-BR"/>
          </a:p>
        </p:txBody>
      </p:sp>
      <p:sp>
        <p:nvSpPr>
          <p:cNvPr id="3" name="Espaço Reservado para Imagem 2"/>
          <p:cNvSpPr>
            <a:spLocks noGrp="1"/>
          </p:cNvSpPr>
          <p:nvPr>
            <p:ph type="pic" idx="1"/>
          </p:nvPr>
        </p:nvSpPr>
        <p:spPr>
          <a:xfrm>
            <a:off x="1560576" y="0"/>
            <a:ext cx="7583424" cy="3426714"/>
          </a:xfrm>
          <a:solidFill>
            <a:schemeClr val="accent1">
              <a:tint val="40000"/>
            </a:schemeClr>
          </a:solidFill>
          <a:ln>
            <a:noFill/>
          </a:ln>
        </p:spPr>
        <p:txBody>
          <a:bodyPr/>
          <a:lstStyle>
            <a:lvl1pPr marL="0" indent="0">
              <a:buNone/>
              <a:defRPr sz="3200"/>
            </a:lvl1pPr>
          </a:lstStyle>
          <a:p>
            <a:r>
              <a:rPr kumimoji="0" lang="pt-BR"/>
              <a:t>Clique no ícone para adicionar uma imagem</a:t>
            </a:r>
            <a:endParaRPr kumimoji="0" lang="en-US" dirty="0"/>
          </a:p>
        </p:txBody>
      </p:sp>
    </p:spTree>
  </p:cSld>
  <p:clrMapOvr>
    <a:overrideClrMapping bg1="lt1" tx1="dk1" bg2="lt2" tx2="dk2" accent1="accent1" accent2="accent2" accent3="accent3" accent4="accent4" accent5="accent5" accent6="accent6" hlink="hlink" folHlink="folHlink"/>
  </p:clrMapOvr>
  <p:transition>
    <p:cover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ço Reservado para Título 21"/>
          <p:cNvSpPr>
            <a:spLocks noGrp="1"/>
          </p:cNvSpPr>
          <p:nvPr>
            <p:ph type="title"/>
          </p:nvPr>
        </p:nvSpPr>
        <p:spPr>
          <a:xfrm>
            <a:off x="609600" y="171450"/>
            <a:ext cx="8153400" cy="742950"/>
          </a:xfrm>
          <a:prstGeom prst="rect">
            <a:avLst/>
          </a:prstGeom>
        </p:spPr>
        <p:txBody>
          <a:bodyPr vert="horz" anchor="ctr">
            <a:normAutofit/>
          </a:bodyPr>
          <a:lstStyle/>
          <a:p>
            <a:r>
              <a:rPr kumimoji="0" lang="pt-BR"/>
              <a:t>Clique para editar o estilo do título mestre</a:t>
            </a:r>
            <a:endParaRPr kumimoji="0" lang="en-US"/>
          </a:p>
        </p:txBody>
      </p:sp>
      <p:sp>
        <p:nvSpPr>
          <p:cNvPr id="13" name="Espaço Reservado para Texto 12"/>
          <p:cNvSpPr>
            <a:spLocks noGrp="1"/>
          </p:cNvSpPr>
          <p:nvPr>
            <p:ph type="body" idx="1"/>
          </p:nvPr>
        </p:nvSpPr>
        <p:spPr>
          <a:xfrm>
            <a:off x="612648" y="1200150"/>
            <a:ext cx="8153400" cy="3394710"/>
          </a:xfrm>
          <a:prstGeom prst="rect">
            <a:avLst/>
          </a:prstGeom>
        </p:spPr>
        <p:txBody>
          <a:bodyPr vert="horz">
            <a:normAutofit/>
          </a:bodyPr>
          <a:lstStyle/>
          <a:p>
            <a:pPr lvl="0" eaLnBrk="1" latinLnBrk="0" hangingPunct="1"/>
            <a:r>
              <a:rPr kumimoji="0" lang="pt-BR"/>
              <a:t>Clique para editar os estilos do texto mestre</a:t>
            </a:r>
          </a:p>
          <a:p>
            <a:pPr lvl="1" eaLnBrk="1" latinLnBrk="0" hangingPunct="1"/>
            <a:r>
              <a:rPr kumimoji="0" lang="pt-BR"/>
              <a:t>Segundo nível</a:t>
            </a:r>
          </a:p>
          <a:p>
            <a:pPr lvl="2" eaLnBrk="1" latinLnBrk="0" hangingPunct="1"/>
            <a:r>
              <a:rPr kumimoji="0" lang="pt-BR"/>
              <a:t>Terceiro nível</a:t>
            </a:r>
          </a:p>
          <a:p>
            <a:pPr lvl="3" eaLnBrk="1" latinLnBrk="0" hangingPunct="1"/>
            <a:r>
              <a:rPr kumimoji="0" lang="pt-BR"/>
              <a:t>Quarto nível</a:t>
            </a:r>
          </a:p>
          <a:p>
            <a:pPr lvl="4" eaLnBrk="1" latinLnBrk="0" hangingPunct="1"/>
            <a:r>
              <a:rPr kumimoji="0" lang="pt-BR"/>
              <a:t>Quinto nível</a:t>
            </a:r>
            <a:endParaRPr kumimoji="0" lang="en-US"/>
          </a:p>
        </p:txBody>
      </p:sp>
      <p:sp>
        <p:nvSpPr>
          <p:cNvPr id="14" name="Espaço Reservado para Data 13"/>
          <p:cNvSpPr>
            <a:spLocks noGrp="1"/>
          </p:cNvSpPr>
          <p:nvPr>
            <p:ph type="dt" sz="half" idx="2"/>
          </p:nvPr>
        </p:nvSpPr>
        <p:spPr>
          <a:xfrm>
            <a:off x="6096000" y="4686300"/>
            <a:ext cx="2667000" cy="273844"/>
          </a:xfrm>
          <a:prstGeom prst="rect">
            <a:avLst/>
          </a:prstGeom>
        </p:spPr>
        <p:txBody>
          <a:bodyPr vert="horz" anchor="ctr" anchorCtr="0"/>
          <a:lstStyle>
            <a:lvl1pPr algn="l" eaLnBrk="1" latinLnBrk="0" hangingPunct="1">
              <a:defRPr kumimoji="0" sz="1400">
                <a:solidFill>
                  <a:schemeClr val="tx2"/>
                </a:solidFill>
              </a:defRPr>
            </a:lvl1pPr>
          </a:lstStyle>
          <a:p>
            <a:fld id="{1D233E4C-21AE-4C6A-AF0F-2C2056DE6DA0}" type="datetimeFigureOut">
              <a:rPr lang="pt-BR" smtClean="0"/>
              <a:pPr/>
              <a:t>22/07/2018</a:t>
            </a:fld>
            <a:endParaRPr lang="pt-BR"/>
          </a:p>
        </p:txBody>
      </p:sp>
      <p:sp>
        <p:nvSpPr>
          <p:cNvPr id="3" name="Espaço Reservado para Rodapé 2"/>
          <p:cNvSpPr>
            <a:spLocks noGrp="1"/>
          </p:cNvSpPr>
          <p:nvPr>
            <p:ph type="ftr" sz="quarter" idx="3"/>
          </p:nvPr>
        </p:nvSpPr>
        <p:spPr>
          <a:xfrm>
            <a:off x="609601" y="4686155"/>
            <a:ext cx="5421083" cy="273844"/>
          </a:xfrm>
          <a:prstGeom prst="rect">
            <a:avLst/>
          </a:prstGeom>
        </p:spPr>
        <p:txBody>
          <a:bodyPr vert="horz" anchor="ctr"/>
          <a:lstStyle>
            <a:lvl1pPr algn="r" eaLnBrk="1" latinLnBrk="0" hangingPunct="1">
              <a:defRPr kumimoji="0" sz="1400">
                <a:solidFill>
                  <a:schemeClr val="tx2"/>
                </a:solidFill>
              </a:defRPr>
            </a:lvl1pPr>
          </a:lstStyle>
          <a:p>
            <a:endParaRPr lang="pt-BR"/>
          </a:p>
        </p:txBody>
      </p:sp>
      <p:sp>
        <p:nvSpPr>
          <p:cNvPr id="7" name="Retângulo 6"/>
          <p:cNvSpPr/>
          <p:nvPr/>
        </p:nvSpPr>
        <p:spPr bwMode="white">
          <a:xfrm>
            <a:off x="0" y="92583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ângulo 7"/>
          <p:cNvSpPr/>
          <p:nvPr/>
        </p:nvSpPr>
        <p:spPr>
          <a:xfrm>
            <a:off x="0" y="960120"/>
            <a:ext cx="533400" cy="1714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ângulo 8"/>
          <p:cNvSpPr/>
          <p:nvPr/>
        </p:nvSpPr>
        <p:spPr>
          <a:xfrm>
            <a:off x="590550" y="960120"/>
            <a:ext cx="8553450" cy="1714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ço Reservado para Número de Slide 22"/>
          <p:cNvSpPr>
            <a:spLocks noGrp="1"/>
          </p:cNvSpPr>
          <p:nvPr>
            <p:ph type="sldNum" sz="quarter" idx="4"/>
          </p:nvPr>
        </p:nvSpPr>
        <p:spPr>
          <a:xfrm>
            <a:off x="0" y="954167"/>
            <a:ext cx="533400" cy="183357"/>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8C65E32-93C3-4A8D-9C70-17C08237137B}"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cover dir="ld"/>
  </p:transition>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8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137206" y="2499742"/>
            <a:ext cx="7539249" cy="648072"/>
          </a:xfrm>
        </p:spPr>
        <p:txBody>
          <a:bodyPr>
            <a:noAutofit/>
          </a:bodyPr>
          <a:lstStyle/>
          <a:p>
            <a:r>
              <a:rPr lang="pt-BR" sz="3600" dirty="0">
                <a:solidFill>
                  <a:schemeClr val="tx1"/>
                </a:solidFill>
                <a:latin typeface="Cambria" pitchFamily="18" charset="0"/>
              </a:rPr>
              <a:t>CONDUTAS VEDADAS A AGENTES </a:t>
            </a:r>
            <a:r>
              <a:rPr lang="pt-BR" sz="3600" dirty="0" err="1">
                <a:solidFill>
                  <a:schemeClr val="tx1"/>
                </a:solidFill>
                <a:latin typeface="Cambria" pitchFamily="18" charset="0"/>
              </a:rPr>
              <a:t>P</a:t>
            </a:r>
            <a:r>
              <a:rPr lang="en-US" sz="3600" dirty="0">
                <a:solidFill>
                  <a:schemeClr val="tx1"/>
                </a:solidFill>
                <a:latin typeface="Cambria" pitchFamily="18" charset="0"/>
              </a:rPr>
              <a:t>ÚBLICOS</a:t>
            </a:r>
            <a:endParaRPr lang="pt-BR" sz="3600" dirty="0">
              <a:solidFill>
                <a:schemeClr val="tx1"/>
              </a:solidFill>
              <a:latin typeface="Cambria" pitchFamily="18" charset="0"/>
            </a:endParaRPr>
          </a:p>
        </p:txBody>
      </p:sp>
      <p:pic>
        <p:nvPicPr>
          <p:cNvPr id="10" name="Imagem 9" descr="logo.png"/>
          <p:cNvPicPr>
            <a:picLocks noChangeAspect="1"/>
          </p:cNvPicPr>
          <p:nvPr/>
        </p:nvPicPr>
        <p:blipFill>
          <a:blip r:embed="rId2" cstate="print">
            <a:lum contrast="40000"/>
          </a:blip>
          <a:srcRect l="5918" t="14853" r="5731" b="20002"/>
          <a:stretch>
            <a:fillRect/>
          </a:stretch>
        </p:blipFill>
        <p:spPr>
          <a:xfrm>
            <a:off x="6012160" y="4587974"/>
            <a:ext cx="2947755" cy="424963"/>
          </a:xfrm>
          <a:prstGeom prst="rect">
            <a:avLst/>
          </a:prstGeom>
        </p:spPr>
      </p:pic>
      <p:sp>
        <p:nvSpPr>
          <p:cNvPr id="6" name="Retângulo 5"/>
          <p:cNvSpPr/>
          <p:nvPr/>
        </p:nvSpPr>
        <p:spPr>
          <a:xfrm>
            <a:off x="0" y="3435846"/>
            <a:ext cx="3779912"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10"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9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4. Sujeitos</a:t>
            </a:r>
            <a:endParaRPr lang="pt-BR" sz="2400" dirty="0">
              <a:latin typeface="Cambria" pitchFamily="18" charset="0"/>
            </a:endParaRPr>
          </a:p>
        </p:txBody>
      </p:sp>
      <p:sp>
        <p:nvSpPr>
          <p:cNvPr id="8" name="Espaço Reservado para Texto 7"/>
          <p:cNvSpPr>
            <a:spLocks noGrp="1"/>
          </p:cNvSpPr>
          <p:nvPr>
            <p:ph type="body" idx="2"/>
          </p:nvPr>
        </p:nvSpPr>
        <p:spPr>
          <a:xfrm>
            <a:off x="609600" y="1474440"/>
            <a:ext cx="1600200" cy="3257550"/>
          </a:xfrm>
        </p:spPr>
        <p:txBody>
          <a:bodyPr/>
          <a:lstStyle/>
          <a:p>
            <a:r>
              <a:rPr lang="pt-BR" dirty="0"/>
              <a:t> </a:t>
            </a:r>
          </a:p>
        </p:txBody>
      </p:sp>
      <p:sp>
        <p:nvSpPr>
          <p:cNvPr id="5" name="CaixaDeTexto 4"/>
          <p:cNvSpPr txBox="1"/>
          <p:nvPr/>
        </p:nvSpPr>
        <p:spPr>
          <a:xfrm>
            <a:off x="2483768" y="1149842"/>
            <a:ext cx="5976664" cy="3323987"/>
          </a:xfrm>
          <a:prstGeom prst="rect">
            <a:avLst/>
          </a:prstGeom>
          <a:noFill/>
        </p:spPr>
        <p:txBody>
          <a:bodyPr wrap="square" rtlCol="0">
            <a:spAutoFit/>
          </a:bodyPr>
          <a:lstStyle/>
          <a:p>
            <a:pPr algn="ctr">
              <a:lnSpc>
                <a:spcPct val="150000"/>
              </a:lnSpc>
            </a:pPr>
            <a:r>
              <a:rPr lang="pt-BR" sz="1400" b="1" dirty="0">
                <a:latin typeface="Cambria" pitchFamily="18" charset="0"/>
                <a:cs typeface="Calibri" pitchFamily="34" charset="0"/>
              </a:rPr>
              <a:t>SUJEITO PASSIVO</a:t>
            </a: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9.504/97 – Aquele que exerce:</a:t>
            </a:r>
          </a:p>
          <a:p>
            <a:pPr marL="342900" indent="-342900" algn="just">
              <a:lnSpc>
                <a:spcPct val="150000"/>
              </a:lnSpc>
              <a:buAutoNum type="alphaLcParenR"/>
            </a:pPr>
            <a:r>
              <a:rPr lang="pt-BR" sz="1400" dirty="0">
                <a:latin typeface="Cambria" pitchFamily="18" charset="0"/>
                <a:cs typeface="Calibri" pitchFamily="34" charset="0"/>
              </a:rPr>
              <a:t>Transitoriamente ou sem remuneração;</a:t>
            </a:r>
          </a:p>
          <a:p>
            <a:pPr marL="342900" indent="-342900" algn="just">
              <a:lnSpc>
                <a:spcPct val="150000"/>
              </a:lnSpc>
              <a:buAutoNum type="alphaLcParenR"/>
            </a:pPr>
            <a:r>
              <a:rPr lang="pt-BR" sz="1400" dirty="0">
                <a:latin typeface="Cambria" pitchFamily="18" charset="0"/>
                <a:cs typeface="Calibri" pitchFamily="34" charset="0"/>
              </a:rPr>
              <a:t>Por eleição, nomeação, designação, contratação ou qualquer outra forma de investidura ou vínculo: prestadores de serviços;</a:t>
            </a:r>
          </a:p>
          <a:p>
            <a:pPr marL="342900" indent="-342900" algn="just">
              <a:lnSpc>
                <a:spcPct val="150000"/>
              </a:lnSpc>
              <a:buAutoNum type="alphaLcParenR"/>
            </a:pPr>
            <a:r>
              <a:rPr lang="pt-BR" sz="1400" dirty="0">
                <a:latin typeface="Cambria" pitchFamily="18" charset="0"/>
                <a:cs typeface="Calibri" pitchFamily="34" charset="0"/>
              </a:rPr>
              <a:t>Mandato, cargo, emprego ou função: nomeado, eleito, contratado, celetista ou </a:t>
            </a:r>
            <a:r>
              <a:rPr lang="pt-BR" sz="1400" dirty="0" err="1">
                <a:latin typeface="Cambria" pitchFamily="18" charset="0"/>
                <a:cs typeface="Calibri" pitchFamily="34" charset="0"/>
              </a:rPr>
              <a:t>estatut</a:t>
            </a:r>
            <a:r>
              <a:rPr lang="en-US" sz="1400" dirty="0" err="1">
                <a:latin typeface="Cambria" pitchFamily="18" charset="0"/>
                <a:cs typeface="Calibri" pitchFamily="34" charset="0"/>
              </a:rPr>
              <a:t>ário</a:t>
            </a:r>
            <a:r>
              <a:rPr lang="en-US" sz="1400" dirty="0">
                <a:latin typeface="Cambria" pitchFamily="18" charset="0"/>
                <a:cs typeface="Calibri" pitchFamily="34" charset="0"/>
              </a:rPr>
              <a:t>;</a:t>
            </a:r>
            <a:endParaRPr lang="pt-BR" sz="1400" dirty="0">
              <a:latin typeface="Cambria" pitchFamily="18" charset="0"/>
              <a:cs typeface="Calibri" pitchFamily="34" charset="0"/>
            </a:endParaRPr>
          </a:p>
          <a:p>
            <a:pPr marL="342900" indent="-342900" algn="just">
              <a:lnSpc>
                <a:spcPct val="150000"/>
              </a:lnSpc>
              <a:buAutoNum type="alphaLcParenR"/>
            </a:pPr>
            <a:r>
              <a:rPr lang="pt-BR" sz="1400" dirty="0">
                <a:latin typeface="Cambria" pitchFamily="18" charset="0"/>
                <a:cs typeface="Calibri" pitchFamily="34" charset="0"/>
              </a:rPr>
              <a:t>Nos órgãos ou entidades da administração pública direta, indireta, ou fundacional: autarquias, empresas públicas, SEM e </a:t>
            </a:r>
            <a:r>
              <a:rPr lang="pt-BR" sz="1400" dirty="0" err="1">
                <a:latin typeface="Cambria" pitchFamily="18" charset="0"/>
                <a:cs typeface="Calibri" pitchFamily="34" charset="0"/>
              </a:rPr>
              <a:t>fundaç</a:t>
            </a:r>
            <a:r>
              <a:rPr lang="en-US" sz="1400" dirty="0" err="1">
                <a:latin typeface="Cambria" pitchFamily="18" charset="0"/>
                <a:cs typeface="Calibri" pitchFamily="34" charset="0"/>
              </a:rPr>
              <a:t>ões</a:t>
            </a:r>
            <a:r>
              <a:rPr lang="pt-BR" sz="1400" dirty="0">
                <a:latin typeface="Cambria" pitchFamily="18" charset="0"/>
                <a:cs typeface="Calibri" pitchFamily="34" charset="0"/>
              </a:rPr>
              <a:t>.</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387980448"/>
      </p:ext>
    </p:extLst>
  </p:cSld>
  <p:clrMapOvr>
    <a:masterClrMapping/>
  </p:clrMapOvr>
  <p:transition>
    <p:cover dir="l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4. Sujeitos</a:t>
            </a:r>
            <a:endParaRPr lang="pt-BR" sz="2400" dirty="0">
              <a:latin typeface="Cambria" pitchFamily="18" charset="0"/>
            </a:endParaRPr>
          </a:p>
        </p:txBody>
      </p:sp>
      <p:sp>
        <p:nvSpPr>
          <p:cNvPr id="8" name="Espaço Reservado para Texto 7"/>
          <p:cNvSpPr>
            <a:spLocks noGrp="1"/>
          </p:cNvSpPr>
          <p:nvPr>
            <p:ph type="body" idx="2"/>
          </p:nvPr>
        </p:nvSpPr>
        <p:spPr>
          <a:xfrm>
            <a:off x="609600" y="1474440"/>
            <a:ext cx="1600200" cy="3257550"/>
          </a:xfrm>
        </p:spPr>
        <p:txBody>
          <a:bodyPr/>
          <a:lstStyle/>
          <a:p>
            <a:r>
              <a:rPr lang="pt-BR" dirty="0"/>
              <a:t> </a:t>
            </a:r>
          </a:p>
        </p:txBody>
      </p:sp>
      <p:sp>
        <p:nvSpPr>
          <p:cNvPr id="5" name="CaixaDeTexto 4"/>
          <p:cNvSpPr txBox="1"/>
          <p:nvPr/>
        </p:nvSpPr>
        <p:spPr>
          <a:xfrm>
            <a:off x="2483768" y="1149842"/>
            <a:ext cx="5976664" cy="3000821"/>
          </a:xfrm>
          <a:prstGeom prst="rect">
            <a:avLst/>
          </a:prstGeom>
          <a:noFill/>
        </p:spPr>
        <p:txBody>
          <a:bodyPr wrap="square" rtlCol="0">
            <a:spAutoFit/>
          </a:bodyPr>
          <a:lstStyle/>
          <a:p>
            <a:pPr algn="ctr">
              <a:lnSpc>
                <a:spcPct val="150000"/>
              </a:lnSpc>
            </a:pPr>
            <a:r>
              <a:rPr lang="pt-BR" sz="1400" b="1" dirty="0">
                <a:latin typeface="Cambria" pitchFamily="18" charset="0"/>
                <a:cs typeface="Calibri" pitchFamily="34" charset="0"/>
              </a:rPr>
              <a:t>SUJEITO PASSIVO</a:t>
            </a: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8.112/90</a:t>
            </a:r>
          </a:p>
          <a:p>
            <a:pPr algn="just">
              <a:lnSpc>
                <a:spcPct val="150000"/>
              </a:lnSpc>
            </a:pPr>
            <a:r>
              <a:rPr lang="en-US" sz="1400" dirty="0">
                <a:latin typeface="Cambria" pitchFamily="18" charset="0"/>
                <a:cs typeface="Calibri" pitchFamily="34" charset="0"/>
              </a:rPr>
              <a:t>"</a:t>
            </a:r>
            <a:r>
              <a:rPr lang="pt-BR" sz="1400" dirty="0">
                <a:latin typeface="Cambria" pitchFamily="18" charset="0"/>
                <a:cs typeface="Calibri" pitchFamily="34" charset="0"/>
              </a:rPr>
              <a:t>Art. 117.  Ao servidor é proibido:</a:t>
            </a:r>
          </a:p>
          <a:p>
            <a:pPr algn="just">
              <a:lnSpc>
                <a:spcPct val="150000"/>
              </a:lnSpc>
            </a:pPr>
            <a:r>
              <a:rPr lang="pt-BR" sz="1400" dirty="0">
                <a:latin typeface="Cambria" pitchFamily="18" charset="0"/>
                <a:cs typeface="Calibri" pitchFamily="34" charset="0"/>
              </a:rPr>
              <a:t>IX - valer-se do cargo para lograr proveito pessoal ou de outrem, em detrimento da dignidade da função pública</a:t>
            </a:r>
          </a:p>
          <a:p>
            <a:pPr algn="just">
              <a:lnSpc>
                <a:spcPct val="150000"/>
              </a:lnSpc>
            </a:pPr>
            <a:r>
              <a:rPr lang="pt-BR" sz="1400" dirty="0">
                <a:latin typeface="Cambria" pitchFamily="18" charset="0"/>
                <a:cs typeface="Calibri" pitchFamily="34" charset="0"/>
              </a:rPr>
              <a:t>	Pena: demissão (art. 132, XIII)</a:t>
            </a:r>
          </a:p>
          <a:p>
            <a:pPr algn="just">
              <a:lnSpc>
                <a:spcPct val="150000"/>
              </a:lnSpc>
            </a:pPr>
            <a:r>
              <a:rPr lang="pt-BR" sz="1400" dirty="0">
                <a:latin typeface="Cambria" pitchFamily="18" charset="0"/>
                <a:cs typeface="Calibri" pitchFamily="34" charset="0"/>
              </a:rPr>
              <a:t>Art. 121.  O servidor responde civil, penal e administrativamente pelo exercício irregular de suas atribuições</a:t>
            </a:r>
            <a:r>
              <a:rPr lang="en-US" sz="1400" dirty="0">
                <a:latin typeface="Cambria" pitchFamily="18" charset="0"/>
                <a:cs typeface="Calibri" pitchFamily="34" charset="0"/>
              </a:rPr>
              <a:t>"</a:t>
            </a:r>
            <a:r>
              <a:rPr lang="pt-BR" sz="1400" dirty="0">
                <a:latin typeface="Cambria" pitchFamily="18" charset="0"/>
                <a:cs typeface="Calibri" pitchFamily="34" charset="0"/>
              </a:rPr>
              <a:t>.</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325849966"/>
      </p:ext>
    </p:extLst>
  </p:cSld>
  <p:clrMapOvr>
    <a:masterClrMapping/>
  </p:clrMapOvr>
  <p:transition>
    <p:cover dir="l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4. Sujeitos</a:t>
            </a:r>
            <a:endParaRPr lang="pt-BR" sz="2400" dirty="0">
              <a:latin typeface="Cambria" pitchFamily="18" charset="0"/>
            </a:endParaRPr>
          </a:p>
        </p:txBody>
      </p:sp>
      <p:sp>
        <p:nvSpPr>
          <p:cNvPr id="8" name="Espaço Reservado para Texto 7"/>
          <p:cNvSpPr>
            <a:spLocks noGrp="1"/>
          </p:cNvSpPr>
          <p:nvPr>
            <p:ph type="body" idx="2"/>
          </p:nvPr>
        </p:nvSpPr>
        <p:spPr>
          <a:xfrm>
            <a:off x="609600" y="1474440"/>
            <a:ext cx="1600200" cy="3257550"/>
          </a:xfrm>
        </p:spPr>
        <p:txBody>
          <a:bodyPr/>
          <a:lstStyle/>
          <a:p>
            <a:r>
              <a:rPr lang="pt-BR" dirty="0"/>
              <a:t> </a:t>
            </a:r>
          </a:p>
        </p:txBody>
      </p:sp>
      <p:sp>
        <p:nvSpPr>
          <p:cNvPr id="5" name="CaixaDeTexto 4"/>
          <p:cNvSpPr txBox="1"/>
          <p:nvPr/>
        </p:nvSpPr>
        <p:spPr>
          <a:xfrm>
            <a:off x="2483768" y="1149842"/>
            <a:ext cx="5976664" cy="3000821"/>
          </a:xfrm>
          <a:prstGeom prst="rect">
            <a:avLst/>
          </a:prstGeom>
          <a:noFill/>
        </p:spPr>
        <p:txBody>
          <a:bodyPr wrap="square" rtlCol="0">
            <a:spAutoFit/>
          </a:bodyPr>
          <a:lstStyle/>
          <a:p>
            <a:pPr algn="ctr">
              <a:lnSpc>
                <a:spcPct val="150000"/>
              </a:lnSpc>
            </a:pPr>
            <a:r>
              <a:rPr lang="pt-BR" sz="1400" b="1" dirty="0">
                <a:latin typeface="Cambria" pitchFamily="18" charset="0"/>
                <a:cs typeface="Calibri" pitchFamily="34" charset="0"/>
              </a:rPr>
              <a:t>SUJEITO PASSIVO</a:t>
            </a: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8.429/92</a:t>
            </a:r>
          </a:p>
          <a:p>
            <a:pPr algn="just">
              <a:lnSpc>
                <a:spcPct val="150000"/>
              </a:lnSpc>
            </a:pPr>
            <a:r>
              <a:rPr lang="pt-BR" sz="1400" dirty="0">
                <a:latin typeface="Cambria" pitchFamily="18" charset="0"/>
                <a:cs typeface="Calibri" pitchFamily="34" charset="0"/>
              </a:rPr>
              <a:t>"Art. 11. Constitui ato de improbidade administrativa que atenta contra os princípios da administração pública qualquer ação ou omissão que viole os deveres de honestidade, imparcialidade, legalidade, e lealdade às instituições, e notadamente:</a:t>
            </a:r>
          </a:p>
          <a:p>
            <a:pPr algn="just">
              <a:lnSpc>
                <a:spcPct val="150000"/>
              </a:lnSpc>
            </a:pPr>
            <a:r>
              <a:rPr lang="pt-BR" sz="1400" dirty="0" err="1">
                <a:latin typeface="Cambria" pitchFamily="18" charset="0"/>
                <a:cs typeface="Calibri" pitchFamily="34" charset="0"/>
              </a:rPr>
              <a:t>I</a:t>
            </a:r>
            <a:r>
              <a:rPr lang="pt-BR" sz="1400" dirty="0">
                <a:latin typeface="Cambria" pitchFamily="18" charset="0"/>
                <a:cs typeface="Calibri" pitchFamily="34" charset="0"/>
              </a:rPr>
              <a:t> - praticar ato visando fim proibido em lei ou regulamento ou diverso daquele previsto, na regra de competência</a:t>
            </a:r>
            <a:r>
              <a:rPr lang="en-US" sz="1400" dirty="0">
                <a:latin typeface="Cambria" pitchFamily="18" charset="0"/>
                <a:cs typeface="Calibri" pitchFamily="34" charset="0"/>
              </a:rPr>
              <a:t>"</a:t>
            </a:r>
            <a:r>
              <a:rPr lang="pt-BR" sz="1400" dirty="0">
                <a:latin typeface="Cambria" pitchFamily="18" charset="0"/>
                <a:cs typeface="Calibri" pitchFamily="34" charset="0"/>
              </a:rPr>
              <a:t>.</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86672743"/>
      </p:ext>
    </p:extLst>
  </p:cSld>
  <p:clrMapOvr>
    <a:masterClrMapping/>
  </p:clrMapOvr>
  <p:transition>
    <p:cover dir="l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4. Sujeitos</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354491"/>
          </a:xfrm>
          <a:prstGeom prst="rect">
            <a:avLst/>
          </a:prstGeom>
          <a:noFill/>
        </p:spPr>
        <p:txBody>
          <a:bodyPr wrap="square" rtlCol="0">
            <a:spAutoFit/>
          </a:bodyPr>
          <a:lstStyle/>
          <a:p>
            <a:pPr algn="ctr">
              <a:lnSpc>
                <a:spcPct val="150000"/>
              </a:lnSpc>
            </a:pPr>
            <a:r>
              <a:rPr lang="pt-BR" sz="1400" b="1" dirty="0">
                <a:latin typeface="Cambria" pitchFamily="18" charset="0"/>
                <a:cs typeface="Calibri" pitchFamily="34" charset="0"/>
              </a:rPr>
              <a:t>SUJEITO PASSIVO</a:t>
            </a:r>
          </a:p>
          <a:p>
            <a:pPr algn="just">
              <a:lnSpc>
                <a:spcPct val="150000"/>
              </a:lnSpc>
            </a:pPr>
            <a:r>
              <a:rPr lang="pt-BR" sz="1400" b="1" dirty="0">
                <a:latin typeface="Cambria" pitchFamily="18" charset="0"/>
                <a:cs typeface="Calibri" pitchFamily="34" charset="0"/>
              </a:rPr>
              <a:t>|</a:t>
            </a:r>
            <a:r>
              <a:rPr lang="pt-PT" sz="1400" b="1" dirty="0">
                <a:latin typeface="Cambria" pitchFamily="18" charset="0"/>
                <a:cs typeface="Calibri" pitchFamily="34" charset="0"/>
              </a:rPr>
              <a:t>Beneficiários da conduta</a:t>
            </a:r>
          </a:p>
          <a:p>
            <a:pPr algn="just">
              <a:lnSpc>
                <a:spcPct val="150000"/>
              </a:lnSpc>
            </a:pPr>
            <a:endParaRPr lang="en-US" sz="1400" dirty="0">
              <a:latin typeface="Cambria" pitchFamily="18" charset="0"/>
              <a:cs typeface="Calibri" pitchFamily="34" charset="0"/>
            </a:endParaRPr>
          </a:p>
          <a:p>
            <a:pPr algn="just">
              <a:lnSpc>
                <a:spcPct val="150000"/>
              </a:lnSpc>
            </a:pPr>
            <a:r>
              <a:rPr lang="en-US" sz="1400" dirty="0">
                <a:latin typeface="Cambria" pitchFamily="18" charset="0"/>
                <a:cs typeface="Calibri" pitchFamily="34" charset="0"/>
              </a:rPr>
              <a:t>”</a:t>
            </a:r>
            <a:r>
              <a:rPr lang="pt-BR" sz="1400" dirty="0">
                <a:latin typeface="Cambria" pitchFamily="18" charset="0"/>
                <a:cs typeface="Calibri" pitchFamily="34" charset="0"/>
              </a:rPr>
              <a:t>Art. 73. (...)</a:t>
            </a:r>
          </a:p>
          <a:p>
            <a:pPr algn="just">
              <a:lnSpc>
                <a:spcPct val="150000"/>
              </a:lnSpc>
            </a:pPr>
            <a:r>
              <a:rPr lang="pt-BR" sz="1400" dirty="0">
                <a:latin typeface="Cambria" pitchFamily="18" charset="0"/>
                <a:cs typeface="Calibri" pitchFamily="34" charset="0"/>
              </a:rPr>
              <a:t>	 § 5o  Nos casos de descumprimento do disposto nos incisos do caput e no § 10, sem prejuízo do disposto no § 4o, </a:t>
            </a:r>
            <a:r>
              <a:rPr lang="pt-BR" sz="1400" b="1" dirty="0">
                <a:latin typeface="Cambria" pitchFamily="18" charset="0"/>
                <a:cs typeface="Calibri" pitchFamily="34" charset="0"/>
              </a:rPr>
              <a:t>o candidato beneficiado</a:t>
            </a:r>
            <a:r>
              <a:rPr lang="pt-BR" sz="1400" dirty="0">
                <a:latin typeface="Cambria" pitchFamily="18" charset="0"/>
                <a:cs typeface="Calibri" pitchFamily="34" charset="0"/>
              </a:rPr>
              <a:t>, agente público ou não, ficará sujeito à cassação do registro ou do diploma</a:t>
            </a:r>
            <a:r>
              <a:rPr lang="en-US" sz="1400" dirty="0">
                <a:latin typeface="Cambria" pitchFamily="18" charset="0"/>
                <a:cs typeface="Calibri" pitchFamily="34" charset="0"/>
              </a:rPr>
              <a:t>"</a:t>
            </a:r>
            <a:r>
              <a:rPr lang="pt-BR" sz="1400" dirty="0">
                <a:latin typeface="Cambria" pitchFamily="18" charset="0"/>
                <a:cs typeface="Calibri" pitchFamily="34" charset="0"/>
              </a:rPr>
              <a:t>.</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235766724"/>
      </p:ext>
    </p:extLst>
  </p:cSld>
  <p:clrMapOvr>
    <a:masterClrMapping/>
  </p:clrMapOvr>
  <p:transition>
    <p:cover dir="l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0" y="1635646"/>
            <a:ext cx="9144000" cy="350785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Título 1"/>
          <p:cNvSpPr>
            <a:spLocks noGrp="1"/>
          </p:cNvSpPr>
          <p:nvPr>
            <p:ph type="title"/>
          </p:nvPr>
        </p:nvSpPr>
        <p:spPr>
          <a:xfrm>
            <a:off x="395536" y="3147814"/>
            <a:ext cx="8424936" cy="576064"/>
          </a:xfrm>
        </p:spPr>
        <p:txBody>
          <a:bodyPr>
            <a:noAutofit/>
          </a:bodyPr>
          <a:lstStyle/>
          <a:p>
            <a:pPr algn="r"/>
            <a:r>
              <a:rPr lang="pt-BR" sz="2800" b="1" dirty="0">
                <a:solidFill>
                  <a:schemeClr val="bg1"/>
                </a:solidFill>
                <a:latin typeface="Cambria" pitchFamily="18" charset="0"/>
              </a:rPr>
              <a:t>CONDUTAS VEDADAS EM ESP</a:t>
            </a:r>
            <a:r>
              <a:rPr lang="en-US" sz="2800" b="1" dirty="0">
                <a:solidFill>
                  <a:schemeClr val="bg1"/>
                </a:solidFill>
                <a:latin typeface="Cambria" pitchFamily="18" charset="0"/>
              </a:rPr>
              <a:t>ÉCIE</a:t>
            </a:r>
            <a:endParaRPr lang="pt-BR" sz="2800" dirty="0">
              <a:solidFill>
                <a:schemeClr val="bg1"/>
              </a:solidFill>
              <a:latin typeface="Cambria" pitchFamily="18" charset="0"/>
            </a:endParaRPr>
          </a:p>
        </p:txBody>
      </p:sp>
      <p:sp>
        <p:nvSpPr>
          <p:cNvPr id="5" name="CaixaDeTexto 4"/>
          <p:cNvSpPr txBox="1"/>
          <p:nvPr/>
        </p:nvSpPr>
        <p:spPr>
          <a:xfrm>
            <a:off x="273380" y="3757538"/>
            <a:ext cx="753732" cy="1323439"/>
          </a:xfrm>
          <a:prstGeom prst="rect">
            <a:avLst/>
          </a:prstGeom>
          <a:noFill/>
        </p:spPr>
        <p:txBody>
          <a:bodyPr wrap="none" rtlCol="0">
            <a:spAutoFit/>
          </a:bodyPr>
          <a:lstStyle/>
          <a:p>
            <a:r>
              <a:rPr lang="pt-BR" sz="8000" dirty="0">
                <a:solidFill>
                  <a:schemeClr val="tx1">
                    <a:lumMod val="85000"/>
                    <a:lumOff val="15000"/>
                  </a:schemeClr>
                </a:solidFill>
                <a:latin typeface="Century Gothic" panose="020B0502020202020204" pitchFamily="34" charset="0"/>
              </a:rPr>
              <a:t>5</a:t>
            </a:r>
          </a:p>
        </p:txBody>
      </p:sp>
    </p:spTree>
    <p:extLst>
      <p:ext uri="{BB962C8B-B14F-4D97-AF65-F5344CB8AC3E}">
        <p14:creationId xmlns:p14="http://schemas.microsoft.com/office/powerpoint/2010/main" val="914858237"/>
      </p:ext>
    </p:extLst>
  </p:cSld>
  <p:clrMapOvr>
    <a:masterClrMapping/>
  </p:clrMapOvr>
  <p:transition>
    <p:cover dir="l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000821"/>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9.504/97:</a:t>
            </a:r>
            <a:endParaRPr lang="pt-BR" sz="1400" dirty="0">
              <a:latin typeface="Cambria" pitchFamily="18" charset="0"/>
              <a:cs typeface="Calibri" pitchFamily="34" charset="0"/>
            </a:endParaRPr>
          </a:p>
          <a:p>
            <a:pPr algn="just">
              <a:lnSpc>
                <a:spcPct val="150000"/>
              </a:lnSpc>
            </a:pPr>
            <a:endParaRPr lang="pt-BR" sz="1400" dirty="0">
              <a:latin typeface="Cambria" pitchFamily="18" charset="0"/>
              <a:cs typeface="Calibri" pitchFamily="34" charset="0"/>
            </a:endParaRPr>
          </a:p>
          <a:p>
            <a:pPr algn="just">
              <a:lnSpc>
                <a:spcPct val="150000"/>
              </a:lnSpc>
            </a:pPr>
            <a:r>
              <a:rPr lang="pt-BR" sz="1400" dirty="0">
                <a:latin typeface="Cambria" pitchFamily="18" charset="0"/>
                <a:cs typeface="Calibri" pitchFamily="34" charset="0"/>
              </a:rPr>
              <a:t>“Art. 73. (…)</a:t>
            </a:r>
          </a:p>
          <a:p>
            <a:pPr algn="just">
              <a:lnSpc>
                <a:spcPct val="150000"/>
              </a:lnSpc>
            </a:pPr>
            <a:r>
              <a:rPr lang="pt-BR" sz="1400" dirty="0" err="1">
                <a:latin typeface="Cambria" pitchFamily="18" charset="0"/>
                <a:cs typeface="Calibri" pitchFamily="34" charset="0"/>
              </a:rPr>
              <a:t>I</a:t>
            </a:r>
            <a:r>
              <a:rPr lang="pt-BR" sz="1400" dirty="0">
                <a:latin typeface="Cambria" pitchFamily="18" charset="0"/>
                <a:cs typeface="Calibri" pitchFamily="34" charset="0"/>
              </a:rPr>
              <a:t> - ceder ou usar, </a:t>
            </a:r>
            <a:r>
              <a:rPr lang="pt-BR" sz="1400" b="1" dirty="0">
                <a:latin typeface="Cambria" pitchFamily="18" charset="0"/>
                <a:cs typeface="Calibri" pitchFamily="34" charset="0"/>
              </a:rPr>
              <a:t>em benefício de candidato, partido político ou coligação</a:t>
            </a:r>
            <a:r>
              <a:rPr lang="pt-BR" sz="1400" dirty="0">
                <a:latin typeface="Cambria" pitchFamily="18" charset="0"/>
                <a:cs typeface="Calibri" pitchFamily="34" charset="0"/>
              </a:rPr>
              <a:t>, </a:t>
            </a:r>
            <a:r>
              <a:rPr lang="pt-BR" sz="1400" b="1" dirty="0">
                <a:latin typeface="Cambria" pitchFamily="18" charset="0"/>
                <a:cs typeface="Calibri" pitchFamily="34" charset="0"/>
              </a:rPr>
              <a:t>bens móveis ou imóveis pertencentes à administração</a:t>
            </a:r>
            <a:r>
              <a:rPr lang="pt-BR" sz="1400" dirty="0">
                <a:latin typeface="Cambria" pitchFamily="18" charset="0"/>
                <a:cs typeface="Calibri" pitchFamily="34" charset="0"/>
              </a:rPr>
              <a:t> direta ou indireta da União, dos Estados, do Distrito Federal, dos Territórios e dos Municípios, ressalvada a realização de convenção partidária;</a:t>
            </a:r>
            <a:r>
              <a:rPr lang="en-US" sz="1400" dirty="0">
                <a:latin typeface="Cambria" pitchFamily="18" charset="0"/>
                <a:cs typeface="Calibri" pitchFamily="34" charset="0"/>
              </a:rPr>
              <a:t>"</a:t>
            </a:r>
            <a:endParaRPr lang="pt-BR" sz="14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623180330"/>
      </p:ext>
    </p:extLst>
  </p:cSld>
  <p:clrMapOvr>
    <a:masterClrMapping/>
  </p:clrMapOvr>
  <p:transition>
    <p:cover dir="l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323987"/>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endParaRPr lang="pt-BR" sz="1400" dirty="0">
              <a:latin typeface="Cambria" pitchFamily="18" charset="0"/>
              <a:cs typeface="Calibri" pitchFamily="34" charset="0"/>
            </a:endParaRPr>
          </a:p>
          <a:p>
            <a:pPr algn="just">
              <a:lnSpc>
                <a:spcPct val="150000"/>
              </a:lnSpc>
            </a:pPr>
            <a:r>
              <a:rPr lang="pt-BR" sz="1400" dirty="0">
                <a:latin typeface="Cambria" pitchFamily="18" charset="0"/>
                <a:cs typeface="Calibri" pitchFamily="34" charset="0"/>
              </a:rPr>
              <a:t>“(...) A cessão do Ginásio de Esportes para a realização de atos de campanha, reunião política, em benefício dos candidatos dos agentes públicos viola o disposto no artigo 73, </a:t>
            </a:r>
            <a:r>
              <a:rPr lang="pt-BR" sz="1400" dirty="0" err="1">
                <a:latin typeface="Cambria" pitchFamily="18" charset="0"/>
                <a:cs typeface="Calibri" pitchFamily="34" charset="0"/>
              </a:rPr>
              <a:t>I</a:t>
            </a:r>
            <a:r>
              <a:rPr lang="pt-BR" sz="1400" dirty="0">
                <a:latin typeface="Cambria" pitchFamily="18" charset="0"/>
                <a:cs typeface="Calibri" pitchFamily="34" charset="0"/>
              </a:rPr>
              <a:t>, da Lei n.º 9.504/97</a:t>
            </a:r>
            <a:r>
              <a:rPr lang="en-US" sz="1400" dirty="0">
                <a:latin typeface="Cambria" pitchFamily="18" charset="0"/>
                <a:cs typeface="Calibri" pitchFamily="34" charset="0"/>
              </a:rPr>
              <a:t>”</a:t>
            </a:r>
            <a:r>
              <a:rPr lang="pt-BR" sz="1400" dirty="0">
                <a:latin typeface="Cambria" pitchFamily="18" charset="0"/>
                <a:cs typeface="Calibri" pitchFamily="34" charset="0"/>
              </a:rPr>
              <a:t>. </a:t>
            </a:r>
          </a:p>
          <a:p>
            <a:pPr algn="just">
              <a:lnSpc>
                <a:spcPct val="150000"/>
              </a:lnSpc>
            </a:pPr>
            <a:r>
              <a:rPr lang="pt-BR" sz="1400" dirty="0">
                <a:latin typeface="Cambria" pitchFamily="18" charset="0"/>
                <a:cs typeface="Calibri" pitchFamily="34" charset="0"/>
              </a:rPr>
              <a:t>(TRE/PR, RECURSO ELEITORAL nº 50678, Relator(a) MARCOS ROBERTO ARAÚJO DOS SANTOS, Relator(a) designado(a) EDSON LUIZ VIDAL PINTO, Publicação: DJ, Data 22/8/2013 )</a:t>
            </a:r>
            <a:r>
              <a:rPr lang="en-US" sz="1400" dirty="0">
                <a:latin typeface="Cambria" pitchFamily="18" charset="0"/>
                <a:cs typeface="Calibri" pitchFamily="34" charset="0"/>
              </a:rPr>
              <a:t>"</a:t>
            </a:r>
            <a:endParaRPr lang="pt-BR" sz="14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885121306"/>
      </p:ext>
    </p:extLst>
  </p:cSld>
  <p:clrMapOvr>
    <a:masterClrMapping/>
  </p:clrMapOvr>
  <p:transition>
    <p:cover dir="l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769989"/>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p>
          <a:p>
            <a:pPr algn="just">
              <a:lnSpc>
                <a:spcPct val="150000"/>
              </a:lnSpc>
            </a:pPr>
            <a:endParaRPr lang="pt-BR" sz="1400" dirty="0">
              <a:latin typeface="Cambria" pitchFamily="18" charset="0"/>
              <a:cs typeface="Calibri" pitchFamily="34" charset="0"/>
            </a:endParaRPr>
          </a:p>
          <a:p>
            <a:pPr algn="just">
              <a:lnSpc>
                <a:spcPct val="150000"/>
              </a:lnSpc>
            </a:pPr>
            <a:r>
              <a:rPr lang="en-US" sz="1200" dirty="0">
                <a:latin typeface="Cambria" pitchFamily="18" charset="0"/>
                <a:cs typeface="Calibri" pitchFamily="34" charset="0"/>
              </a:rPr>
              <a:t>“(…). </a:t>
            </a:r>
            <a:r>
              <a:rPr lang="pt-BR" sz="1200" dirty="0">
                <a:latin typeface="Cambria" pitchFamily="18" charset="0"/>
                <a:cs typeface="Calibri" pitchFamily="34" charset="0"/>
              </a:rPr>
              <a:t>A utilização de </a:t>
            </a:r>
            <a:r>
              <a:rPr lang="pt-BR" sz="1200" b="1" dirty="0">
                <a:latin typeface="Cambria" pitchFamily="18" charset="0"/>
                <a:cs typeface="Calibri" pitchFamily="34" charset="0"/>
              </a:rPr>
              <a:t>imagens dos prédios e monumentos públicos ou de obras públicas</a:t>
            </a:r>
            <a:r>
              <a:rPr lang="pt-BR" sz="1200" dirty="0">
                <a:latin typeface="Cambria" pitchFamily="18" charset="0"/>
                <a:cs typeface="Calibri" pitchFamily="34" charset="0"/>
              </a:rPr>
              <a:t>, em campanha eleitoral, não configura as condutas vedadas previstas nos artigos 37, caput e 73, inciso </a:t>
            </a:r>
            <a:r>
              <a:rPr lang="pt-BR" sz="1200" dirty="0" err="1">
                <a:latin typeface="Cambria" pitchFamily="18" charset="0"/>
                <a:cs typeface="Calibri" pitchFamily="34" charset="0"/>
              </a:rPr>
              <a:t>I</a:t>
            </a:r>
            <a:r>
              <a:rPr lang="pt-BR" sz="1200" dirty="0">
                <a:latin typeface="Cambria" pitchFamily="18" charset="0"/>
                <a:cs typeface="Calibri" pitchFamily="34" charset="0"/>
              </a:rPr>
              <a:t>, da Lei nº 9.504/97</a:t>
            </a:r>
            <a:r>
              <a:rPr lang="en-US" sz="1200" dirty="0">
                <a:latin typeface="Cambria" pitchFamily="18" charset="0"/>
                <a:cs typeface="Calibri" pitchFamily="34" charset="0"/>
              </a:rPr>
              <a:t>”</a:t>
            </a:r>
            <a:r>
              <a:rPr lang="pt-BR" sz="1200" dirty="0">
                <a:latin typeface="Cambria" pitchFamily="18" charset="0"/>
                <a:cs typeface="Calibri" pitchFamily="34" charset="0"/>
              </a:rPr>
              <a:t>. </a:t>
            </a:r>
          </a:p>
          <a:p>
            <a:pPr algn="just">
              <a:lnSpc>
                <a:spcPct val="150000"/>
              </a:lnSpc>
            </a:pPr>
            <a:r>
              <a:rPr lang="pt-BR" sz="1200" dirty="0">
                <a:latin typeface="Cambria" pitchFamily="18" charset="0"/>
                <a:cs typeface="Calibri" pitchFamily="34" charset="0"/>
              </a:rPr>
              <a:t>(TER/PR, RECURSO ELEITORAL nº 6499, Relator(a) MUNIR ABAGGE, Publicado em Sessão, Data 2/10/2008 )</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927969275"/>
      </p:ext>
    </p:extLst>
  </p:cSld>
  <p:clrMapOvr>
    <a:masterClrMapping/>
  </p:clrMapOvr>
  <p:transition>
    <p:cover dir="l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354491"/>
          </a:xfrm>
          <a:prstGeom prst="rect">
            <a:avLst/>
          </a:prstGeom>
          <a:noFill/>
        </p:spPr>
        <p:txBody>
          <a:bodyPr wrap="square" rtlCol="0">
            <a:spAutoFit/>
          </a:bodyPr>
          <a:lstStyle/>
          <a:p>
            <a:pPr algn="ctr">
              <a:lnSpc>
                <a:spcPct val="150000"/>
              </a:lnSpc>
            </a:pPr>
            <a:r>
              <a:rPr lang="pt-BR" sz="1400" b="1" dirty="0">
                <a:latin typeface="Cambria" pitchFamily="18" charset="0"/>
                <a:cs typeface="Calibri" pitchFamily="34" charset="0"/>
              </a:rPr>
              <a:t>EXCEÇÃO</a:t>
            </a: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9.504/97:</a:t>
            </a:r>
          </a:p>
          <a:p>
            <a:pPr algn="just">
              <a:lnSpc>
                <a:spcPct val="150000"/>
              </a:lnSpc>
            </a:pPr>
            <a:endParaRPr lang="pt-BR" sz="1400" dirty="0">
              <a:latin typeface="Cambria" pitchFamily="18" charset="0"/>
              <a:cs typeface="Calibri" pitchFamily="34" charset="0"/>
            </a:endParaRPr>
          </a:p>
          <a:p>
            <a:pPr algn="just">
              <a:lnSpc>
                <a:spcPct val="150000"/>
              </a:lnSpc>
            </a:pPr>
            <a:r>
              <a:rPr lang="pt-BR" sz="1400" dirty="0">
                <a:latin typeface="Cambria" pitchFamily="18" charset="0"/>
                <a:cs typeface="Calibri" pitchFamily="34" charset="0"/>
              </a:rPr>
              <a:t>“§ 2º Para a realização das </a:t>
            </a:r>
            <a:r>
              <a:rPr lang="pt-BR" sz="1400" b="1" dirty="0">
                <a:latin typeface="Cambria" pitchFamily="18" charset="0"/>
                <a:cs typeface="Calibri" pitchFamily="34" charset="0"/>
              </a:rPr>
              <a:t>convenções</a:t>
            </a:r>
            <a:r>
              <a:rPr lang="pt-BR" sz="1400" dirty="0">
                <a:latin typeface="Cambria" pitchFamily="18" charset="0"/>
                <a:cs typeface="Calibri" pitchFamily="34" charset="0"/>
              </a:rPr>
              <a:t> de escolha de candidatos, os partidos políticos poderão usar gratuitamente prédios públicos, responsabilizando-se por danos causados com a realização do evento.</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89438840"/>
      </p:ext>
    </p:extLst>
  </p:cSld>
  <p:clrMapOvr>
    <a:masterClrMapping/>
  </p:clrMapOvr>
  <p:transition>
    <p:cover dir="l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677656"/>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9.504/97:</a:t>
            </a:r>
          </a:p>
          <a:p>
            <a:pPr algn="just">
              <a:lnSpc>
                <a:spcPct val="150000"/>
              </a:lnSpc>
            </a:pPr>
            <a:endParaRPr lang="pt-BR" sz="1400" dirty="0">
              <a:latin typeface="Cambria" pitchFamily="18" charset="0"/>
              <a:cs typeface="Calibri" pitchFamily="34" charset="0"/>
            </a:endParaRPr>
          </a:p>
          <a:p>
            <a:pPr algn="just">
              <a:lnSpc>
                <a:spcPct val="150000"/>
              </a:lnSpc>
            </a:pPr>
            <a:r>
              <a:rPr lang="pt-BR" sz="1400" dirty="0">
                <a:latin typeface="Cambria" pitchFamily="18" charset="0"/>
                <a:cs typeface="Calibri" pitchFamily="34" charset="0"/>
              </a:rPr>
              <a:t>“Art. 73. (…)</a:t>
            </a:r>
          </a:p>
          <a:p>
            <a:pPr algn="just">
              <a:lnSpc>
                <a:spcPct val="150000"/>
              </a:lnSpc>
            </a:pPr>
            <a:r>
              <a:rPr lang="pt-BR" sz="1400" dirty="0">
                <a:latin typeface="Cambria" pitchFamily="18" charset="0"/>
                <a:cs typeface="Calibri" pitchFamily="34" charset="0"/>
              </a:rPr>
              <a:t>II - </a:t>
            </a:r>
            <a:r>
              <a:rPr lang="pt-BR" sz="1400" b="1" dirty="0">
                <a:latin typeface="Cambria" pitchFamily="18" charset="0"/>
                <a:cs typeface="Calibri" pitchFamily="34" charset="0"/>
              </a:rPr>
              <a:t>usar materiais ou serviços</a:t>
            </a:r>
            <a:r>
              <a:rPr lang="pt-BR" sz="1400" dirty="0">
                <a:latin typeface="Cambria" pitchFamily="18" charset="0"/>
                <a:cs typeface="Calibri" pitchFamily="34" charset="0"/>
              </a:rPr>
              <a:t>, custeados pelos Governos ou Casas Legislativas, que </a:t>
            </a:r>
            <a:r>
              <a:rPr lang="pt-BR" sz="1400" b="1" dirty="0">
                <a:latin typeface="Cambria" pitchFamily="18" charset="0"/>
                <a:cs typeface="Calibri" pitchFamily="34" charset="0"/>
              </a:rPr>
              <a:t>excedam</a:t>
            </a:r>
            <a:r>
              <a:rPr lang="pt-BR" sz="1400" dirty="0">
                <a:latin typeface="Cambria" pitchFamily="18" charset="0"/>
                <a:cs typeface="Calibri" pitchFamily="34" charset="0"/>
              </a:rPr>
              <a:t> as prerrogativas consignadas nos regimentos e normas dos órgãos que integram;</a:t>
            </a:r>
            <a:r>
              <a:rPr lang="en-US" sz="1400" dirty="0">
                <a:latin typeface="Cambria" pitchFamily="18" charset="0"/>
                <a:cs typeface="Calibri" pitchFamily="34" charset="0"/>
              </a:rPr>
              <a:t>"</a:t>
            </a:r>
            <a:endParaRPr lang="pt-BR" sz="14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96978528"/>
      </p:ext>
    </p:extLst>
  </p:cSld>
  <p:clrMapOvr>
    <a:masterClrMapping/>
  </p:clrMapOvr>
  <p:transition>
    <p:cover dir="l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3056" y="483518"/>
            <a:ext cx="8153400" cy="576064"/>
          </a:xfrm>
        </p:spPr>
        <p:txBody>
          <a:bodyPr>
            <a:noAutofit/>
          </a:bodyPr>
          <a:lstStyle/>
          <a:p>
            <a:r>
              <a:rPr lang="pt-BR" sz="2400" b="1" dirty="0">
                <a:solidFill>
                  <a:schemeClr val="tx1"/>
                </a:solidFill>
                <a:latin typeface="Cambria" pitchFamily="18" charset="0"/>
              </a:rPr>
              <a:t>DISPOSITIVOS LEGAIS</a:t>
            </a:r>
            <a:br>
              <a:rPr lang="pt-BR" sz="2400" b="1" dirty="0">
                <a:solidFill>
                  <a:schemeClr val="tx1"/>
                </a:solidFill>
                <a:latin typeface="Cambria" pitchFamily="18" charset="0"/>
              </a:rPr>
            </a:br>
            <a:endParaRPr lang="pt-BR" sz="2400" dirty="0">
              <a:latin typeface="Cambria" pitchFamily="18" charset="0"/>
            </a:endParaRPr>
          </a:p>
        </p:txBody>
      </p:sp>
      <p:sp>
        <p:nvSpPr>
          <p:cNvPr id="5" name="CaixaDeTexto 4"/>
          <p:cNvSpPr txBox="1"/>
          <p:nvPr/>
        </p:nvSpPr>
        <p:spPr>
          <a:xfrm>
            <a:off x="539552" y="1485528"/>
            <a:ext cx="8136904" cy="2262158"/>
          </a:xfrm>
          <a:prstGeom prst="rect">
            <a:avLst/>
          </a:prstGeom>
          <a:noFill/>
        </p:spPr>
        <p:txBody>
          <a:bodyPr wrap="square" rtlCol="0">
            <a:spAutoFit/>
          </a:bodyPr>
          <a:lstStyle/>
          <a:p>
            <a:pPr algn="ctr">
              <a:lnSpc>
                <a:spcPct val="150000"/>
              </a:lnSpc>
            </a:pPr>
            <a:r>
              <a:rPr lang="pt-BR" sz="2600" b="1" dirty="0">
                <a:solidFill>
                  <a:schemeClr val="dk1"/>
                </a:solidFill>
                <a:latin typeface="Cambria" pitchFamily="18" charset="0"/>
                <a:cs typeface="Calibri" pitchFamily="34" charset="0"/>
              </a:rPr>
              <a:t>Lei n.º 9.504/97</a:t>
            </a:r>
            <a:endParaRPr lang="pt-BR" sz="2600" dirty="0">
              <a:solidFill>
                <a:schemeClr val="dk1"/>
              </a:solidFill>
              <a:latin typeface="Cambria" pitchFamily="18" charset="0"/>
              <a:cs typeface="Calibri" pitchFamily="34" charset="0"/>
            </a:endParaRPr>
          </a:p>
          <a:p>
            <a:pPr algn="ctr">
              <a:lnSpc>
                <a:spcPct val="150000"/>
              </a:lnSpc>
            </a:pPr>
            <a:endParaRPr lang="pt-BR" sz="2600" dirty="0">
              <a:solidFill>
                <a:schemeClr val="dk1"/>
              </a:solidFill>
              <a:latin typeface="Cambria" pitchFamily="18" charset="0"/>
              <a:cs typeface="Calibri" pitchFamily="34" charset="0"/>
            </a:endParaRPr>
          </a:p>
          <a:p>
            <a:pPr algn="ctr">
              <a:lnSpc>
                <a:spcPct val="150000"/>
              </a:lnSpc>
            </a:pPr>
            <a:r>
              <a:rPr lang="pt-BR" sz="2600" dirty="0">
                <a:solidFill>
                  <a:schemeClr val="dk1"/>
                </a:solidFill>
                <a:latin typeface="Cambria" pitchFamily="18" charset="0"/>
                <a:cs typeface="Calibri" pitchFamily="34" charset="0"/>
              </a:rPr>
              <a:t>Artigos 73, 74, 75, 76, 77 e 78.</a:t>
            </a:r>
          </a:p>
          <a:p>
            <a:pPr algn="just">
              <a:lnSpc>
                <a:spcPct val="150000"/>
              </a:lnSpc>
            </a:pPr>
            <a:endParaRPr lang="pt-BR" sz="1600" dirty="0">
              <a:solidFill>
                <a:schemeClr val="dk1"/>
              </a:solidFill>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cSld>
  <p:clrMapOvr>
    <a:masterClrMapping/>
  </p:clrMapOvr>
  <p:transition>
    <p:cover dir="l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723823"/>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 – Caso Humberto Lucena:</a:t>
            </a:r>
            <a:endParaRPr lang="pt-BR" sz="1200" dirty="0">
              <a:latin typeface="Cambria" pitchFamily="18" charset="0"/>
              <a:cs typeface="Calibri" pitchFamily="34" charset="0"/>
            </a:endParaRPr>
          </a:p>
          <a:p>
            <a:pPr algn="just">
              <a:lnSpc>
                <a:spcPct val="150000"/>
              </a:lnSpc>
            </a:pPr>
            <a:endParaRPr lang="pt-BR" sz="12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“Consubstancia abuso de autoridade a utilização do serviço gráfico do Senado Federal em confecção de calendários, contendo a imagem do paramentar, e que tenham sido enviados aos cidadãos do Estado no qual possui domicílio eleitoral, ocorrendo a remessa em pleno ano destinado às eleições”.</a:t>
            </a:r>
          </a:p>
          <a:p>
            <a:pPr algn="just">
              <a:lnSpc>
                <a:spcPct val="150000"/>
              </a:lnSpc>
            </a:pPr>
            <a:r>
              <a:rPr lang="pt-BR" sz="1200" dirty="0">
                <a:latin typeface="Cambria" pitchFamily="18" charset="0"/>
                <a:cs typeface="Calibri" pitchFamily="34" charset="0"/>
              </a:rPr>
              <a:t>(TSE, RO 12.244, Rel. Min. Marco Aurélio Mello, Julgado em 13.09.1994)</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494189043"/>
      </p:ext>
    </p:extLst>
  </p:cSld>
  <p:clrMapOvr>
    <a:masterClrMapping/>
  </p:clrMapOvr>
  <p:transition>
    <p:cover dir="l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277820"/>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r>
              <a:rPr lang="en-US" sz="1200" dirty="0">
                <a:latin typeface="Cambria" pitchFamily="18" charset="0"/>
                <a:cs typeface="Calibri" pitchFamily="34" charset="0"/>
              </a:rPr>
              <a:t>“(…) </a:t>
            </a:r>
            <a:r>
              <a:rPr lang="pt-BR" sz="1200" dirty="0">
                <a:latin typeface="Cambria" pitchFamily="18" charset="0"/>
                <a:cs typeface="Calibri" pitchFamily="34" charset="0"/>
              </a:rPr>
              <a:t>1. Mera utilização de </a:t>
            </a:r>
            <a:r>
              <a:rPr lang="pt-BR" sz="1200" b="1" dirty="0">
                <a:latin typeface="Cambria" pitchFamily="18" charset="0"/>
                <a:cs typeface="Calibri" pitchFamily="34" charset="0"/>
              </a:rPr>
              <a:t>fotografias que se encontram disponíveis a todos em sítio eletrônico oficial</a:t>
            </a:r>
            <a:r>
              <a:rPr lang="pt-BR" sz="1200" dirty="0">
                <a:latin typeface="Cambria" pitchFamily="18" charset="0"/>
                <a:cs typeface="Calibri" pitchFamily="34" charset="0"/>
              </a:rPr>
              <a:t>, sem exigência de contraprestação, inclusive para aqueles que tiram proveito comercial (jornais, revistas, blogs, </a:t>
            </a:r>
            <a:r>
              <a:rPr lang="pt-BR" sz="1200" dirty="0" err="1">
                <a:latin typeface="Cambria" pitchFamily="18" charset="0"/>
                <a:cs typeface="Calibri" pitchFamily="34" charset="0"/>
              </a:rPr>
              <a:t>etc</a:t>
            </a:r>
            <a:r>
              <a:rPr lang="pt-BR" sz="1200" dirty="0">
                <a:latin typeface="Cambria" pitchFamily="18" charset="0"/>
                <a:cs typeface="Calibri" pitchFamily="34" charset="0"/>
              </a:rPr>
              <a:t>), é conduta que não se ajusta às hipóteses descritas nos incisos </a:t>
            </a:r>
            <a:r>
              <a:rPr lang="pt-BR" sz="1200" dirty="0" err="1">
                <a:latin typeface="Cambria" pitchFamily="18" charset="0"/>
                <a:cs typeface="Calibri" pitchFamily="34" charset="0"/>
              </a:rPr>
              <a:t>I</a:t>
            </a:r>
            <a:r>
              <a:rPr lang="pt-BR" sz="1200" dirty="0">
                <a:latin typeface="Cambria" pitchFamily="18" charset="0"/>
                <a:cs typeface="Calibri" pitchFamily="34" charset="0"/>
              </a:rPr>
              <a:t>, II e III, do art. 73 da Lei das Eleições. 2. Representação que se julga improcedente</a:t>
            </a:r>
            <a:r>
              <a:rPr lang="en-US" sz="1200" dirty="0">
                <a:latin typeface="Cambria" pitchFamily="18" charset="0"/>
                <a:cs typeface="Calibri" pitchFamily="34" charset="0"/>
              </a:rPr>
              <a:t>”</a:t>
            </a:r>
            <a:r>
              <a:rPr lang="pt-BR" sz="1200" dirty="0">
                <a:latin typeface="Cambria" pitchFamily="18" charset="0"/>
                <a:cs typeface="Calibri" pitchFamily="34" charset="0"/>
              </a:rPr>
              <a:t>. </a:t>
            </a:r>
          </a:p>
          <a:p>
            <a:pPr algn="just">
              <a:lnSpc>
                <a:spcPct val="150000"/>
              </a:lnSpc>
            </a:pPr>
            <a:r>
              <a:rPr lang="pt-BR" sz="1200" dirty="0">
                <a:latin typeface="Cambria" pitchFamily="18" charset="0"/>
                <a:cs typeface="Calibri" pitchFamily="34" charset="0"/>
              </a:rPr>
              <a:t>(TSE, Representação nº 84453, Acórdão de 09/09/2014, Relator(a) Min. ADMAR GONZAGA NETO, Publicação: DJE - Diário de justiça eletrônico, Tomo 184, Data 1/10/2014, Página 29 )</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245813828"/>
      </p:ext>
    </p:extLst>
  </p:cSld>
  <p:clrMapOvr>
    <a:masterClrMapping/>
  </p:clrMapOvr>
  <p:transition>
    <p:cover dir="l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000821"/>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r>
              <a:rPr lang="en-US" sz="1200" dirty="0">
                <a:latin typeface="Cambria" pitchFamily="18" charset="0"/>
                <a:cs typeface="Calibri" pitchFamily="34" charset="0"/>
              </a:rPr>
              <a:t>“</a:t>
            </a:r>
            <a:r>
              <a:rPr lang="pt-BR" sz="1200" dirty="0">
                <a:latin typeface="Cambria" pitchFamily="18" charset="0"/>
                <a:cs typeface="Calibri" pitchFamily="34" charset="0"/>
              </a:rPr>
              <a:t>PROPAGANDA INSTITUCIONAL - ART. 73, II DA LEI N. 9.504/97 - E-MAIL OFICIAL DO ESTADO.  1. Caracteriza-se como propaganda institucional, vedada pelo art. 73, II, da Lei </a:t>
            </a:r>
            <a:r>
              <a:rPr lang="pt-BR" sz="1200" dirty="0" err="1">
                <a:latin typeface="Cambria" pitchFamily="18" charset="0"/>
                <a:cs typeface="Calibri" pitchFamily="34" charset="0"/>
              </a:rPr>
              <a:t>n</a:t>
            </a:r>
            <a:r>
              <a:rPr lang="pt-BR" sz="1200" dirty="0">
                <a:latin typeface="Cambria" pitchFamily="18" charset="0"/>
                <a:cs typeface="Calibri" pitchFamily="34" charset="0"/>
              </a:rPr>
              <a:t>. 9.504/97, aquela em que se envie notícia do interesse de algum dos candidatos, com críticas a seu opositor, a diversos órgãos de comunicação social, </a:t>
            </a:r>
            <a:r>
              <a:rPr lang="pt-BR" sz="1200" b="1" dirty="0">
                <a:latin typeface="Cambria" pitchFamily="18" charset="0"/>
                <a:cs typeface="Calibri" pitchFamily="34" charset="0"/>
              </a:rPr>
              <a:t>por meio do uso de endereço de e-mail oficial do Estado do Paraná</a:t>
            </a:r>
            <a:r>
              <a:rPr lang="pt-BR" sz="1200" dirty="0">
                <a:latin typeface="Cambria" pitchFamily="18" charset="0"/>
                <a:cs typeface="Calibri" pitchFamily="34" charset="0"/>
              </a:rPr>
              <a:t>. (...)</a:t>
            </a:r>
            <a:r>
              <a:rPr lang="en-US" sz="1200" dirty="0">
                <a:latin typeface="Cambria" pitchFamily="18" charset="0"/>
                <a:cs typeface="Calibri" pitchFamily="34" charset="0"/>
              </a:rPr>
              <a:t>”</a:t>
            </a:r>
            <a:r>
              <a:rPr lang="pt-BR" sz="1200" dirty="0">
                <a:latin typeface="Cambria" pitchFamily="18" charset="0"/>
                <a:cs typeface="Calibri" pitchFamily="34" charset="0"/>
              </a:rPr>
              <a:t>. </a:t>
            </a:r>
          </a:p>
          <a:p>
            <a:pPr algn="just">
              <a:lnSpc>
                <a:spcPct val="150000"/>
              </a:lnSpc>
            </a:pPr>
            <a:r>
              <a:rPr lang="pt-BR" sz="1200" dirty="0">
                <a:latin typeface="Cambria" pitchFamily="18" charset="0"/>
                <a:cs typeface="Calibri" pitchFamily="34" charset="0"/>
              </a:rPr>
              <a:t>(TRE/PR, REPRESENTACAO nº 1890, Relator(a) GISELE LEMKE, Publicado em Sessão, Data 23/10/2006 )</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515982752"/>
      </p:ext>
    </p:extLst>
  </p:cSld>
  <p:clrMapOvr>
    <a:masterClrMapping/>
  </p:clrMapOvr>
  <p:transition>
    <p:cover dir="l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323987"/>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9.504/97:</a:t>
            </a:r>
          </a:p>
          <a:p>
            <a:pPr algn="just">
              <a:lnSpc>
                <a:spcPct val="150000"/>
              </a:lnSpc>
            </a:pPr>
            <a:endParaRPr lang="pt-BR" sz="1400" dirty="0">
              <a:latin typeface="Cambria" pitchFamily="18" charset="0"/>
              <a:cs typeface="Calibri" pitchFamily="34" charset="0"/>
            </a:endParaRPr>
          </a:p>
          <a:p>
            <a:pPr algn="just">
              <a:lnSpc>
                <a:spcPct val="150000"/>
              </a:lnSpc>
            </a:pPr>
            <a:r>
              <a:rPr lang="pt-BR" sz="1400" dirty="0">
                <a:latin typeface="Cambria" pitchFamily="18" charset="0"/>
                <a:cs typeface="Calibri" pitchFamily="34" charset="0"/>
              </a:rPr>
              <a:t>“Art. 73. (…)</a:t>
            </a:r>
          </a:p>
          <a:p>
            <a:pPr algn="just">
              <a:lnSpc>
                <a:spcPct val="150000"/>
              </a:lnSpc>
            </a:pPr>
            <a:r>
              <a:rPr lang="pt-BR" sz="1400" dirty="0">
                <a:latin typeface="Cambria" pitchFamily="18" charset="0"/>
                <a:cs typeface="Calibri" pitchFamily="34" charset="0"/>
              </a:rPr>
              <a:t>III - ceder </a:t>
            </a:r>
            <a:r>
              <a:rPr lang="pt-BR" sz="1400" b="1" dirty="0">
                <a:latin typeface="Cambria" pitchFamily="18" charset="0"/>
                <a:cs typeface="Calibri" pitchFamily="34" charset="0"/>
              </a:rPr>
              <a:t>servidor público ou empregado da administração direta ou indireta</a:t>
            </a:r>
            <a:r>
              <a:rPr lang="pt-BR" sz="1400" dirty="0">
                <a:latin typeface="Cambria" pitchFamily="18" charset="0"/>
                <a:cs typeface="Calibri" pitchFamily="34" charset="0"/>
              </a:rPr>
              <a:t> federal, estadual ou municipal </a:t>
            </a:r>
            <a:r>
              <a:rPr lang="pt-BR" sz="1400" b="1" dirty="0">
                <a:latin typeface="Cambria" pitchFamily="18" charset="0"/>
                <a:cs typeface="Calibri" pitchFamily="34" charset="0"/>
              </a:rPr>
              <a:t>do Poder Executivo</a:t>
            </a:r>
            <a:r>
              <a:rPr lang="pt-BR" sz="1400" dirty="0">
                <a:latin typeface="Cambria" pitchFamily="18" charset="0"/>
                <a:cs typeface="Calibri" pitchFamily="34" charset="0"/>
              </a:rPr>
              <a:t>, ou </a:t>
            </a:r>
            <a:r>
              <a:rPr lang="pt-BR" sz="1400" b="1" dirty="0">
                <a:latin typeface="Cambria" pitchFamily="18" charset="0"/>
                <a:cs typeface="Calibri" pitchFamily="34" charset="0"/>
              </a:rPr>
              <a:t>usar de seus serviços</a:t>
            </a:r>
            <a:r>
              <a:rPr lang="pt-BR" sz="1400" dirty="0">
                <a:latin typeface="Cambria" pitchFamily="18" charset="0"/>
                <a:cs typeface="Calibri" pitchFamily="34" charset="0"/>
              </a:rPr>
              <a:t>, para comitês de campanha eleitoral de candidato, partido político ou coligação, durante o horário de expediente normal, </a:t>
            </a:r>
            <a:r>
              <a:rPr lang="pt-BR" sz="1400" b="1" dirty="0">
                <a:latin typeface="Cambria" pitchFamily="18" charset="0"/>
                <a:cs typeface="Calibri" pitchFamily="34" charset="0"/>
              </a:rPr>
              <a:t>salvo se o servidor ou empregado estiver licenciado</a:t>
            </a:r>
            <a:r>
              <a:rPr lang="pt-BR" sz="1400" dirty="0">
                <a:latin typeface="Cambria" pitchFamily="18" charset="0"/>
                <a:cs typeface="Calibri" pitchFamily="34" charset="0"/>
              </a:rPr>
              <a:t>;</a:t>
            </a:r>
            <a:r>
              <a:rPr lang="en-US" sz="1400" dirty="0">
                <a:latin typeface="Cambria" pitchFamily="18" charset="0"/>
                <a:cs typeface="Calibri" pitchFamily="34" charset="0"/>
              </a:rPr>
              <a:t>"</a:t>
            </a:r>
            <a:endParaRPr lang="pt-BR" sz="14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900129479"/>
      </p:ext>
    </p:extLst>
  </p:cSld>
  <p:clrMapOvr>
    <a:masterClrMapping/>
  </p:clrMapOvr>
  <p:transition>
    <p:cover dir="l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723823"/>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endParaRPr lang="pt-BR" sz="12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 1. Não há ofensa ao art. 73, III da Lei 9.504/97 se a prova dos autos é clara a delimitar o horário de expediente do servidor e os fatos se deram </a:t>
            </a:r>
            <a:r>
              <a:rPr lang="pt-BR" sz="1200" b="1" dirty="0">
                <a:latin typeface="Cambria" pitchFamily="18" charset="0"/>
                <a:cs typeface="Calibri" pitchFamily="34" charset="0"/>
              </a:rPr>
              <a:t>fora desse horário</a:t>
            </a:r>
            <a:r>
              <a:rPr lang="pt-BR" sz="1200" dirty="0">
                <a:latin typeface="Cambria" pitchFamily="18" charset="0"/>
                <a:cs typeface="Calibri" pitchFamily="34" charset="0"/>
              </a:rPr>
              <a:t>. (...) Recurso desprovido</a:t>
            </a:r>
            <a:r>
              <a:rPr lang="en-US" sz="1200" dirty="0">
                <a:latin typeface="Cambria" pitchFamily="18" charset="0"/>
                <a:cs typeface="Calibri" pitchFamily="34" charset="0"/>
              </a:rPr>
              <a:t>”</a:t>
            </a:r>
            <a:r>
              <a:rPr lang="pt-BR" sz="1200" dirty="0">
                <a:latin typeface="Cambria" pitchFamily="18" charset="0"/>
                <a:cs typeface="Calibri" pitchFamily="34" charset="0"/>
              </a:rPr>
              <a:t>. </a:t>
            </a:r>
          </a:p>
          <a:p>
            <a:pPr algn="just">
              <a:lnSpc>
                <a:spcPct val="150000"/>
              </a:lnSpc>
            </a:pPr>
            <a:r>
              <a:rPr lang="pt-BR" sz="1200" dirty="0">
                <a:latin typeface="Cambria" pitchFamily="18" charset="0"/>
                <a:cs typeface="Calibri" pitchFamily="34" charset="0"/>
              </a:rPr>
              <a:t>(TSE, Recurso Ordinário nº 3776, Relator(a) Min. MARIA THEREZA ROCHA DE ASSIS MOURA, Publicação: DJE Data 06/11/2014)</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2086083895"/>
      </p:ext>
    </p:extLst>
  </p:cSld>
  <p:clrMapOvr>
    <a:masterClrMapping/>
  </p:clrMapOvr>
  <p:transition>
    <p:cover dir="l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284041"/>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endParaRPr lang="pt-BR" sz="1400" dirty="0">
              <a:latin typeface="Cambria" pitchFamily="18" charset="0"/>
              <a:cs typeface="Calibri" pitchFamily="34" charset="0"/>
            </a:endParaRPr>
          </a:p>
          <a:p>
            <a:pPr algn="just">
              <a:lnSpc>
                <a:spcPct val="150000"/>
              </a:lnSpc>
            </a:pPr>
            <a:r>
              <a:rPr lang="pt-BR" sz="1400" dirty="0">
                <a:latin typeface="Cambria" pitchFamily="18" charset="0"/>
                <a:cs typeface="Calibri" pitchFamily="34" charset="0"/>
              </a:rPr>
              <a:t>4.  Não comprovada a realização da reunião em horário de expediente. Demais disso, os </a:t>
            </a:r>
            <a:r>
              <a:rPr lang="pt-BR" sz="1400" b="1" dirty="0">
                <a:latin typeface="Cambria" pitchFamily="18" charset="0"/>
                <a:cs typeface="Calibri" pitchFamily="34" charset="0"/>
              </a:rPr>
              <a:t>agentes políticos não se sujeitam a expediente fixo ou ao cumprimento de carga horária</a:t>
            </a:r>
            <a:r>
              <a:rPr lang="pt-BR" sz="1400" dirty="0">
                <a:latin typeface="Cambria" pitchFamily="18" charset="0"/>
                <a:cs typeface="Calibri" pitchFamily="34" charset="0"/>
              </a:rPr>
              <a:t>, o que afasta a incidência do inciso III do referido dispositivo legal.</a:t>
            </a:r>
          </a:p>
          <a:p>
            <a:pPr algn="just">
              <a:lnSpc>
                <a:spcPct val="150000"/>
              </a:lnSpc>
            </a:pPr>
            <a:r>
              <a:rPr lang="pt-BR" sz="1400" dirty="0">
                <a:latin typeface="Cambria" pitchFamily="18" charset="0"/>
                <a:cs typeface="Calibri" pitchFamily="34" charset="0"/>
              </a:rPr>
              <a:t>(Representação nº 14562, Acórdão, Relator(a) Min. </a:t>
            </a:r>
            <a:r>
              <a:rPr lang="pt-BR" sz="1400" dirty="0" err="1">
                <a:latin typeface="Cambria" pitchFamily="18" charset="0"/>
                <a:cs typeface="Calibri" pitchFamily="34" charset="0"/>
              </a:rPr>
              <a:t>Admar</a:t>
            </a:r>
            <a:r>
              <a:rPr lang="pt-BR" sz="1400" dirty="0">
                <a:latin typeface="Cambria" pitchFamily="18" charset="0"/>
                <a:cs typeface="Calibri" pitchFamily="34" charset="0"/>
              </a:rPr>
              <a:t> Gonzaga Neto, Publicação:  DJE - Diário de justiça eletrônico, Tomo  159, Data 27/08/2014, Página 62)</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245501011"/>
      </p:ext>
    </p:extLst>
  </p:cSld>
  <p:clrMapOvr>
    <a:masterClrMapping/>
  </p:clrMapOvr>
  <p:transition>
    <p:cover dir="l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277820"/>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 2.  No caso dos autos, os agravados foram multados pela prática da conduta vedada do art. 73, III, da Lei 9.504/97, pois o Secretário Adjunto de Saúde de Pirapora/MG e sua assistente ordenaram que duas agentes comunitárias convidassem gestantes durante o horário de expediente para palestras e consultas médicas que ocorreriam em 1º.9.2012. Esse convite</a:t>
            </a:r>
            <a:r>
              <a:rPr lang="pt-BR" sz="1200" b="1" dirty="0">
                <a:latin typeface="Cambria" pitchFamily="18" charset="0"/>
                <a:cs typeface="Calibri" pitchFamily="34" charset="0"/>
              </a:rPr>
              <a:t>, porém, teve como real objetivo a participação dessas pacientes na gravação de programa eleitoral</a:t>
            </a:r>
            <a:r>
              <a:rPr lang="pt-BR" sz="1200" dirty="0">
                <a:latin typeface="Cambria" pitchFamily="18" charset="0"/>
                <a:cs typeface="Calibri" pitchFamily="34" charset="0"/>
              </a:rPr>
              <a:t>. (…)”. </a:t>
            </a:r>
          </a:p>
          <a:p>
            <a:pPr algn="just">
              <a:lnSpc>
                <a:spcPct val="150000"/>
              </a:lnSpc>
            </a:pPr>
            <a:r>
              <a:rPr lang="pt-BR" sz="1200" dirty="0">
                <a:latin typeface="Cambria" pitchFamily="18" charset="0"/>
                <a:cs typeface="Calibri" pitchFamily="34" charset="0"/>
              </a:rPr>
              <a:t>(TSE, </a:t>
            </a:r>
            <a:r>
              <a:rPr lang="pt-BR" sz="1200" dirty="0" err="1">
                <a:latin typeface="Cambria" pitchFamily="18" charset="0"/>
                <a:cs typeface="Calibri" pitchFamily="34" charset="0"/>
              </a:rPr>
              <a:t>AgReg</a:t>
            </a:r>
            <a:r>
              <a:rPr lang="pt-BR" sz="1200" dirty="0">
                <a:latin typeface="Cambria" pitchFamily="18" charset="0"/>
                <a:cs typeface="Calibri" pitchFamily="34" charset="0"/>
              </a:rPr>
              <a:t> em </a:t>
            </a:r>
            <a:r>
              <a:rPr lang="pt-BR" sz="1200" dirty="0" err="1">
                <a:latin typeface="Cambria" pitchFamily="18" charset="0"/>
                <a:cs typeface="Calibri" pitchFamily="34" charset="0"/>
              </a:rPr>
              <a:t>REspE</a:t>
            </a:r>
            <a:r>
              <a:rPr lang="pt-BR" sz="1200" dirty="0">
                <a:latin typeface="Cambria" pitchFamily="18" charset="0"/>
                <a:cs typeface="Calibri" pitchFamily="34" charset="0"/>
              </a:rPr>
              <a:t> nº 122594, Relator Min. JOÃO OTÁVIO DE NORONHA, Publicação: DJ Data 12/8/2014)</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513572936"/>
      </p:ext>
    </p:extLst>
  </p:cSld>
  <p:clrMapOvr>
    <a:masterClrMapping/>
  </p:clrMapOvr>
  <p:transition>
    <p:cover dir="l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000821"/>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endParaRPr lang="pt-BR" sz="12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“2.  Configura a conduta vedada pelo art. 73, incisos I e III, da Lei nº 9.504/1997 a efetiva utilização de bens públicos - viatura da Brigada Militar e farda policial - e de servidores públicos - depoimentos de policiais militares fardados gravados no contexto da rotina de trabalho e divulgados para promoção de candidatura política. (...)”</a:t>
            </a:r>
          </a:p>
          <a:p>
            <a:pPr algn="just">
              <a:lnSpc>
                <a:spcPct val="150000"/>
              </a:lnSpc>
            </a:pPr>
            <a:r>
              <a:rPr lang="pt-BR" sz="1200" dirty="0">
                <a:latin typeface="Cambria" pitchFamily="18" charset="0"/>
                <a:cs typeface="Calibri" pitchFamily="34" charset="0"/>
              </a:rPr>
              <a:t>(TSE, Recurso Ordinário nº 137994, Relator(a) Min. Gilmar Ferreira Mendes, Publicação:  DJE Data 22/03/2017)</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2432628543"/>
      </p:ext>
    </p:extLst>
  </p:cSld>
  <p:clrMapOvr>
    <a:masterClrMapping/>
  </p:clrMapOvr>
  <p:transition>
    <p:cover dir="l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4062651"/>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endParaRPr lang="pt-BR" sz="1200" dirty="0">
              <a:latin typeface="Cambria" pitchFamily="18" charset="0"/>
              <a:cs typeface="Calibri" pitchFamily="34" charset="0"/>
            </a:endParaRPr>
          </a:p>
          <a:p>
            <a:pPr algn="just">
              <a:lnSpc>
                <a:spcPct val="150000"/>
              </a:lnSpc>
            </a:pPr>
            <a:r>
              <a:rPr lang="pt-BR" sz="1200" u="sng" dirty="0">
                <a:latin typeface="Cambria" pitchFamily="18" charset="0"/>
                <a:cs typeface="Calibri" pitchFamily="34" charset="0"/>
              </a:rPr>
              <a:t>Sedimentado</a:t>
            </a:r>
            <a:r>
              <a:rPr lang="pt-BR" sz="1200" dirty="0">
                <a:latin typeface="Cambria" pitchFamily="18" charset="0"/>
                <a:cs typeface="Calibri" pitchFamily="34" charset="0"/>
              </a:rPr>
              <a:t>: “(...) 1. </a:t>
            </a:r>
            <a:r>
              <a:rPr lang="pt-BR" sz="1200" b="1" dirty="0">
                <a:latin typeface="Cambria" pitchFamily="18" charset="0"/>
                <a:cs typeface="Calibri" pitchFamily="34" charset="0"/>
              </a:rPr>
              <a:t>A vedação contida no art. 73, III, da Lei nº 9.504/97 é direcionada aos servidores do Poder Executivo, não se estendendo aos servidores dos demais poderes, em especial do Poder Legislativo</a:t>
            </a:r>
            <a:r>
              <a:rPr lang="pt-BR" sz="1200" dirty="0">
                <a:latin typeface="Cambria" pitchFamily="18" charset="0"/>
                <a:cs typeface="Calibri" pitchFamily="34" charset="0"/>
              </a:rPr>
              <a:t> tratar de norma restritiva de direitos, a qual demanda,  portanto, interpretação estrita. </a:t>
            </a:r>
          </a:p>
          <a:p>
            <a:pPr algn="just">
              <a:lnSpc>
                <a:spcPct val="150000"/>
              </a:lnSpc>
            </a:pPr>
            <a:r>
              <a:rPr lang="pt-BR" sz="1200" dirty="0">
                <a:latin typeface="Cambria" pitchFamily="18" charset="0"/>
                <a:cs typeface="Calibri" pitchFamily="34" charset="0"/>
              </a:rPr>
              <a:t>2. Nas condutas vedadas previstas nos </a:t>
            </a:r>
            <a:r>
              <a:rPr lang="pt-BR" sz="1200" dirty="0" err="1">
                <a:latin typeface="Cambria" pitchFamily="18" charset="0"/>
                <a:cs typeface="Calibri" pitchFamily="34" charset="0"/>
              </a:rPr>
              <a:t>arts</a:t>
            </a:r>
            <a:r>
              <a:rPr lang="pt-BR" sz="1200" dirty="0">
                <a:latin typeface="Cambria" pitchFamily="18" charset="0"/>
                <a:cs typeface="Calibri" pitchFamily="34" charset="0"/>
              </a:rPr>
              <a:t>. 73 a 78 da Lei das Eleições imperam os princípios da </a:t>
            </a:r>
            <a:r>
              <a:rPr lang="pt-BR" sz="1200" b="1" dirty="0">
                <a:latin typeface="Cambria" pitchFamily="18" charset="0"/>
                <a:cs typeface="Calibri" pitchFamily="34" charset="0"/>
              </a:rPr>
              <a:t>tipicidade</a:t>
            </a:r>
            <a:r>
              <a:rPr lang="pt-BR" sz="1200" dirty="0">
                <a:latin typeface="Cambria" pitchFamily="18" charset="0"/>
                <a:cs typeface="Calibri" pitchFamily="34" charset="0"/>
              </a:rPr>
              <a:t> e da </a:t>
            </a:r>
            <a:r>
              <a:rPr lang="pt-BR" sz="1200" b="1" dirty="0">
                <a:latin typeface="Cambria" pitchFamily="18" charset="0"/>
                <a:cs typeface="Calibri" pitchFamily="34" charset="0"/>
              </a:rPr>
              <a:t>legalidade estrita</a:t>
            </a:r>
            <a:r>
              <a:rPr lang="pt-BR" sz="1200" dirty="0">
                <a:latin typeface="Cambria" pitchFamily="18" charset="0"/>
                <a:cs typeface="Calibri" pitchFamily="34" charset="0"/>
              </a:rPr>
              <a:t>, devendo a conduta corresponder exatamente ao tipo previsto na lei (</a:t>
            </a:r>
            <a:r>
              <a:rPr lang="pt-BR" sz="1200" dirty="0" err="1">
                <a:latin typeface="Cambria" pitchFamily="18" charset="0"/>
                <a:cs typeface="Calibri" pitchFamily="34" charset="0"/>
              </a:rPr>
              <a:t>REspe</a:t>
            </a:r>
            <a:r>
              <a:rPr lang="pt-BR" sz="1200" dirty="0">
                <a:latin typeface="Cambria" pitchFamily="18" charset="0"/>
                <a:cs typeface="Calibri" pitchFamily="34" charset="0"/>
              </a:rPr>
              <a:t> nº 626-30/DF, Rel. Min. Maria Thereza de Assis Moura, </a:t>
            </a:r>
            <a:r>
              <a:rPr lang="pt-BR" sz="1200" dirty="0" err="1">
                <a:latin typeface="Cambria" pitchFamily="18" charset="0"/>
                <a:cs typeface="Calibri" pitchFamily="34" charset="0"/>
              </a:rPr>
              <a:t>DJe</a:t>
            </a:r>
            <a:r>
              <a:rPr lang="pt-BR" sz="1200" dirty="0">
                <a:latin typeface="Cambria" pitchFamily="18" charset="0"/>
                <a:cs typeface="Calibri" pitchFamily="34" charset="0"/>
              </a:rPr>
              <a:t> 4.2.2016). (...)”.</a:t>
            </a:r>
          </a:p>
          <a:p>
            <a:pPr algn="just">
              <a:lnSpc>
                <a:spcPct val="150000"/>
              </a:lnSpc>
            </a:pPr>
            <a:r>
              <a:rPr lang="pt-BR" sz="1200" dirty="0">
                <a:latin typeface="Cambria" pitchFamily="18" charset="0"/>
                <a:cs typeface="Calibri" pitchFamily="34" charset="0"/>
              </a:rPr>
              <a:t>(TSE, Recurso Especial Eleitoral nº 119653, Relatora Min. Luciana Christina Guimarães </a:t>
            </a:r>
            <a:r>
              <a:rPr lang="pt-BR" sz="1200" dirty="0" err="1">
                <a:latin typeface="Cambria" pitchFamily="18" charset="0"/>
                <a:cs typeface="Calibri" pitchFamily="34" charset="0"/>
              </a:rPr>
              <a:t>Lóssio</a:t>
            </a:r>
            <a:r>
              <a:rPr lang="pt-BR" sz="1200" dirty="0">
                <a:latin typeface="Cambria" pitchFamily="18" charset="0"/>
                <a:cs typeface="Calibri" pitchFamily="34" charset="0"/>
              </a:rPr>
              <a:t>,  DJE Data 12/09/2016)</a:t>
            </a:r>
          </a:p>
          <a:p>
            <a:pPr algn="just">
              <a:lnSpc>
                <a:spcPct val="150000"/>
              </a:lnSpc>
            </a:pPr>
            <a:endParaRPr lang="pt-BR" sz="12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418325772"/>
      </p:ext>
    </p:extLst>
  </p:cSld>
  <p:clrMapOvr>
    <a:masterClrMapping/>
  </p:clrMapOvr>
  <p:transition>
    <p:cover dir="l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323987"/>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9.504/97:</a:t>
            </a:r>
          </a:p>
          <a:p>
            <a:pPr algn="just">
              <a:lnSpc>
                <a:spcPct val="150000"/>
              </a:lnSpc>
            </a:pPr>
            <a:endParaRPr lang="pt-BR" sz="1400" dirty="0">
              <a:latin typeface="Cambria" pitchFamily="18" charset="0"/>
              <a:cs typeface="Calibri" pitchFamily="34" charset="0"/>
            </a:endParaRPr>
          </a:p>
          <a:p>
            <a:pPr algn="just">
              <a:lnSpc>
                <a:spcPct val="150000"/>
              </a:lnSpc>
            </a:pPr>
            <a:r>
              <a:rPr lang="pt-BR" sz="1400" dirty="0">
                <a:latin typeface="Cambria" pitchFamily="18" charset="0"/>
                <a:cs typeface="Calibri" pitchFamily="34" charset="0"/>
              </a:rPr>
              <a:t>“Art. 73. (…)</a:t>
            </a:r>
          </a:p>
          <a:p>
            <a:pPr algn="just">
              <a:lnSpc>
                <a:spcPct val="150000"/>
              </a:lnSpc>
            </a:pPr>
            <a:r>
              <a:rPr lang="pt-BR" sz="1400" dirty="0">
                <a:latin typeface="Cambria" pitchFamily="18" charset="0"/>
                <a:cs typeface="Calibri" pitchFamily="34" charset="0"/>
              </a:rPr>
              <a:t>IV - fazer ou permitir </a:t>
            </a:r>
            <a:r>
              <a:rPr lang="pt-BR" sz="1400" b="1" dirty="0">
                <a:latin typeface="Cambria" pitchFamily="18" charset="0"/>
                <a:cs typeface="Calibri" pitchFamily="34" charset="0"/>
              </a:rPr>
              <a:t>uso promocional </a:t>
            </a:r>
            <a:r>
              <a:rPr lang="pt-BR" sz="1400" dirty="0">
                <a:latin typeface="Cambria" pitchFamily="18" charset="0"/>
                <a:cs typeface="Calibri" pitchFamily="34" charset="0"/>
              </a:rPr>
              <a:t>em favor de candidato, partido político ou coligação, </a:t>
            </a:r>
            <a:r>
              <a:rPr lang="pt-BR" sz="1400" b="1" dirty="0">
                <a:latin typeface="Cambria" pitchFamily="18" charset="0"/>
                <a:cs typeface="Calibri" pitchFamily="34" charset="0"/>
              </a:rPr>
              <a:t>de distribuição gratuita de bens e serviços de caráter social </a:t>
            </a:r>
            <a:r>
              <a:rPr lang="pt-BR" sz="1400" dirty="0">
                <a:latin typeface="Cambria" pitchFamily="18" charset="0"/>
                <a:cs typeface="Calibri" pitchFamily="34" charset="0"/>
              </a:rPr>
              <a:t>custeados ou subvencionados pelo Poder Público;</a:t>
            </a:r>
            <a:r>
              <a:rPr lang="en-US" sz="1400" dirty="0">
                <a:latin typeface="Cambria" pitchFamily="18" charset="0"/>
                <a:cs typeface="Calibri" pitchFamily="34" charset="0"/>
              </a:rPr>
              <a:t>”</a:t>
            </a:r>
          </a:p>
          <a:p>
            <a:pPr algn="just">
              <a:lnSpc>
                <a:spcPct val="150000"/>
              </a:lnSpc>
            </a:pPr>
            <a:r>
              <a:rPr lang="en-US" sz="1400" dirty="0">
                <a:latin typeface="Cambria" pitchFamily="18" charset="0"/>
                <a:cs typeface="Calibri" pitchFamily="34" charset="0"/>
              </a:rPr>
              <a:t>  </a:t>
            </a:r>
          </a:p>
          <a:p>
            <a:pPr algn="just">
              <a:lnSpc>
                <a:spcPct val="150000"/>
              </a:lnSpc>
            </a:pPr>
            <a:endParaRPr lang="pt-BR" sz="14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832419555"/>
      </p:ext>
    </p:extLst>
  </p:cSld>
  <p:clrMapOvr>
    <a:masterClrMapping/>
  </p:clrMapOvr>
  <p:transition>
    <p:cover dir="l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0" y="1635646"/>
            <a:ext cx="9144000" cy="350785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Título 1"/>
          <p:cNvSpPr>
            <a:spLocks noGrp="1"/>
          </p:cNvSpPr>
          <p:nvPr>
            <p:ph type="title"/>
          </p:nvPr>
        </p:nvSpPr>
        <p:spPr>
          <a:xfrm>
            <a:off x="683568" y="3363838"/>
            <a:ext cx="8208912" cy="576064"/>
          </a:xfrm>
        </p:spPr>
        <p:txBody>
          <a:bodyPr>
            <a:noAutofit/>
          </a:bodyPr>
          <a:lstStyle/>
          <a:p>
            <a:pPr algn="r"/>
            <a:r>
              <a:rPr lang="en-US" sz="3200" b="1" dirty="0">
                <a:solidFill>
                  <a:schemeClr val="bg1"/>
                </a:solidFill>
                <a:latin typeface="Cambria" pitchFamily="18" charset="0"/>
              </a:rPr>
              <a:t>AGENTES PÚBLICOS EM CAMPANHA</a:t>
            </a:r>
            <a:endParaRPr lang="pt-BR" sz="3200" dirty="0">
              <a:solidFill>
                <a:schemeClr val="bg1"/>
              </a:solidFill>
              <a:latin typeface="Cambria" pitchFamily="18" charset="0"/>
            </a:endParaRPr>
          </a:p>
        </p:txBody>
      </p:sp>
      <p:sp>
        <p:nvSpPr>
          <p:cNvPr id="7" name="CaixaDeTexto 6"/>
          <p:cNvSpPr txBox="1"/>
          <p:nvPr/>
        </p:nvSpPr>
        <p:spPr>
          <a:xfrm>
            <a:off x="273380" y="3757538"/>
            <a:ext cx="753732" cy="1323439"/>
          </a:xfrm>
          <a:prstGeom prst="rect">
            <a:avLst/>
          </a:prstGeom>
          <a:noFill/>
        </p:spPr>
        <p:txBody>
          <a:bodyPr wrap="none" rtlCol="0">
            <a:spAutoFit/>
          </a:bodyPr>
          <a:lstStyle/>
          <a:p>
            <a:r>
              <a:rPr lang="pt-BR" sz="8000" dirty="0">
                <a:solidFill>
                  <a:schemeClr val="tx1">
                    <a:lumMod val="85000"/>
                    <a:lumOff val="15000"/>
                  </a:schemeClr>
                </a:solidFill>
                <a:latin typeface="Century Gothic" panose="020B0502020202020204" pitchFamily="34" charset="0"/>
              </a:rPr>
              <a:t>1</a:t>
            </a:r>
          </a:p>
        </p:txBody>
      </p:sp>
    </p:spTree>
    <p:extLst>
      <p:ext uri="{BB962C8B-B14F-4D97-AF65-F5344CB8AC3E}">
        <p14:creationId xmlns:p14="http://schemas.microsoft.com/office/powerpoint/2010/main" val="1879662150"/>
      </p:ext>
    </p:extLst>
  </p:cSld>
  <p:clrMapOvr>
    <a:masterClrMapping/>
  </p:clrMapOvr>
  <p:transition>
    <p:cover dir="l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970318"/>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9.504/97:</a:t>
            </a:r>
            <a:endParaRPr lang="pt-BR" sz="1400" dirty="0">
              <a:latin typeface="Cambria" pitchFamily="18" charset="0"/>
              <a:cs typeface="Calibri" pitchFamily="34" charset="0"/>
            </a:endParaRPr>
          </a:p>
          <a:p>
            <a:pPr algn="just">
              <a:lnSpc>
                <a:spcPct val="150000"/>
              </a:lnSpc>
            </a:pPr>
            <a:r>
              <a:rPr lang="pt-BR" sz="1400" dirty="0">
                <a:latin typeface="Cambria" pitchFamily="18" charset="0"/>
                <a:cs typeface="Calibri" pitchFamily="34" charset="0"/>
              </a:rPr>
              <a:t>“Art. 73. (…)</a:t>
            </a:r>
          </a:p>
          <a:p>
            <a:pPr algn="just">
              <a:lnSpc>
                <a:spcPct val="150000"/>
              </a:lnSpc>
            </a:pPr>
            <a:r>
              <a:rPr lang="pt-BR" sz="1400" dirty="0">
                <a:latin typeface="Cambria" pitchFamily="18" charset="0"/>
                <a:cs typeface="Calibri" pitchFamily="34" charset="0"/>
              </a:rPr>
              <a:t>"§ 10. </a:t>
            </a:r>
            <a:r>
              <a:rPr lang="pt-BR" sz="1400" b="1" dirty="0">
                <a:latin typeface="Cambria" pitchFamily="18" charset="0"/>
                <a:cs typeface="Calibri" pitchFamily="34" charset="0"/>
              </a:rPr>
              <a:t>No ano em que se realizar eleição</a:t>
            </a:r>
            <a:r>
              <a:rPr lang="pt-BR" sz="1400" dirty="0">
                <a:latin typeface="Cambria" pitchFamily="18" charset="0"/>
                <a:cs typeface="Calibri" pitchFamily="34" charset="0"/>
              </a:rPr>
              <a:t>, fica proibida a </a:t>
            </a:r>
            <a:r>
              <a:rPr lang="pt-BR" sz="1400" b="1" dirty="0">
                <a:latin typeface="Cambria" pitchFamily="18" charset="0"/>
                <a:cs typeface="Calibri" pitchFamily="34" charset="0"/>
              </a:rPr>
              <a:t>distribuição gratuita de bens, valores ou benefícios por parte da Administração Pública</a:t>
            </a:r>
            <a:r>
              <a:rPr lang="pt-BR" sz="1400" dirty="0">
                <a:latin typeface="Cambria" pitchFamily="18" charset="0"/>
                <a:cs typeface="Calibri" pitchFamily="34" charset="0"/>
              </a:rPr>
              <a:t>, exceto nos casos de calamidade pública, de estado de emergência ou de </a:t>
            </a:r>
            <a:r>
              <a:rPr lang="pt-BR" sz="1400" b="1" dirty="0">
                <a:latin typeface="Cambria" pitchFamily="18" charset="0"/>
                <a:cs typeface="Calibri" pitchFamily="34" charset="0"/>
              </a:rPr>
              <a:t>programas sociais autorizados em lei e já em execução orçamentária no exercício anterior</a:t>
            </a:r>
            <a:r>
              <a:rPr lang="pt-BR" sz="1400" dirty="0">
                <a:latin typeface="Cambria" pitchFamily="18" charset="0"/>
                <a:cs typeface="Calibri" pitchFamily="34" charset="0"/>
              </a:rPr>
              <a:t>, casos em que o Ministério Público poderá promover o acompanhamento de sua execução financeira e administrativa".   </a:t>
            </a:r>
            <a:r>
              <a:rPr lang="en-US" sz="1400" dirty="0">
                <a:latin typeface="Cambria" pitchFamily="18" charset="0"/>
                <a:cs typeface="Calibri" pitchFamily="34" charset="0"/>
              </a:rPr>
              <a:t>  </a:t>
            </a:r>
          </a:p>
          <a:p>
            <a:pPr algn="just">
              <a:lnSpc>
                <a:spcPct val="150000"/>
              </a:lnSpc>
            </a:pPr>
            <a:endParaRPr lang="pt-BR" sz="14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764794653"/>
      </p:ext>
    </p:extLst>
  </p:cSld>
  <p:clrMapOvr>
    <a:masterClrMapping/>
  </p:clrMapOvr>
  <p:transition>
    <p:cover dir="l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677656"/>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endParaRPr lang="pt-BR" sz="12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 4. Para a configuração da conduta vedada prevista no art. 73, IV, da Lei nº 9.504/97, é necessário que, </a:t>
            </a:r>
            <a:r>
              <a:rPr lang="pt-BR" sz="1200" b="1" dirty="0">
                <a:latin typeface="Cambria" pitchFamily="18" charset="0"/>
                <a:cs typeface="Calibri" pitchFamily="34" charset="0"/>
              </a:rPr>
              <a:t>no momento da distribuição gratuita de bens e serviços de caráter social custeada ou subvencionada pelo Poder Público</a:t>
            </a:r>
            <a:r>
              <a:rPr lang="pt-BR" sz="1200" dirty="0">
                <a:latin typeface="Cambria" pitchFamily="18" charset="0"/>
                <a:cs typeface="Calibri" pitchFamily="34" charset="0"/>
              </a:rPr>
              <a:t>, ocorra o uso promocional em favor de candidato, partido político ou coligação. (...)”. </a:t>
            </a:r>
          </a:p>
          <a:p>
            <a:pPr algn="just">
              <a:lnSpc>
                <a:spcPct val="150000"/>
              </a:lnSpc>
            </a:pPr>
            <a:r>
              <a:rPr lang="pt-BR" sz="1200" dirty="0">
                <a:latin typeface="Cambria" pitchFamily="18" charset="0"/>
                <a:cs typeface="Calibri" pitchFamily="34" charset="0"/>
              </a:rPr>
              <a:t>(TSE, RESPE nº 34994, Relatora Min. LUCIANA CHRISTINA GUIMARÃES LÓSSIO, Publicação: DJE Data 25/06/2014)</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411305294"/>
      </p:ext>
    </p:extLst>
  </p:cSld>
  <p:clrMapOvr>
    <a:masterClrMapping/>
  </p:clrMapOvr>
  <p:transition>
    <p:cover dir="l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785652"/>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endParaRPr lang="pt-BR" sz="12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 1. Conduta vedada. Ad. 73, inciso IV, da Lei das Eleições. </a:t>
            </a:r>
            <a:r>
              <a:rPr lang="pt-BR" sz="1200" b="1" dirty="0">
                <a:latin typeface="Cambria" pitchFamily="18" charset="0"/>
                <a:cs typeface="Calibri" pitchFamily="34" charset="0"/>
              </a:rPr>
              <a:t>Vinculação da concessão de benefício social - redução da tarifa de água - destinado à população de baixa renda à imagem dos recorrentes com o objetivo de obter favorecimento político- eleitoral</a:t>
            </a:r>
            <a:r>
              <a:rPr lang="pt-BR" sz="1200" dirty="0">
                <a:latin typeface="Cambria" pitchFamily="18" charset="0"/>
                <a:cs typeface="Calibri" pitchFamily="34" charset="0"/>
              </a:rPr>
              <a:t>, por meio de divulgação de apoio político nos edifícios beneficiados, mediante a afixação de placas de propaganda eleitoral, bem como de panfletos distribuídos nessas unidades habitacionais com pedido explícito de voto para fins de dar "continuidade" ao referido "trabalho". (...)”.</a:t>
            </a:r>
          </a:p>
          <a:p>
            <a:pPr algn="just">
              <a:lnSpc>
                <a:spcPct val="150000"/>
              </a:lnSpc>
            </a:pPr>
            <a:r>
              <a:rPr lang="pt-BR" sz="1200" dirty="0">
                <a:latin typeface="Cambria" pitchFamily="18" charset="0"/>
                <a:cs typeface="Calibri" pitchFamily="34" charset="0"/>
              </a:rPr>
              <a:t>(TSE, Recurso Ordinário nº 1041768, Acórdão, Relator Min. Gilmar Ferreira Mendes, Publicação:  DJE Data 18/04/2015)</a:t>
            </a:r>
          </a:p>
          <a:p>
            <a:pPr algn="just">
              <a:lnSpc>
                <a:spcPct val="150000"/>
              </a:lnSpc>
            </a:pPr>
            <a:endParaRPr lang="pt-BR" sz="12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880594027"/>
      </p:ext>
    </p:extLst>
  </p:cSld>
  <p:clrMapOvr>
    <a:masterClrMapping/>
  </p:clrMapOvr>
  <p:transition>
    <p:cover dir="l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785652"/>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r>
              <a:rPr lang="pt-BR" sz="1100" dirty="0">
                <a:latin typeface="Cambria" pitchFamily="18" charset="0"/>
                <a:cs typeface="Calibri" pitchFamily="34" charset="0"/>
              </a:rPr>
              <a:t>7. É vedado a agente público favorecer candidatura mediante: a) uso promocional de distribuição gratuita de bens e serviços sociais custeados ou subvencionados pelo erário (art. 73, IV, da Lei 9.504/97); (...); c) doação de bens, valores ou benefícios em ano eleitoral, salvo em caso de calamidade, estado de emergência ou programas sociais permitidos em lei e executados desde o exercício anterior (§ 10).</a:t>
            </a:r>
          </a:p>
          <a:p>
            <a:pPr algn="just">
              <a:lnSpc>
                <a:spcPct val="150000"/>
              </a:lnSpc>
            </a:pPr>
            <a:r>
              <a:rPr lang="pt-BR" sz="1100" dirty="0">
                <a:latin typeface="Cambria" pitchFamily="18" charset="0"/>
                <a:cs typeface="Calibri" pitchFamily="34" charset="0"/>
              </a:rPr>
              <a:t>8. É incontroverso que, em 6.9.2014, </a:t>
            </a:r>
            <a:r>
              <a:rPr lang="pt-BR" sz="1100" b="1" dirty="0">
                <a:latin typeface="Cambria" pitchFamily="18" charset="0"/>
                <a:cs typeface="Calibri" pitchFamily="34" charset="0"/>
              </a:rPr>
              <a:t>Simão Jatene realizou comício em Vigia/PA e noticiou que dez quilômetros da área urbana do Município seriam asfaltados, fazendo, assim, uso promocional da obra (art. 73, IV).</a:t>
            </a:r>
          </a:p>
          <a:p>
            <a:pPr algn="just">
              <a:lnSpc>
                <a:spcPct val="150000"/>
              </a:lnSpc>
            </a:pPr>
            <a:r>
              <a:rPr lang="pt-BR" sz="1100" dirty="0">
                <a:latin typeface="Cambria" pitchFamily="18" charset="0"/>
                <a:cs typeface="Calibri" pitchFamily="34" charset="0"/>
              </a:rPr>
              <a:t>9. Inexiste prova de lei autorizadora e de execução orçamentária anterior - requisitos cumulativos - do Programa Asfalto na Cidade (§ 10)”. </a:t>
            </a:r>
          </a:p>
          <a:p>
            <a:pPr algn="just">
              <a:lnSpc>
                <a:spcPct val="150000"/>
              </a:lnSpc>
            </a:pPr>
            <a:r>
              <a:rPr lang="pt-BR" sz="1100" dirty="0">
                <a:latin typeface="Cambria" pitchFamily="18" charset="0"/>
                <a:cs typeface="Calibri" pitchFamily="34" charset="0"/>
              </a:rPr>
              <a:t>(TSE, Recurso Ordinário nº 278378, Relator Min. </a:t>
            </a:r>
            <a:r>
              <a:rPr lang="pt-BR" sz="1100" dirty="0" err="1">
                <a:latin typeface="Cambria" pitchFamily="18" charset="0"/>
                <a:cs typeface="Calibri" pitchFamily="34" charset="0"/>
              </a:rPr>
              <a:t>Antonio</a:t>
            </a:r>
            <a:r>
              <a:rPr lang="pt-BR" sz="1100" dirty="0">
                <a:latin typeface="Cambria" pitchFamily="18" charset="0"/>
                <a:cs typeface="Calibri" pitchFamily="34" charset="0"/>
              </a:rPr>
              <a:t> Herman De Vasconcellos E Benjamin,  DJE Data 15/12/2016)</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720288005"/>
      </p:ext>
    </p:extLst>
  </p:cSld>
  <p:clrMapOvr>
    <a:masterClrMapping/>
  </p:clrMapOvr>
  <p:transition>
    <p:cover dir="l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531736"/>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r>
              <a:rPr lang="pt-BR" sz="1100" dirty="0">
                <a:latin typeface="Cambria" pitchFamily="18" charset="0"/>
                <a:cs typeface="Calibri" pitchFamily="34" charset="0"/>
              </a:rPr>
              <a:t>“(…). 1. A conduta vedada prevista no art. 73, IV, da Lei nº 9.504/97 - que veda aos agentes </a:t>
            </a:r>
            <a:r>
              <a:rPr lang="pt-BR" sz="1000" dirty="0">
                <a:latin typeface="Cambria" pitchFamily="18" charset="0"/>
                <a:cs typeface="Calibri" pitchFamily="34" charset="0"/>
              </a:rPr>
              <a:t>públicos, servidores ou não, "fazer ou permitir uso promocional em favor de candidato, partido político ou coligação, de distribuição gratuita de bens e serviços de caráter social custeados ou subvencionados pelo Poder Público" - </a:t>
            </a:r>
            <a:r>
              <a:rPr lang="pt-BR" sz="1000" b="1" dirty="0">
                <a:latin typeface="Cambria" pitchFamily="18" charset="0"/>
                <a:cs typeface="Calibri" pitchFamily="34" charset="0"/>
              </a:rPr>
              <a:t>não incide quando há contraprestação por parte do beneficiado.</a:t>
            </a:r>
            <a:r>
              <a:rPr lang="pt-BR" sz="1000" dirty="0">
                <a:latin typeface="Cambria" pitchFamily="18" charset="0"/>
                <a:cs typeface="Calibri" pitchFamily="34" charset="0"/>
              </a:rPr>
              <a:t> O contrato de doação de terras firmado traz previsão expressa de sua revogação, caso não atendidos os pressupostos que embasaram a sua concessão. </a:t>
            </a:r>
            <a:r>
              <a:rPr lang="pt-BR" sz="1000" b="1" dirty="0">
                <a:latin typeface="Cambria" pitchFamily="18" charset="0"/>
                <a:cs typeface="Calibri" pitchFamily="34" charset="0"/>
              </a:rPr>
              <a:t>A doação com encargo não configura "distribuição gratuita". </a:t>
            </a:r>
            <a:r>
              <a:rPr lang="pt-BR" sz="1000" dirty="0">
                <a:latin typeface="Cambria" pitchFamily="18" charset="0"/>
                <a:cs typeface="Calibri" pitchFamily="34" charset="0"/>
              </a:rPr>
              <a:t>(…) </a:t>
            </a:r>
          </a:p>
          <a:p>
            <a:pPr algn="just">
              <a:lnSpc>
                <a:spcPct val="150000"/>
              </a:lnSpc>
            </a:pPr>
            <a:r>
              <a:rPr lang="pt-BR" sz="1000" dirty="0">
                <a:latin typeface="Cambria" pitchFamily="18" charset="0"/>
                <a:cs typeface="Calibri" pitchFamily="34" charset="0"/>
              </a:rPr>
              <a:t>3. Na linha dos precedentes desta Corte, "para a configuração do inc. IV do art. 73 da Lei </a:t>
            </a:r>
            <a:r>
              <a:rPr lang="pt-BR" sz="1000" dirty="0" err="1">
                <a:latin typeface="Cambria" pitchFamily="18" charset="0"/>
                <a:cs typeface="Calibri" pitchFamily="34" charset="0"/>
              </a:rPr>
              <a:t>n°</a:t>
            </a:r>
            <a:r>
              <a:rPr lang="pt-BR" sz="1000" dirty="0">
                <a:latin typeface="Cambria" pitchFamily="18" charset="0"/>
                <a:cs typeface="Calibri" pitchFamily="34" charset="0"/>
              </a:rPr>
              <a:t> 9.504/97, </a:t>
            </a:r>
            <a:r>
              <a:rPr lang="pt-BR" sz="1000" b="1" dirty="0">
                <a:latin typeface="Cambria" pitchFamily="18" charset="0"/>
                <a:cs typeface="Calibri" pitchFamily="34" charset="0"/>
              </a:rPr>
              <a:t>a conduta deve corresponder ao tipo definido previamente. O elemento é fazer ou permitir uso promocional de distribuição gratuita de bens e serviços para o candidato, quer dizer, é necessário que se utilize o programa social - bens ou serviços - para dele fazer promoção </a:t>
            </a:r>
            <a:r>
              <a:rPr lang="pt-BR" sz="1000" dirty="0">
                <a:latin typeface="Cambria" pitchFamily="18" charset="0"/>
                <a:cs typeface="Calibri" pitchFamily="34" charset="0"/>
              </a:rPr>
              <a:t>(</a:t>
            </a:r>
            <a:r>
              <a:rPr lang="pt-BR" sz="1000" dirty="0" err="1">
                <a:latin typeface="Cambria" pitchFamily="18" charset="0"/>
                <a:cs typeface="Calibri" pitchFamily="34" charset="0"/>
              </a:rPr>
              <a:t>AgRg-REspe</a:t>
            </a:r>
            <a:r>
              <a:rPr lang="pt-BR" sz="1000" dirty="0">
                <a:latin typeface="Cambria" pitchFamily="18" charset="0"/>
                <a:cs typeface="Calibri" pitchFamily="34" charset="0"/>
              </a:rPr>
              <a:t> </a:t>
            </a:r>
            <a:r>
              <a:rPr lang="pt-BR" sz="1000" dirty="0" err="1">
                <a:latin typeface="Cambria" pitchFamily="18" charset="0"/>
                <a:cs typeface="Calibri" pitchFamily="34" charset="0"/>
              </a:rPr>
              <a:t>n°</a:t>
            </a:r>
            <a:r>
              <a:rPr lang="pt-BR" sz="1000" dirty="0">
                <a:latin typeface="Cambria" pitchFamily="18" charset="0"/>
                <a:cs typeface="Calibri" pitchFamily="34" charset="0"/>
              </a:rPr>
              <a:t> 25130/SC, DJ de 23.9.2005, rel. Min. Carlos Madeira)" (...) ”. (TSE, RESPE nº 34994, Relator(a) Min. LUCIANA CHRISTINA GUIMARÃES LÓSSIO, Publicação: DJE Data 25/06/2014)</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908682888"/>
      </p:ext>
    </p:extLst>
  </p:cSld>
  <p:clrMapOvr>
    <a:masterClrMapping/>
  </p:clrMapOvr>
  <p:transition>
    <p:cover dir="l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289362"/>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9.504/97:</a:t>
            </a:r>
            <a:endParaRPr lang="pt-BR" sz="1400" dirty="0">
              <a:latin typeface="Cambria" pitchFamily="18" charset="0"/>
              <a:cs typeface="Calibri" pitchFamily="34" charset="0"/>
            </a:endParaRPr>
          </a:p>
          <a:p>
            <a:pPr algn="just">
              <a:lnSpc>
                <a:spcPct val="150000"/>
              </a:lnSpc>
            </a:pPr>
            <a:r>
              <a:rPr lang="pt-BR" sz="1250" dirty="0">
                <a:latin typeface="Cambria" pitchFamily="18" charset="0"/>
                <a:cs typeface="Calibri" pitchFamily="34" charset="0"/>
              </a:rPr>
              <a:t>“Art. 73. (…)</a:t>
            </a:r>
          </a:p>
          <a:p>
            <a:pPr algn="just">
              <a:lnSpc>
                <a:spcPct val="150000"/>
              </a:lnSpc>
            </a:pPr>
            <a:r>
              <a:rPr lang="pt-BR" sz="1400" dirty="0">
                <a:latin typeface="Cambria" pitchFamily="18" charset="0"/>
                <a:cs typeface="Calibri" pitchFamily="34" charset="0"/>
              </a:rPr>
              <a:t>V - nomear, contratar ou de qualquer forma admitir, demitir sem justa causa, suprimir ou readaptar vantagens ou por outros meios dificultar ou impedir o exercício funcional e, ainda, </a:t>
            </a:r>
            <a:r>
              <a:rPr lang="pt-BR" sz="1400" i="1" dirty="0" err="1">
                <a:latin typeface="Cambria" pitchFamily="18" charset="0"/>
                <a:cs typeface="Calibri" pitchFamily="34" charset="0"/>
              </a:rPr>
              <a:t>ex</a:t>
            </a:r>
            <a:r>
              <a:rPr lang="pt-BR" sz="1400" i="1" dirty="0">
                <a:latin typeface="Cambria" pitchFamily="18" charset="0"/>
                <a:cs typeface="Calibri" pitchFamily="34" charset="0"/>
              </a:rPr>
              <a:t> </a:t>
            </a:r>
            <a:r>
              <a:rPr lang="pt-BR" sz="1400" i="1" dirty="0" err="1">
                <a:latin typeface="Cambria" pitchFamily="18" charset="0"/>
                <a:cs typeface="Calibri" pitchFamily="34" charset="0"/>
              </a:rPr>
              <a:t>officio</a:t>
            </a:r>
            <a:r>
              <a:rPr lang="pt-BR" sz="1400" dirty="0">
                <a:latin typeface="Cambria" pitchFamily="18" charset="0"/>
                <a:cs typeface="Calibri" pitchFamily="34" charset="0"/>
              </a:rPr>
              <a:t>, remover, transferir ou exonerar servidor público, </a:t>
            </a:r>
            <a:r>
              <a:rPr lang="pt-BR" sz="1400" b="1" u="sng" dirty="0">
                <a:latin typeface="Cambria" pitchFamily="18" charset="0"/>
                <a:cs typeface="Calibri" pitchFamily="34" charset="0"/>
              </a:rPr>
              <a:t>na circunscrição do pleito</a:t>
            </a:r>
            <a:r>
              <a:rPr lang="pt-BR" sz="1400" b="1" dirty="0">
                <a:latin typeface="Cambria" pitchFamily="18" charset="0"/>
                <a:cs typeface="Calibri" pitchFamily="34" charset="0"/>
              </a:rPr>
              <a:t>, nos três meses que o antecedem e até a posse dos eleitos</a:t>
            </a:r>
            <a:r>
              <a:rPr lang="pt-BR" sz="1400" dirty="0">
                <a:latin typeface="Cambria" pitchFamily="18" charset="0"/>
                <a:cs typeface="Calibri" pitchFamily="34" charset="0"/>
              </a:rPr>
              <a:t>, sob pena de nulidade de pleno direito, ressalvados:</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391929902"/>
      </p:ext>
    </p:extLst>
  </p:cSld>
  <p:clrMapOvr>
    <a:masterClrMapping/>
  </p:clrMapOvr>
  <p:transition>
    <p:cover dir="l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647152"/>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|VEDAÇ</a:t>
            </a:r>
            <a:r>
              <a:rPr lang="en-US" sz="1400" b="1" dirty="0">
                <a:latin typeface="Cambria" pitchFamily="18" charset="0"/>
                <a:cs typeface="Calibri" pitchFamily="34" charset="0"/>
              </a:rPr>
              <a:t>ÕES:</a:t>
            </a:r>
            <a:endParaRPr lang="pt-BR" sz="1400" b="1" dirty="0">
              <a:latin typeface="Cambria" pitchFamily="18" charset="0"/>
              <a:cs typeface="Calibri" pitchFamily="34" charset="0"/>
            </a:endParaRPr>
          </a:p>
          <a:p>
            <a:pPr algn="just">
              <a:lnSpc>
                <a:spcPct val="150000"/>
              </a:lnSpc>
            </a:pPr>
            <a:endParaRPr lang="pt-BR" sz="1400" dirty="0">
              <a:latin typeface="Cambria" pitchFamily="18" charset="0"/>
              <a:cs typeface="Calibri" pitchFamily="34" charset="0"/>
            </a:endParaRPr>
          </a:p>
          <a:p>
            <a:pPr marL="342900" indent="-342900" algn="just">
              <a:lnSpc>
                <a:spcPct val="150000"/>
              </a:lnSpc>
              <a:buAutoNum type="alphaLcParenR"/>
            </a:pPr>
            <a:r>
              <a:rPr lang="pt-BR" sz="1400" dirty="0">
                <a:latin typeface="Cambria" pitchFamily="18" charset="0"/>
                <a:cs typeface="Calibri" pitchFamily="34" charset="0"/>
              </a:rPr>
              <a:t>Nomeação, contratação, admissão ou demissão sem justa causa;</a:t>
            </a:r>
          </a:p>
          <a:p>
            <a:pPr marL="342900" indent="-342900" algn="just">
              <a:lnSpc>
                <a:spcPct val="150000"/>
              </a:lnSpc>
              <a:buAutoNum type="alphaLcParenR"/>
            </a:pPr>
            <a:r>
              <a:rPr lang="pt-BR" sz="1400" dirty="0">
                <a:latin typeface="Cambria" pitchFamily="18" charset="0"/>
                <a:cs typeface="Calibri" pitchFamily="34" charset="0"/>
              </a:rPr>
              <a:t>Supressão ou readaptação de vantagens (adicionais, </a:t>
            </a:r>
            <a:r>
              <a:rPr lang="pt-BR" sz="1400" dirty="0" err="1">
                <a:latin typeface="Cambria" pitchFamily="18" charset="0"/>
                <a:cs typeface="Calibri" pitchFamily="34" charset="0"/>
              </a:rPr>
              <a:t>gratificaç</a:t>
            </a:r>
            <a:r>
              <a:rPr lang="en-US" sz="1400" dirty="0" err="1">
                <a:latin typeface="Cambria" pitchFamily="18" charset="0"/>
                <a:cs typeface="Calibri" pitchFamily="34" charset="0"/>
              </a:rPr>
              <a:t>ões</a:t>
            </a:r>
            <a:r>
              <a:rPr lang="en-US" sz="1400" dirty="0">
                <a:latin typeface="Cambria" pitchFamily="18" charset="0"/>
                <a:cs typeface="Calibri" pitchFamily="34" charset="0"/>
              </a:rPr>
              <a:t> </a:t>
            </a:r>
            <a:r>
              <a:rPr lang="en-US" sz="1400" dirty="0" err="1">
                <a:latin typeface="Cambria" pitchFamily="18" charset="0"/>
                <a:cs typeface="Calibri" pitchFamily="34" charset="0"/>
              </a:rPr>
              <a:t>ou</a:t>
            </a:r>
            <a:r>
              <a:rPr lang="en-US" sz="1400" dirty="0">
                <a:latin typeface="Cambria" pitchFamily="18" charset="0"/>
                <a:cs typeface="Calibri" pitchFamily="34" charset="0"/>
              </a:rPr>
              <a:t> </a:t>
            </a:r>
            <a:r>
              <a:rPr lang="en-US" sz="1400" dirty="0" err="1">
                <a:latin typeface="Cambria" pitchFamily="18" charset="0"/>
                <a:cs typeface="Calibri" pitchFamily="34" charset="0"/>
              </a:rPr>
              <a:t>indenizações</a:t>
            </a:r>
            <a:r>
              <a:rPr lang="en-US" sz="1400" dirty="0">
                <a:latin typeface="Cambria" pitchFamily="18" charset="0"/>
                <a:cs typeface="Calibri" pitchFamily="34" charset="0"/>
              </a:rPr>
              <a:t>)</a:t>
            </a:r>
            <a:r>
              <a:rPr lang="pt-BR" sz="1400" dirty="0">
                <a:latin typeface="Cambria" pitchFamily="18" charset="0"/>
                <a:cs typeface="Calibri" pitchFamily="34" charset="0"/>
              </a:rPr>
              <a:t>;</a:t>
            </a:r>
          </a:p>
          <a:p>
            <a:pPr marL="342900" indent="-342900" algn="just">
              <a:lnSpc>
                <a:spcPct val="150000"/>
              </a:lnSpc>
              <a:buAutoNum type="alphaLcParenR"/>
            </a:pPr>
            <a:r>
              <a:rPr lang="pt-BR" sz="1400" dirty="0">
                <a:latin typeface="Cambria" pitchFamily="18" charset="0"/>
                <a:cs typeface="Calibri" pitchFamily="34" charset="0"/>
              </a:rPr>
              <a:t>Dificultar ou impedir o exercício profissional;</a:t>
            </a:r>
          </a:p>
          <a:p>
            <a:pPr marL="342900" indent="-342900" algn="just">
              <a:lnSpc>
                <a:spcPct val="150000"/>
              </a:lnSpc>
              <a:buAutoNum type="alphaLcParenR"/>
            </a:pPr>
            <a:r>
              <a:rPr lang="pt-BR" sz="1400" dirty="0">
                <a:latin typeface="Cambria" pitchFamily="18" charset="0"/>
                <a:cs typeface="Calibri" pitchFamily="34" charset="0"/>
              </a:rPr>
              <a:t>Remoção, transferência ou exoneração </a:t>
            </a:r>
            <a:r>
              <a:rPr lang="pt-BR" sz="1400" i="1" dirty="0" err="1">
                <a:latin typeface="Cambria" pitchFamily="18" charset="0"/>
                <a:cs typeface="Calibri" pitchFamily="34" charset="0"/>
              </a:rPr>
              <a:t>ex</a:t>
            </a:r>
            <a:r>
              <a:rPr lang="pt-BR" sz="1400" i="1" dirty="0">
                <a:latin typeface="Cambria" pitchFamily="18" charset="0"/>
                <a:cs typeface="Calibri" pitchFamily="34" charset="0"/>
              </a:rPr>
              <a:t> </a:t>
            </a:r>
            <a:r>
              <a:rPr lang="pt-BR" sz="1400" i="1" dirty="0" err="1">
                <a:latin typeface="Cambria" pitchFamily="18" charset="0"/>
                <a:cs typeface="Calibri" pitchFamily="34" charset="0"/>
              </a:rPr>
              <a:t>officio</a:t>
            </a:r>
            <a:r>
              <a:rPr lang="pt-BR" sz="1400" i="1" dirty="0">
                <a:latin typeface="Cambria" pitchFamily="18" charset="0"/>
                <a:cs typeface="Calibri" pitchFamily="34" charset="0"/>
              </a:rPr>
              <a:t>.</a:t>
            </a:r>
            <a:endParaRPr lang="pt-BR" sz="1400" dirty="0">
              <a:latin typeface="Cambria" pitchFamily="18" charset="0"/>
              <a:cs typeface="Calibri" pitchFamily="34" charset="0"/>
            </a:endParaRPr>
          </a:p>
          <a:p>
            <a:pPr marL="342900" indent="-342900" algn="just">
              <a:lnSpc>
                <a:spcPct val="150000"/>
              </a:lnSpc>
              <a:buAutoNum type="alphaLcParenR"/>
            </a:pPr>
            <a:endParaRPr lang="pt-BR" sz="1400" dirty="0">
              <a:latin typeface="Cambria" pitchFamily="18" charset="0"/>
              <a:cs typeface="Calibri" pitchFamily="34" charset="0"/>
            </a:endParaRPr>
          </a:p>
          <a:p>
            <a:pPr marL="342900" indent="-342900" algn="just">
              <a:lnSpc>
                <a:spcPct val="150000"/>
              </a:lnSpc>
              <a:buAutoNum type="alphaLcParenR"/>
            </a:pPr>
            <a:endParaRPr lang="pt-BR" sz="14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363889983"/>
      </p:ext>
    </p:extLst>
  </p:cSld>
  <p:clrMapOvr>
    <a:masterClrMapping/>
  </p:clrMapOvr>
  <p:transition>
    <p:cover dir="l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670236"/>
          </a:xfrm>
          <a:prstGeom prst="rect">
            <a:avLst/>
          </a:prstGeom>
          <a:noFill/>
        </p:spPr>
        <p:txBody>
          <a:bodyPr wrap="square" rtlCol="0">
            <a:spAutoFit/>
          </a:bodyPr>
          <a:lstStyle/>
          <a:p>
            <a:pPr algn="ctr">
              <a:lnSpc>
                <a:spcPct val="150000"/>
              </a:lnSpc>
            </a:pPr>
            <a:r>
              <a:rPr lang="pt-BR" sz="1400" b="1" dirty="0">
                <a:latin typeface="Cambria" pitchFamily="18" charset="0"/>
                <a:cs typeface="Calibri" pitchFamily="34" charset="0"/>
              </a:rPr>
              <a:t>Intangibilidade remuneratória e inamovibilidade do servidor</a:t>
            </a: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|EXCEÇÕES:</a:t>
            </a:r>
          </a:p>
          <a:p>
            <a:pPr marL="342900" indent="-342900" algn="just">
              <a:lnSpc>
                <a:spcPct val="150000"/>
              </a:lnSpc>
              <a:buAutoNum type="alphaLcParenR"/>
            </a:pPr>
            <a:r>
              <a:rPr lang="pt-BR" sz="1100" dirty="0">
                <a:latin typeface="Cambria" pitchFamily="18" charset="0"/>
                <a:cs typeface="Calibri" pitchFamily="34" charset="0"/>
              </a:rPr>
              <a:t>a nomeação ou exoneração de cargos em comissão e designação ou dispensa de funções de confiança;</a:t>
            </a:r>
          </a:p>
          <a:p>
            <a:pPr marL="342900" indent="-342900" algn="just">
              <a:lnSpc>
                <a:spcPct val="150000"/>
              </a:lnSpc>
              <a:buAutoNum type="alphaLcParenR"/>
            </a:pPr>
            <a:r>
              <a:rPr lang="pt-BR" sz="1100" dirty="0">
                <a:latin typeface="Cambria" pitchFamily="18" charset="0"/>
                <a:cs typeface="Calibri" pitchFamily="34" charset="0"/>
              </a:rPr>
              <a:t>a nomeação para cargos do Poder Judiciário, do Ministério Público, dos Tribunais ou Conselhos de Contas e dos órgãos da Presidência da República;</a:t>
            </a:r>
          </a:p>
          <a:p>
            <a:pPr marL="342900" indent="-342900" algn="just">
              <a:lnSpc>
                <a:spcPct val="150000"/>
              </a:lnSpc>
              <a:buAutoNum type="alphaLcParenR"/>
            </a:pPr>
            <a:r>
              <a:rPr lang="pt-BR" sz="1100" dirty="0">
                <a:latin typeface="Cambria" pitchFamily="18" charset="0"/>
                <a:cs typeface="Calibri" pitchFamily="34" charset="0"/>
              </a:rPr>
              <a:t>a nomeação dos aprovados em concursos públicos homologados até o início daquele prazo;</a:t>
            </a:r>
          </a:p>
          <a:p>
            <a:pPr marL="342900" indent="-342900" algn="just">
              <a:lnSpc>
                <a:spcPct val="150000"/>
              </a:lnSpc>
              <a:buAutoNum type="alphaLcParenR"/>
            </a:pPr>
            <a:r>
              <a:rPr lang="pt-BR" sz="1100" dirty="0">
                <a:latin typeface="Cambria" pitchFamily="18" charset="0"/>
                <a:cs typeface="Calibri" pitchFamily="34" charset="0"/>
              </a:rPr>
              <a:t>a nomeação ou contratação necessária à instalação ou ao funcionamento inadiável de serviços públicos essenciais, com prévia e expressa autorização do Chefe do Poder Executivo;</a:t>
            </a:r>
          </a:p>
          <a:p>
            <a:pPr marL="342900" indent="-342900" algn="just">
              <a:lnSpc>
                <a:spcPct val="150000"/>
              </a:lnSpc>
              <a:buAutoNum type="alphaLcParenR"/>
            </a:pPr>
            <a:r>
              <a:rPr lang="pt-BR" sz="1100" dirty="0">
                <a:latin typeface="Cambria" pitchFamily="18" charset="0"/>
                <a:cs typeface="Calibri" pitchFamily="34" charset="0"/>
              </a:rPr>
              <a:t>a transferência ou remoção </a:t>
            </a:r>
            <a:r>
              <a:rPr lang="pt-BR" sz="1100" i="1" dirty="0" err="1">
                <a:latin typeface="Cambria" pitchFamily="18" charset="0"/>
                <a:cs typeface="Calibri" pitchFamily="34" charset="0"/>
              </a:rPr>
              <a:t>ex</a:t>
            </a:r>
            <a:r>
              <a:rPr lang="pt-BR" sz="1100" i="1" dirty="0">
                <a:latin typeface="Cambria" pitchFamily="18" charset="0"/>
                <a:cs typeface="Calibri" pitchFamily="34" charset="0"/>
              </a:rPr>
              <a:t> </a:t>
            </a:r>
            <a:r>
              <a:rPr lang="pt-BR" sz="1100" i="1" dirty="0" err="1">
                <a:latin typeface="Cambria" pitchFamily="18" charset="0"/>
                <a:cs typeface="Calibri" pitchFamily="34" charset="0"/>
              </a:rPr>
              <a:t>officio</a:t>
            </a:r>
            <a:r>
              <a:rPr lang="pt-BR" sz="1100" i="1" dirty="0">
                <a:latin typeface="Cambria" pitchFamily="18" charset="0"/>
                <a:cs typeface="Calibri" pitchFamily="34" charset="0"/>
              </a:rPr>
              <a:t> </a:t>
            </a:r>
            <a:r>
              <a:rPr lang="pt-BR" sz="1100" dirty="0">
                <a:latin typeface="Cambria" pitchFamily="18" charset="0"/>
                <a:cs typeface="Calibri" pitchFamily="34" charset="0"/>
              </a:rPr>
              <a:t>de militares, policiais civis e de agentes penitenciários;</a:t>
            </a:r>
          </a:p>
          <a:p>
            <a:pPr algn="just">
              <a:lnSpc>
                <a:spcPct val="150000"/>
              </a:lnSpc>
            </a:pPr>
            <a:endParaRPr lang="pt-BR" sz="14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833517565"/>
      </p:ext>
    </p:extLst>
  </p:cSld>
  <p:clrMapOvr>
    <a:masterClrMapping/>
  </p:clrMapOvr>
  <p:transition>
    <p:cover dir="l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277820"/>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r>
              <a:rPr lang="en-US" sz="1200" dirty="0">
                <a:latin typeface="Cambria" pitchFamily="18" charset="0"/>
                <a:cs typeface="Calibri" pitchFamily="34" charset="0"/>
              </a:rPr>
              <a:t>“EMENTA - AÇÃO DE </a:t>
            </a:r>
            <a:r>
              <a:rPr lang="pt-BR" sz="1200" dirty="0">
                <a:latin typeface="Cambria" pitchFamily="18" charset="0"/>
                <a:cs typeface="Calibri" pitchFamily="34" charset="0"/>
              </a:rPr>
              <a:t>INVESTIGAÇÃO JUDICIAL ELEITORAL - CONDUTA VEDADA AOS AGENTES PÚBLICOS - ARTIGO 73, V, DA LEI N.º 9.504/97 - NÃO CARACTERIZAÇÃO DO ABUSO DE PODER - RECURSO DESPROVIDO.  1.   As disposições contidas no artigo 73, V, da Lei nº 9.504/97 </a:t>
            </a:r>
            <a:r>
              <a:rPr lang="pt-BR" sz="1200" b="1" dirty="0">
                <a:latin typeface="Cambria" pitchFamily="18" charset="0"/>
                <a:cs typeface="Calibri" pitchFamily="34" charset="0"/>
              </a:rPr>
              <a:t>não proíbe a realização de concurso público</a:t>
            </a:r>
            <a:r>
              <a:rPr lang="pt-BR" sz="1200" dirty="0">
                <a:latin typeface="Cambria" pitchFamily="18" charset="0"/>
                <a:cs typeface="Calibri" pitchFamily="34" charset="0"/>
              </a:rPr>
              <a:t>, mas, sim, a ocorrência de nomeações, contratações e outras movimentações funcionais desde os três meses que antecedem as eleições até a posse dos eleitos. 2(…)”. </a:t>
            </a:r>
          </a:p>
          <a:p>
            <a:pPr algn="just">
              <a:lnSpc>
                <a:spcPct val="150000"/>
              </a:lnSpc>
            </a:pPr>
            <a:r>
              <a:rPr lang="pt-BR" sz="1200" dirty="0">
                <a:latin typeface="Cambria" pitchFamily="18" charset="0"/>
                <a:cs typeface="Calibri" pitchFamily="34" charset="0"/>
              </a:rPr>
              <a:t>(TRE/PR, RECURSO ELEITORAL nº 29358, Relator(a) MARCOS ROBERTO ARAÚJO DOS SANTOS, Publicação: DJ Data 19/3/2013)</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530808521"/>
      </p:ext>
    </p:extLst>
  </p:cSld>
  <p:clrMapOvr>
    <a:masterClrMapping/>
  </p:clrMapOvr>
  <p:transition>
    <p:cover dir="l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769989"/>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p>
          <a:p>
            <a:pPr algn="just">
              <a:lnSpc>
                <a:spcPct val="150000"/>
              </a:lnSpc>
            </a:pPr>
            <a:endParaRPr lang="pt-BR" sz="14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 2. Concessão de gratificação a elevado número de funcionários em ano eleitoral, sem prévia informação ou justificativa, configura abuso de poder político. Plausibilidade do recurso não evidenciada. 3.   (…)”. </a:t>
            </a:r>
          </a:p>
          <a:p>
            <a:pPr algn="just">
              <a:lnSpc>
                <a:spcPct val="150000"/>
              </a:lnSpc>
            </a:pPr>
            <a:r>
              <a:rPr lang="pt-BR" sz="1200" dirty="0">
                <a:latin typeface="Cambria" pitchFamily="18" charset="0"/>
                <a:cs typeface="Calibri" pitchFamily="34" charset="0"/>
              </a:rPr>
              <a:t>(TRE/PR, PROCESSO nº 99713, Relator(a) JEAN CARLO LEECK, Relator(a) designado(a) LUCIANO CARRASCO FALAVINHA SOUZA, Publicação: DJ Data 22/1/2013 )</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977254050"/>
      </p:ext>
    </p:extLst>
  </p:cSld>
  <p:clrMapOvr>
    <a:masterClrMapping/>
  </p:clrMapOvr>
  <p:transition>
    <p:cover dir="l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3056" y="483518"/>
            <a:ext cx="8153400" cy="576064"/>
          </a:xfrm>
        </p:spPr>
        <p:txBody>
          <a:bodyPr>
            <a:noAutofit/>
          </a:bodyPr>
          <a:lstStyle/>
          <a:p>
            <a:r>
              <a:rPr lang="pt-BR" sz="2400" b="1" dirty="0">
                <a:solidFill>
                  <a:schemeClr val="tx1"/>
                </a:solidFill>
                <a:latin typeface="Cambria" pitchFamily="18" charset="0"/>
              </a:rPr>
              <a:t>1. AGENTES </a:t>
            </a:r>
            <a:r>
              <a:rPr lang="pt-BR" sz="2400" b="1" dirty="0" err="1">
                <a:solidFill>
                  <a:schemeClr val="tx1"/>
                </a:solidFill>
                <a:latin typeface="Cambria" pitchFamily="18" charset="0"/>
              </a:rPr>
              <a:t>P</a:t>
            </a:r>
            <a:r>
              <a:rPr lang="en-US" sz="2400" b="1" dirty="0">
                <a:solidFill>
                  <a:schemeClr val="tx1"/>
                </a:solidFill>
                <a:latin typeface="Cambria" pitchFamily="18" charset="0"/>
              </a:rPr>
              <a:t>ÚBLICOS EM CAMPANHA</a:t>
            </a:r>
            <a:br>
              <a:rPr lang="pt-BR" sz="2400" b="1" dirty="0">
                <a:solidFill>
                  <a:schemeClr val="tx1"/>
                </a:solidFill>
                <a:latin typeface="Cambria" pitchFamily="18" charset="0"/>
              </a:rPr>
            </a:br>
            <a:endParaRPr lang="pt-BR" sz="2400" dirty="0">
              <a:latin typeface="Cambria" pitchFamily="18" charset="0"/>
            </a:endParaRPr>
          </a:p>
        </p:txBody>
      </p:sp>
      <p:sp>
        <p:nvSpPr>
          <p:cNvPr id="5" name="CaixaDeTexto 4"/>
          <p:cNvSpPr txBox="1"/>
          <p:nvPr/>
        </p:nvSpPr>
        <p:spPr>
          <a:xfrm>
            <a:off x="539552" y="1485528"/>
            <a:ext cx="8136904" cy="3323987"/>
          </a:xfrm>
          <a:prstGeom prst="rect">
            <a:avLst/>
          </a:prstGeom>
          <a:noFill/>
        </p:spPr>
        <p:txBody>
          <a:bodyPr wrap="square" rtlCol="0">
            <a:spAutoFit/>
          </a:bodyPr>
          <a:lstStyle/>
          <a:p>
            <a:pPr marL="285750" indent="-285750">
              <a:lnSpc>
                <a:spcPct val="150000"/>
              </a:lnSpc>
              <a:buFont typeface="Wingdings" charset="2"/>
              <a:buChar char="ü"/>
            </a:pPr>
            <a:r>
              <a:rPr lang="pt-BR" sz="1400" b="1" dirty="0">
                <a:solidFill>
                  <a:schemeClr val="dk1"/>
                </a:solidFill>
                <a:latin typeface="Cambria" pitchFamily="18" charset="0"/>
                <a:cs typeface="Calibri" pitchFamily="34" charset="0"/>
              </a:rPr>
              <a:t>Princípio republicano : elegibilidade, periodicidade e responsabilidade dos mandatos.</a:t>
            </a:r>
          </a:p>
          <a:p>
            <a:pPr marL="285750" indent="-285750">
              <a:lnSpc>
                <a:spcPct val="150000"/>
              </a:lnSpc>
              <a:buFont typeface="Wingdings" charset="2"/>
              <a:buChar char="ü"/>
            </a:pPr>
            <a:r>
              <a:rPr lang="pt-BR" sz="1400" b="1" dirty="0">
                <a:solidFill>
                  <a:schemeClr val="dk1"/>
                </a:solidFill>
                <a:latin typeface="Cambria" pitchFamily="18" charset="0"/>
                <a:cs typeface="Calibri" pitchFamily="34" charset="0"/>
              </a:rPr>
              <a:t>A neutralidade do poder </a:t>
            </a:r>
            <a:r>
              <a:rPr lang="pt-BR" sz="1400" b="1" dirty="0" err="1">
                <a:solidFill>
                  <a:schemeClr val="dk1"/>
                </a:solidFill>
                <a:latin typeface="Cambria" pitchFamily="18" charset="0"/>
                <a:cs typeface="Calibri" pitchFamily="34" charset="0"/>
              </a:rPr>
              <a:t>pol</a:t>
            </a:r>
            <a:r>
              <a:rPr lang="en-US" sz="1400" b="1" dirty="0" err="1">
                <a:solidFill>
                  <a:schemeClr val="dk1"/>
                </a:solidFill>
                <a:latin typeface="Cambria" pitchFamily="18" charset="0"/>
                <a:cs typeface="Calibri" pitchFamily="34" charset="0"/>
              </a:rPr>
              <a:t>ítico</a:t>
            </a:r>
            <a:endParaRPr lang="pt-BR" sz="1400" b="1" dirty="0">
              <a:solidFill>
                <a:schemeClr val="dk1"/>
              </a:solidFill>
              <a:latin typeface="Cambria" pitchFamily="18" charset="0"/>
              <a:cs typeface="Calibri" pitchFamily="34" charset="0"/>
            </a:endParaRPr>
          </a:p>
          <a:p>
            <a:pPr marL="285750" indent="-285750">
              <a:lnSpc>
                <a:spcPct val="150000"/>
              </a:lnSpc>
              <a:buFont typeface="Wingdings" charset="2"/>
              <a:buChar char="ü"/>
            </a:pPr>
            <a:r>
              <a:rPr lang="pt-BR" sz="1400" b="1" dirty="0">
                <a:solidFill>
                  <a:schemeClr val="dk1"/>
                </a:solidFill>
                <a:latin typeface="Cambria" pitchFamily="18" charset="0"/>
                <a:cs typeface="Calibri" pitchFamily="34" charset="0"/>
              </a:rPr>
              <a:t>Princípio da  paridade de armas na disputa eleitoral (art. 14, §9º, CF)</a:t>
            </a:r>
          </a:p>
          <a:p>
            <a:pPr marL="285750" indent="-285750">
              <a:lnSpc>
                <a:spcPct val="150000"/>
              </a:lnSpc>
              <a:buFont typeface="Wingdings" charset="2"/>
              <a:buChar char="ü"/>
            </a:pPr>
            <a:r>
              <a:rPr lang="pt-BR" sz="1400" b="1" dirty="0">
                <a:solidFill>
                  <a:schemeClr val="dk1"/>
                </a:solidFill>
                <a:latin typeface="Cambria" pitchFamily="18" charset="0"/>
                <a:cs typeface="Calibri" pitchFamily="34" charset="0"/>
              </a:rPr>
              <a:t>Princípios constitucionais da Administração Pública</a:t>
            </a:r>
          </a:p>
          <a:p>
            <a:pPr>
              <a:lnSpc>
                <a:spcPct val="150000"/>
              </a:lnSpc>
            </a:pPr>
            <a:r>
              <a:rPr lang="pt-BR" sz="1400" dirty="0">
                <a:solidFill>
                  <a:schemeClr val="dk1"/>
                </a:solidFill>
                <a:latin typeface="Cambria" pitchFamily="18" charset="0"/>
                <a:cs typeface="Calibri" pitchFamily="34" charset="0"/>
              </a:rPr>
              <a:t>	Legalidade</a:t>
            </a:r>
          </a:p>
          <a:p>
            <a:pPr>
              <a:lnSpc>
                <a:spcPct val="150000"/>
              </a:lnSpc>
            </a:pPr>
            <a:r>
              <a:rPr lang="pt-BR" sz="1400" dirty="0">
                <a:solidFill>
                  <a:schemeClr val="dk1"/>
                </a:solidFill>
                <a:latin typeface="Cambria" pitchFamily="18" charset="0"/>
                <a:cs typeface="Calibri" pitchFamily="34" charset="0"/>
              </a:rPr>
              <a:t>	Impessoalidade</a:t>
            </a:r>
          </a:p>
          <a:p>
            <a:pPr>
              <a:lnSpc>
                <a:spcPct val="150000"/>
              </a:lnSpc>
            </a:pPr>
            <a:r>
              <a:rPr lang="pt-BR" sz="1400" dirty="0">
                <a:solidFill>
                  <a:schemeClr val="dk1"/>
                </a:solidFill>
                <a:latin typeface="Cambria" pitchFamily="18" charset="0"/>
                <a:cs typeface="Calibri" pitchFamily="34" charset="0"/>
              </a:rPr>
              <a:t>	Moralidade</a:t>
            </a:r>
          </a:p>
          <a:p>
            <a:pPr>
              <a:lnSpc>
                <a:spcPct val="150000"/>
              </a:lnSpc>
            </a:pPr>
            <a:r>
              <a:rPr lang="pt-BR" sz="1400" dirty="0">
                <a:solidFill>
                  <a:schemeClr val="dk1"/>
                </a:solidFill>
                <a:latin typeface="Cambria" pitchFamily="18" charset="0"/>
                <a:cs typeface="Calibri" pitchFamily="34" charset="0"/>
              </a:rPr>
              <a:t>	Publicidade</a:t>
            </a:r>
          </a:p>
          <a:p>
            <a:pPr>
              <a:lnSpc>
                <a:spcPct val="150000"/>
              </a:lnSpc>
            </a:pPr>
            <a:r>
              <a:rPr lang="pt-BR" sz="1400" dirty="0">
                <a:solidFill>
                  <a:schemeClr val="dk1"/>
                </a:solidFill>
                <a:latin typeface="Cambria" pitchFamily="18" charset="0"/>
                <a:cs typeface="Calibri" pitchFamily="34" charset="0"/>
              </a:rPr>
              <a:t>	Eficiência</a:t>
            </a:r>
          </a:p>
          <a:p>
            <a:pPr marL="285750" indent="-285750">
              <a:lnSpc>
                <a:spcPct val="150000"/>
              </a:lnSpc>
              <a:buFont typeface="Wingdings" charset="2"/>
              <a:buChar char="ü"/>
            </a:pPr>
            <a:r>
              <a:rPr lang="pt-BR" sz="1400" b="1" dirty="0">
                <a:solidFill>
                  <a:schemeClr val="dk1"/>
                </a:solidFill>
                <a:latin typeface="Cambria" pitchFamily="18" charset="0"/>
                <a:cs typeface="Calibri" pitchFamily="34" charset="0"/>
              </a:rPr>
              <a:t>O problema da </a:t>
            </a:r>
            <a:r>
              <a:rPr lang="pt-BR" sz="1400" b="1" dirty="0" err="1">
                <a:solidFill>
                  <a:schemeClr val="dk1"/>
                </a:solidFill>
                <a:latin typeface="Cambria" pitchFamily="18" charset="0"/>
                <a:cs typeface="Calibri" pitchFamily="34" charset="0"/>
              </a:rPr>
              <a:t>reeleiç</a:t>
            </a:r>
            <a:r>
              <a:rPr lang="en-US" sz="1400" b="1" dirty="0" err="1">
                <a:solidFill>
                  <a:schemeClr val="dk1"/>
                </a:solidFill>
                <a:latin typeface="Cambria" pitchFamily="18" charset="0"/>
                <a:cs typeface="Calibri" pitchFamily="34" charset="0"/>
              </a:rPr>
              <a:t>ão</a:t>
            </a:r>
            <a:r>
              <a:rPr lang="en-US" sz="1400" b="1" dirty="0">
                <a:solidFill>
                  <a:schemeClr val="dk1"/>
                </a:solidFill>
                <a:latin typeface="Cambria" pitchFamily="18" charset="0"/>
                <a:cs typeface="Calibri" pitchFamily="34" charset="0"/>
              </a:rPr>
              <a:t> (</a:t>
            </a:r>
            <a:r>
              <a:rPr lang="en-US" sz="1400" b="1" dirty="0" err="1">
                <a:solidFill>
                  <a:schemeClr val="dk1"/>
                </a:solidFill>
                <a:latin typeface="Cambria" pitchFamily="18" charset="0"/>
                <a:cs typeface="Calibri" pitchFamily="34" charset="0"/>
              </a:rPr>
              <a:t>sem</a:t>
            </a:r>
            <a:r>
              <a:rPr lang="en-US" sz="1400" b="1" dirty="0">
                <a:solidFill>
                  <a:schemeClr val="dk1"/>
                </a:solidFill>
                <a:latin typeface="Cambria" pitchFamily="18" charset="0"/>
                <a:cs typeface="Calibri" pitchFamily="34" charset="0"/>
              </a:rPr>
              <a:t> </a:t>
            </a:r>
            <a:r>
              <a:rPr lang="en-US" sz="1400" b="1" dirty="0" err="1">
                <a:solidFill>
                  <a:schemeClr val="dk1"/>
                </a:solidFill>
                <a:latin typeface="Cambria" pitchFamily="18" charset="0"/>
                <a:cs typeface="Calibri" pitchFamily="34" charset="0"/>
              </a:rPr>
              <a:t>desincompatibilização</a:t>
            </a:r>
            <a:r>
              <a:rPr lang="en-US" sz="1400" b="1" dirty="0">
                <a:solidFill>
                  <a:schemeClr val="dk1"/>
                </a:solidFill>
                <a:latin typeface="Cambria" pitchFamily="18" charset="0"/>
                <a:cs typeface="Calibri" pitchFamily="34" charset="0"/>
              </a:rPr>
              <a:t>)</a:t>
            </a:r>
            <a:endParaRPr lang="pt-BR" sz="1400" b="1" dirty="0">
              <a:solidFill>
                <a:schemeClr val="dk1"/>
              </a:solidFill>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940067137"/>
      </p:ext>
    </p:extLst>
  </p:cSld>
  <p:clrMapOvr>
    <a:masterClrMapping/>
  </p:clrMapOvr>
  <p:transition>
    <p:cover dir="ld"/>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439403"/>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9.504/97:</a:t>
            </a:r>
            <a:endParaRPr lang="pt-BR" sz="1400" dirty="0">
              <a:latin typeface="Cambria" pitchFamily="18" charset="0"/>
              <a:cs typeface="Calibri" pitchFamily="34" charset="0"/>
            </a:endParaRPr>
          </a:p>
          <a:p>
            <a:pPr algn="just">
              <a:lnSpc>
                <a:spcPct val="150000"/>
              </a:lnSpc>
            </a:pPr>
            <a:r>
              <a:rPr lang="pt-BR" sz="1250" dirty="0">
                <a:latin typeface="Cambria" pitchFamily="18" charset="0"/>
                <a:cs typeface="Calibri" pitchFamily="34" charset="0"/>
              </a:rPr>
              <a:t>“Art. 73. (…)</a:t>
            </a:r>
          </a:p>
          <a:p>
            <a:pPr algn="just">
              <a:lnSpc>
                <a:spcPct val="150000"/>
              </a:lnSpc>
            </a:pPr>
            <a:r>
              <a:rPr lang="pt-BR" sz="1250" dirty="0">
                <a:latin typeface="Cambria" pitchFamily="18" charset="0"/>
                <a:cs typeface="Calibri" pitchFamily="34" charset="0"/>
              </a:rPr>
              <a:t>VI - nos três meses que antecedem o pleito:</a:t>
            </a:r>
          </a:p>
          <a:p>
            <a:pPr algn="just">
              <a:lnSpc>
                <a:spcPct val="150000"/>
              </a:lnSpc>
            </a:pPr>
            <a:r>
              <a:rPr lang="pt-BR" sz="1250" dirty="0">
                <a:latin typeface="Cambria" pitchFamily="18" charset="0"/>
                <a:cs typeface="Calibri" pitchFamily="34" charset="0"/>
              </a:rPr>
              <a:t>        a) realizar </a:t>
            </a:r>
            <a:r>
              <a:rPr lang="pt-BR" sz="1250" b="1" dirty="0">
                <a:latin typeface="Cambria" pitchFamily="18" charset="0"/>
                <a:cs typeface="Calibri" pitchFamily="34" charset="0"/>
              </a:rPr>
              <a:t>transferência voluntária </a:t>
            </a:r>
            <a:r>
              <a:rPr lang="pt-BR" sz="1250" dirty="0">
                <a:latin typeface="Cambria" pitchFamily="18" charset="0"/>
                <a:cs typeface="Calibri" pitchFamily="34" charset="0"/>
              </a:rPr>
              <a:t>de recursos da União aos Estados e Municípios, e dos Estados aos Municípios, sob pena de nulidade de pleno direito, ressalvados os recursos destinados a cumprir </a:t>
            </a:r>
            <a:r>
              <a:rPr lang="pt-BR" sz="1250" b="1" dirty="0">
                <a:latin typeface="Cambria" pitchFamily="18" charset="0"/>
                <a:cs typeface="Calibri" pitchFamily="34" charset="0"/>
              </a:rPr>
              <a:t>obrigação formal preexistente </a:t>
            </a:r>
            <a:r>
              <a:rPr lang="pt-BR" sz="1250" dirty="0">
                <a:latin typeface="Cambria" pitchFamily="18" charset="0"/>
                <a:cs typeface="Calibri" pitchFamily="34" charset="0"/>
              </a:rPr>
              <a:t>para execução </a:t>
            </a:r>
            <a:r>
              <a:rPr lang="pt-BR" sz="1250" b="1" dirty="0">
                <a:latin typeface="Cambria" pitchFamily="18" charset="0"/>
                <a:cs typeface="Calibri" pitchFamily="34" charset="0"/>
              </a:rPr>
              <a:t>de obra ou serviço em andamento e com cronograma prefixado</a:t>
            </a:r>
            <a:r>
              <a:rPr lang="pt-BR" sz="1250" dirty="0">
                <a:latin typeface="Cambria" pitchFamily="18" charset="0"/>
                <a:cs typeface="Calibri" pitchFamily="34" charset="0"/>
              </a:rPr>
              <a:t>, e os destinados a atender situações de </a:t>
            </a:r>
            <a:r>
              <a:rPr lang="pt-BR" sz="1250" b="1" dirty="0">
                <a:latin typeface="Cambria" pitchFamily="18" charset="0"/>
                <a:cs typeface="Calibri" pitchFamily="34" charset="0"/>
              </a:rPr>
              <a:t>emergência e de calamidade pública</a:t>
            </a:r>
            <a:r>
              <a:rPr lang="pt-BR" sz="1250" dirty="0">
                <a:latin typeface="Cambria" pitchFamily="18" charset="0"/>
                <a:cs typeface="Calibri" pitchFamily="34" charset="0"/>
              </a:rPr>
              <a:t>;”</a:t>
            </a:r>
            <a:r>
              <a:rPr lang="pt-BR" sz="1400" dirty="0">
                <a:latin typeface="Cambria" pitchFamily="18" charset="0"/>
                <a:cs typeface="Calibri" pitchFamily="34" charset="0"/>
              </a:rPr>
              <a:t>   </a:t>
            </a:r>
            <a:r>
              <a:rPr lang="en-US" sz="1400" dirty="0">
                <a:latin typeface="Cambria" pitchFamily="18" charset="0"/>
                <a:cs typeface="Calibri" pitchFamily="34" charset="0"/>
              </a:rPr>
              <a:t>  </a:t>
            </a:r>
          </a:p>
          <a:p>
            <a:pPr algn="just">
              <a:lnSpc>
                <a:spcPct val="150000"/>
              </a:lnSpc>
            </a:pPr>
            <a:endParaRPr lang="pt-BR" sz="14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893885574"/>
      </p:ext>
    </p:extLst>
  </p:cSld>
  <p:clrMapOvr>
    <a:masterClrMapping/>
  </p:clrMapOvr>
  <p:transition>
    <p:cover dir="l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769989"/>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a:t>
            </a:r>
            <a:r>
              <a:rPr lang="en-US" sz="1400" b="1" dirty="0">
                <a:latin typeface="Cambria" pitchFamily="18" charset="0"/>
                <a:cs typeface="Calibri" pitchFamily="34" charset="0"/>
              </a:rPr>
              <a:t>LC n.º 101/2000 – Lei de </a:t>
            </a:r>
            <a:r>
              <a:rPr lang="en-US" sz="1400" b="1" dirty="0" err="1">
                <a:latin typeface="Cambria" pitchFamily="18" charset="0"/>
                <a:cs typeface="Calibri" pitchFamily="34" charset="0"/>
              </a:rPr>
              <a:t>Responsabilidade</a:t>
            </a:r>
            <a:r>
              <a:rPr lang="en-US" sz="1400" b="1" dirty="0">
                <a:latin typeface="Cambria" pitchFamily="18" charset="0"/>
                <a:cs typeface="Calibri" pitchFamily="34" charset="0"/>
              </a:rPr>
              <a:t> Fiscal:</a:t>
            </a:r>
          </a:p>
          <a:p>
            <a:pPr algn="just">
              <a:lnSpc>
                <a:spcPct val="150000"/>
              </a:lnSpc>
            </a:pPr>
            <a:endParaRPr lang="pt-BR" sz="14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“Art. 25. Para efeito desta Lei Complementar, entende-se por </a:t>
            </a:r>
            <a:r>
              <a:rPr lang="pt-BR" sz="1200" b="1" dirty="0">
                <a:latin typeface="Cambria" pitchFamily="18" charset="0"/>
                <a:cs typeface="Calibri" pitchFamily="34" charset="0"/>
              </a:rPr>
              <a:t>transferência voluntária </a:t>
            </a:r>
            <a:r>
              <a:rPr lang="pt-BR" sz="1200" dirty="0">
                <a:latin typeface="Cambria" pitchFamily="18" charset="0"/>
                <a:cs typeface="Calibri" pitchFamily="34" charset="0"/>
              </a:rPr>
              <a:t>a entrega de recursos correntes ou de capital a outro ente da Federação, a título de cooperação [contrato, convênio, consórcio], auxílio ou assistência financeira, que não decorra de determinação constitucional, legal ou os destinados ao Sistema Único de Saúde.</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589521508"/>
      </p:ext>
    </p:extLst>
  </p:cSld>
  <p:clrMapOvr>
    <a:masterClrMapping/>
  </p:clrMapOvr>
  <p:transition>
    <p:cover dir="l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831818"/>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 A transferência de recursos dos Estados aos Municípios pode ser realizada dentro dos três meses que antecedem o pleito, desde que tais recursos sejam destinados à </a:t>
            </a:r>
            <a:r>
              <a:rPr lang="pt-BR" sz="1200" b="1" dirty="0">
                <a:latin typeface="Cambria" pitchFamily="18" charset="0"/>
                <a:cs typeface="Calibri" pitchFamily="34" charset="0"/>
              </a:rPr>
              <a:t>execução de obra ou serviço em andamento ou para atender situações de emergência ou calamidade pública</a:t>
            </a:r>
            <a:r>
              <a:rPr lang="pt-BR" sz="1200" dirty="0">
                <a:latin typeface="Cambria" pitchFamily="18" charset="0"/>
                <a:cs typeface="Calibri" pitchFamily="34" charset="0"/>
              </a:rPr>
              <a:t> (art. 73, VI, a, da Lei das Eleições). No caso dos autos, foi celebrado convênio entre a Prefeitura de Medina e o Departamento de Estradas de Rodagem do Estado de Minas Gerais para pavimentação de ruas, cujas obras preliminares, a cargo da prefeitura, foram iniciadas em junho de 2004, conforme expressamente consignado no acórdão regional. (…)”. </a:t>
            </a:r>
          </a:p>
          <a:p>
            <a:pPr algn="just">
              <a:lnSpc>
                <a:spcPct val="150000"/>
              </a:lnSpc>
            </a:pPr>
            <a:r>
              <a:rPr lang="pt-BR" sz="1200" dirty="0">
                <a:latin typeface="Cambria" pitchFamily="18" charset="0"/>
                <a:cs typeface="Calibri" pitchFamily="34" charset="0"/>
              </a:rPr>
              <a:t>(TSE, </a:t>
            </a:r>
            <a:r>
              <a:rPr lang="pt-BR" sz="1200" dirty="0" err="1">
                <a:latin typeface="Cambria" pitchFamily="18" charset="0"/>
                <a:cs typeface="Calibri" pitchFamily="34" charset="0"/>
              </a:rPr>
              <a:t>AgReg</a:t>
            </a:r>
            <a:r>
              <a:rPr lang="pt-BR" sz="1200" dirty="0">
                <a:latin typeface="Cambria" pitchFamily="18" charset="0"/>
                <a:cs typeface="Calibri" pitchFamily="34" charset="0"/>
              </a:rPr>
              <a:t> em AI nº 8324, Relator Min. MARCELO HENRIQUES RIBEIRO DE OLIVEIRA, Publicação: DJ Data 03/04/2008)</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790939971"/>
      </p:ext>
    </p:extLst>
  </p:cSld>
  <p:clrMapOvr>
    <a:masterClrMapping/>
  </p:clrMapOvr>
  <p:transition>
    <p:cover dir="l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000821"/>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endParaRPr lang="en-US" sz="1200" dirty="0">
              <a:latin typeface="Cambria" pitchFamily="18" charset="0"/>
              <a:cs typeface="Calibri" pitchFamily="34" charset="0"/>
            </a:endParaRPr>
          </a:p>
          <a:p>
            <a:pPr algn="just">
              <a:lnSpc>
                <a:spcPct val="150000"/>
              </a:lnSpc>
            </a:pPr>
            <a:r>
              <a:rPr lang="en-US" sz="1200" dirty="0">
                <a:latin typeface="Cambria" pitchFamily="18" charset="0"/>
                <a:cs typeface="Calibri" pitchFamily="34" charset="0"/>
              </a:rPr>
              <a:t>“(…) ELEIÇÕES - CONDUTA VEDADA - </a:t>
            </a:r>
            <a:r>
              <a:rPr lang="pt-BR" sz="1200" dirty="0">
                <a:latin typeface="Cambria" pitchFamily="18" charset="0"/>
                <a:cs typeface="Calibri" pitchFamily="34" charset="0"/>
              </a:rPr>
              <a:t>ARTIGO 73, INCISO VI, ALÍNEA A, DA LEI Nº 9.504/1997 - ALCANCE. O disposto na citada alínea versa o repasse de recursos, sendo irrelevante o fato de o convênio ter sido assinado em data anterior ao período crítico previsto</a:t>
            </a:r>
            <a:r>
              <a:rPr lang="en-US" sz="1200" dirty="0">
                <a:latin typeface="Cambria" pitchFamily="18" charset="0"/>
                <a:cs typeface="Calibri" pitchFamily="34" charset="0"/>
              </a:rPr>
              <a:t>”</a:t>
            </a:r>
            <a:r>
              <a:rPr lang="pt-BR" sz="1200" dirty="0">
                <a:latin typeface="Cambria" pitchFamily="18" charset="0"/>
                <a:cs typeface="Calibri" pitchFamily="34" charset="0"/>
              </a:rPr>
              <a:t>. </a:t>
            </a:r>
          </a:p>
          <a:p>
            <a:pPr algn="just">
              <a:lnSpc>
                <a:spcPct val="150000"/>
              </a:lnSpc>
            </a:pPr>
            <a:r>
              <a:rPr lang="pt-BR" sz="1200" dirty="0">
                <a:latin typeface="Cambria" pitchFamily="18" charset="0"/>
                <a:cs typeface="Calibri" pitchFamily="34" charset="0"/>
              </a:rPr>
              <a:t>(TSE, Recurso Especial Eleitoral nº 104015, Relator Min. MARCO AURÉLIO MENDES DE FARIAS MELLO, Publicação: DJE Data 31/5/2013)</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614173843"/>
      </p:ext>
    </p:extLst>
  </p:cSld>
  <p:clrMapOvr>
    <a:masterClrMapping/>
  </p:clrMapOvr>
  <p:transition>
    <p:cover dir="l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439403"/>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9.504/97:</a:t>
            </a:r>
            <a:endParaRPr lang="pt-BR" sz="1400" dirty="0">
              <a:latin typeface="Cambria" pitchFamily="18" charset="0"/>
              <a:cs typeface="Calibri" pitchFamily="34" charset="0"/>
            </a:endParaRPr>
          </a:p>
          <a:p>
            <a:pPr algn="just">
              <a:lnSpc>
                <a:spcPct val="150000"/>
              </a:lnSpc>
            </a:pPr>
            <a:r>
              <a:rPr lang="pt-BR" sz="1250" dirty="0">
                <a:latin typeface="Cambria" pitchFamily="18" charset="0"/>
                <a:cs typeface="Calibri" pitchFamily="34" charset="0"/>
              </a:rPr>
              <a:t>“Art. 73. (…)</a:t>
            </a:r>
          </a:p>
          <a:p>
            <a:pPr algn="just">
              <a:lnSpc>
                <a:spcPct val="150000"/>
              </a:lnSpc>
            </a:pPr>
            <a:r>
              <a:rPr lang="pt-BR" sz="1250" dirty="0">
                <a:latin typeface="Cambria" pitchFamily="18" charset="0"/>
                <a:cs typeface="Calibri" pitchFamily="34" charset="0"/>
              </a:rPr>
              <a:t>VI - nos três meses que antecedem o pleito:</a:t>
            </a:r>
          </a:p>
          <a:p>
            <a:pPr algn="just">
              <a:lnSpc>
                <a:spcPct val="150000"/>
              </a:lnSpc>
            </a:pPr>
            <a:r>
              <a:rPr lang="pt-BR" sz="1250" dirty="0">
                <a:latin typeface="Cambria" pitchFamily="18" charset="0"/>
                <a:cs typeface="Calibri" pitchFamily="34" charset="0"/>
              </a:rPr>
              <a:t>       </a:t>
            </a:r>
            <a:r>
              <a:rPr lang="pt-BR" sz="1250" dirty="0" err="1">
                <a:latin typeface="Cambria" pitchFamily="18" charset="0"/>
                <a:cs typeface="Calibri" pitchFamily="34" charset="0"/>
              </a:rPr>
              <a:t>b</a:t>
            </a:r>
            <a:r>
              <a:rPr lang="pt-BR" sz="1250" dirty="0">
                <a:latin typeface="Cambria" pitchFamily="18" charset="0"/>
                <a:cs typeface="Calibri" pitchFamily="34" charset="0"/>
              </a:rPr>
              <a:t>) com exceção da </a:t>
            </a:r>
            <a:r>
              <a:rPr lang="pt-BR" sz="1250" b="1" dirty="0">
                <a:latin typeface="Cambria" pitchFamily="18" charset="0"/>
                <a:cs typeface="Calibri" pitchFamily="34" charset="0"/>
              </a:rPr>
              <a:t>propaganda de produtos e serviços que tenham concorrência no mercado</a:t>
            </a:r>
            <a:r>
              <a:rPr lang="pt-BR" sz="1250" dirty="0">
                <a:latin typeface="Cambria" pitchFamily="18" charset="0"/>
                <a:cs typeface="Calibri" pitchFamily="34" charset="0"/>
              </a:rPr>
              <a:t>, autorizar publicidade institucional dos atos, programas, obras, serviços e campanhas dos órgãos públicos federais, estaduais ou municipais, ou das respectivas entidades da administração indireta, salvo em caso de grave e urgente necessidade pública, assim reconhecida pela Justiça Eleitoral;”</a:t>
            </a:r>
            <a:r>
              <a:rPr lang="pt-BR" sz="1400" dirty="0">
                <a:latin typeface="Cambria" pitchFamily="18" charset="0"/>
                <a:cs typeface="Calibri" pitchFamily="34" charset="0"/>
              </a:rPr>
              <a:t>   </a:t>
            </a:r>
            <a:r>
              <a:rPr lang="en-US" sz="1400" dirty="0">
                <a:latin typeface="Cambria" pitchFamily="18" charset="0"/>
                <a:cs typeface="Calibri" pitchFamily="34" charset="0"/>
              </a:rPr>
              <a:t>  </a:t>
            </a:r>
          </a:p>
          <a:p>
            <a:pPr algn="just">
              <a:lnSpc>
                <a:spcPct val="150000"/>
              </a:lnSpc>
            </a:pPr>
            <a:endParaRPr lang="pt-BR" sz="14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910813557"/>
      </p:ext>
    </p:extLst>
  </p:cSld>
  <p:clrMapOvr>
    <a:masterClrMapping/>
  </p:clrMapOvr>
  <p:transition>
    <p:cover dir="l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631490"/>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200" b="1" dirty="0">
              <a:latin typeface="Cambria" pitchFamily="18" charset="0"/>
              <a:cs typeface="Calibri" pitchFamily="34" charset="0"/>
            </a:endParaRPr>
          </a:p>
          <a:p>
            <a:pPr algn="just">
              <a:lnSpc>
                <a:spcPct val="150000"/>
              </a:lnSpc>
            </a:pPr>
            <a:endParaRPr lang="pt-BR" sz="1200" dirty="0">
              <a:latin typeface="Cambria" pitchFamily="18" charset="0"/>
              <a:cs typeface="Calibri" pitchFamily="34" charset="0"/>
            </a:endParaRPr>
          </a:p>
          <a:p>
            <a:pPr algn="just">
              <a:lnSpc>
                <a:spcPct val="150000"/>
              </a:lnSpc>
            </a:pPr>
            <a:endParaRPr lang="en-US" sz="1200" dirty="0">
              <a:latin typeface="Cambria" pitchFamily="18" charset="0"/>
              <a:cs typeface="Calibri" pitchFamily="34" charset="0"/>
            </a:endParaRPr>
          </a:p>
          <a:p>
            <a:pPr algn="just">
              <a:lnSpc>
                <a:spcPct val="150000"/>
              </a:lnSpc>
            </a:pPr>
            <a:r>
              <a:rPr lang="en-US" sz="1200" dirty="0">
                <a:latin typeface="Cambria" pitchFamily="18" charset="0"/>
                <a:cs typeface="Calibri" pitchFamily="34" charset="0"/>
              </a:rPr>
              <a:t>”(…) </a:t>
            </a:r>
            <a:r>
              <a:rPr lang="pt-BR" sz="1200" dirty="0">
                <a:latin typeface="Cambria" pitchFamily="18" charset="0"/>
                <a:cs typeface="Calibri" pitchFamily="34" charset="0"/>
              </a:rPr>
              <a:t>1.  A conduta vedada do art. 73, VI, </a:t>
            </a:r>
            <a:r>
              <a:rPr lang="pt-BR" sz="1200" dirty="0" err="1">
                <a:latin typeface="Cambria" pitchFamily="18" charset="0"/>
                <a:cs typeface="Calibri" pitchFamily="34" charset="0"/>
              </a:rPr>
              <a:t>b</a:t>
            </a:r>
            <a:r>
              <a:rPr lang="pt-BR" sz="1200" dirty="0">
                <a:latin typeface="Cambria" pitchFamily="18" charset="0"/>
                <a:cs typeface="Calibri" pitchFamily="34" charset="0"/>
              </a:rPr>
              <a:t>, da Lei 9.504/97 - proibição de publicidade institucional nos três meses que antecedem a eleição - </a:t>
            </a:r>
            <a:r>
              <a:rPr lang="pt-BR" sz="1200" b="1" dirty="0">
                <a:latin typeface="Cambria" pitchFamily="18" charset="0"/>
                <a:cs typeface="Calibri" pitchFamily="34" charset="0"/>
              </a:rPr>
              <a:t>possui natureza objetiva </a:t>
            </a:r>
            <a:r>
              <a:rPr lang="pt-BR" sz="1200" dirty="0">
                <a:latin typeface="Cambria" pitchFamily="18" charset="0"/>
                <a:cs typeface="Calibri" pitchFamily="34" charset="0"/>
              </a:rPr>
              <a:t>e configura-se independentemente do momento em que autorizada a publicidade, bastando a sua manutenção no período vedado. Precedentes. (...)</a:t>
            </a:r>
            <a:r>
              <a:rPr lang="en-US" sz="1200" dirty="0">
                <a:latin typeface="Cambria" pitchFamily="18" charset="0"/>
                <a:cs typeface="Calibri" pitchFamily="34" charset="0"/>
              </a:rPr>
              <a:t>”</a:t>
            </a:r>
            <a:r>
              <a:rPr lang="pt-BR" sz="1200" dirty="0">
                <a:latin typeface="Cambria" pitchFamily="18" charset="0"/>
                <a:cs typeface="Calibri" pitchFamily="34" charset="0"/>
              </a:rPr>
              <a:t>.</a:t>
            </a:r>
          </a:p>
          <a:p>
            <a:pPr algn="just">
              <a:lnSpc>
                <a:spcPct val="150000"/>
              </a:lnSpc>
            </a:pPr>
            <a:r>
              <a:rPr lang="pt-BR" sz="1200" dirty="0">
                <a:latin typeface="Cambria" pitchFamily="18" charset="0"/>
                <a:cs typeface="Calibri" pitchFamily="34" charset="0"/>
              </a:rPr>
              <a:t>(TSE, </a:t>
            </a:r>
            <a:r>
              <a:rPr lang="pt-BR" sz="1200" dirty="0" err="1">
                <a:latin typeface="Cambria" pitchFamily="18" charset="0"/>
                <a:cs typeface="Calibri" pitchFamily="34" charset="0"/>
              </a:rPr>
              <a:t>AgReg</a:t>
            </a:r>
            <a:r>
              <a:rPr lang="pt-BR" sz="1200" dirty="0">
                <a:latin typeface="Cambria" pitchFamily="18" charset="0"/>
                <a:cs typeface="Calibri" pitchFamily="34" charset="0"/>
              </a:rPr>
              <a:t> em </a:t>
            </a:r>
            <a:r>
              <a:rPr lang="pt-BR" sz="1200" dirty="0" err="1">
                <a:latin typeface="Cambria" pitchFamily="18" charset="0"/>
                <a:cs typeface="Calibri" pitchFamily="34" charset="0"/>
              </a:rPr>
              <a:t>REspE</a:t>
            </a:r>
            <a:r>
              <a:rPr lang="pt-BR" sz="1200" dirty="0">
                <a:latin typeface="Cambria" pitchFamily="18" charset="0"/>
                <a:cs typeface="Calibri" pitchFamily="34" charset="0"/>
              </a:rPr>
              <a:t> nº 144260, Acórdão de 12/05/2015, Rel. Min. JOÃO OTÁVIO DE NORONHA, DJE Data 10/06/2015)</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381027156"/>
      </p:ext>
    </p:extLst>
  </p:cSld>
  <p:clrMapOvr>
    <a:masterClrMapping/>
  </p:clrMapOvr>
  <p:transition>
    <p:cover dir="l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723823"/>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r>
              <a:rPr lang="en-US" sz="1200" dirty="0">
                <a:latin typeface="Cambria" pitchFamily="18" charset="0"/>
                <a:cs typeface="Calibri" pitchFamily="34" charset="0"/>
              </a:rPr>
              <a:t>“(…) 2.  </a:t>
            </a:r>
            <a:r>
              <a:rPr lang="en-US" sz="1200" dirty="0" err="1">
                <a:latin typeface="Cambria" pitchFamily="18" charset="0"/>
                <a:cs typeface="Calibri" pitchFamily="34" charset="0"/>
              </a:rPr>
              <a:t>Nos</a:t>
            </a:r>
            <a:r>
              <a:rPr lang="en-US" sz="1200" dirty="0">
                <a:latin typeface="Cambria" pitchFamily="18" charset="0"/>
                <a:cs typeface="Calibri" pitchFamily="34" charset="0"/>
              </a:rPr>
              <a:t> </a:t>
            </a:r>
            <a:r>
              <a:rPr lang="en-US" sz="1200" dirty="0" err="1">
                <a:latin typeface="Cambria" pitchFamily="18" charset="0"/>
                <a:cs typeface="Calibri" pitchFamily="34" charset="0"/>
              </a:rPr>
              <a:t>três</a:t>
            </a:r>
            <a:r>
              <a:rPr lang="en-US" sz="1200" dirty="0">
                <a:latin typeface="Cambria" pitchFamily="18" charset="0"/>
                <a:cs typeface="Calibri" pitchFamily="34" charset="0"/>
              </a:rPr>
              <a:t> </a:t>
            </a:r>
            <a:r>
              <a:rPr lang="en-US" sz="1200" dirty="0" err="1">
                <a:latin typeface="Cambria" pitchFamily="18" charset="0"/>
                <a:cs typeface="Calibri" pitchFamily="34" charset="0"/>
              </a:rPr>
              <a:t>meses</a:t>
            </a:r>
            <a:r>
              <a:rPr lang="en-US" sz="1200" dirty="0">
                <a:latin typeface="Cambria" pitchFamily="18" charset="0"/>
                <a:cs typeface="Calibri" pitchFamily="34" charset="0"/>
              </a:rPr>
              <a:t> </a:t>
            </a:r>
            <a:r>
              <a:rPr lang="en-US" sz="1200" dirty="0" err="1">
                <a:latin typeface="Cambria" pitchFamily="18" charset="0"/>
                <a:cs typeface="Calibri" pitchFamily="34" charset="0"/>
              </a:rPr>
              <a:t>que</a:t>
            </a:r>
            <a:r>
              <a:rPr lang="en-US" sz="1200" dirty="0">
                <a:latin typeface="Cambria" pitchFamily="18" charset="0"/>
                <a:cs typeface="Calibri" pitchFamily="34" charset="0"/>
              </a:rPr>
              <a:t> </a:t>
            </a:r>
            <a:r>
              <a:rPr lang="en-US" sz="1200" dirty="0" err="1">
                <a:latin typeface="Cambria" pitchFamily="18" charset="0"/>
                <a:cs typeface="Calibri" pitchFamily="34" charset="0"/>
              </a:rPr>
              <a:t>antecedem</a:t>
            </a:r>
            <a:r>
              <a:rPr lang="en-US" sz="1200" dirty="0">
                <a:latin typeface="Cambria" pitchFamily="18" charset="0"/>
                <a:cs typeface="Calibri" pitchFamily="34" charset="0"/>
              </a:rPr>
              <a:t> o </a:t>
            </a:r>
            <a:r>
              <a:rPr lang="en-US" sz="1200" dirty="0" err="1">
                <a:latin typeface="Cambria" pitchFamily="18" charset="0"/>
                <a:cs typeface="Calibri" pitchFamily="34" charset="0"/>
              </a:rPr>
              <a:t>pleito</a:t>
            </a:r>
            <a:r>
              <a:rPr lang="en-US" sz="1200" dirty="0">
                <a:latin typeface="Cambria" pitchFamily="18" charset="0"/>
                <a:cs typeface="Calibri" pitchFamily="34" charset="0"/>
              </a:rPr>
              <a:t>, </a:t>
            </a:r>
            <a:r>
              <a:rPr lang="en-US" sz="1200" dirty="0" err="1">
                <a:latin typeface="Cambria" pitchFamily="18" charset="0"/>
                <a:cs typeface="Calibri" pitchFamily="34" charset="0"/>
              </a:rPr>
              <a:t>impõe</a:t>
            </a:r>
            <a:r>
              <a:rPr lang="en-US" sz="1200" dirty="0">
                <a:latin typeface="Cambria" pitchFamily="18" charset="0"/>
                <a:cs typeface="Calibri" pitchFamily="34" charset="0"/>
              </a:rPr>
              <a:t>-se a total </a:t>
            </a:r>
            <a:r>
              <a:rPr lang="en-US" sz="1200" dirty="0" err="1">
                <a:latin typeface="Cambria" pitchFamily="18" charset="0"/>
                <a:cs typeface="Calibri" pitchFamily="34" charset="0"/>
              </a:rPr>
              <a:t>vedação</a:t>
            </a:r>
            <a:r>
              <a:rPr lang="en-US" sz="1200" dirty="0">
                <a:latin typeface="Cambria" pitchFamily="18" charset="0"/>
                <a:cs typeface="Calibri" pitchFamily="34" charset="0"/>
              </a:rPr>
              <a:t> </a:t>
            </a:r>
            <a:r>
              <a:rPr lang="en-US" sz="1200" dirty="0" err="1">
                <a:latin typeface="Cambria" pitchFamily="18" charset="0"/>
                <a:cs typeface="Calibri" pitchFamily="34" charset="0"/>
              </a:rPr>
              <a:t>à</a:t>
            </a:r>
            <a:r>
              <a:rPr lang="en-US" sz="1200" dirty="0">
                <a:latin typeface="Cambria" pitchFamily="18" charset="0"/>
                <a:cs typeface="Calibri" pitchFamily="34" charset="0"/>
              </a:rPr>
              <a:t> </a:t>
            </a:r>
            <a:r>
              <a:rPr lang="en-US" sz="1200" dirty="0" err="1">
                <a:latin typeface="Cambria" pitchFamily="18" charset="0"/>
                <a:cs typeface="Calibri" pitchFamily="34" charset="0"/>
              </a:rPr>
              <a:t>publicidade</a:t>
            </a:r>
            <a:r>
              <a:rPr lang="en-US" sz="1200" dirty="0">
                <a:latin typeface="Cambria" pitchFamily="18" charset="0"/>
                <a:cs typeface="Calibri" pitchFamily="34" charset="0"/>
              </a:rPr>
              <a:t> </a:t>
            </a:r>
            <a:r>
              <a:rPr lang="en-US" sz="1200" dirty="0" err="1">
                <a:latin typeface="Cambria" pitchFamily="18" charset="0"/>
                <a:cs typeface="Calibri" pitchFamily="34" charset="0"/>
              </a:rPr>
              <a:t>institucional</a:t>
            </a:r>
            <a:r>
              <a:rPr lang="en-US" sz="1200" dirty="0">
                <a:latin typeface="Cambria" pitchFamily="18" charset="0"/>
                <a:cs typeface="Calibri" pitchFamily="34" charset="0"/>
              </a:rPr>
              <a:t>, </a:t>
            </a:r>
            <a:r>
              <a:rPr lang="en-US" sz="1200" dirty="0" err="1">
                <a:latin typeface="Cambria" pitchFamily="18" charset="0"/>
                <a:cs typeface="Calibri" pitchFamily="34" charset="0"/>
              </a:rPr>
              <a:t>independentemente</a:t>
            </a:r>
            <a:r>
              <a:rPr lang="en-US" sz="1200" dirty="0">
                <a:latin typeface="Cambria" pitchFamily="18" charset="0"/>
                <a:cs typeface="Calibri" pitchFamily="34" charset="0"/>
              </a:rPr>
              <a:t> de </a:t>
            </a:r>
            <a:r>
              <a:rPr lang="en-US" sz="1200" dirty="0" err="1">
                <a:latin typeface="Cambria" pitchFamily="18" charset="0"/>
                <a:cs typeface="Calibri" pitchFamily="34" charset="0"/>
              </a:rPr>
              <a:t>haver</a:t>
            </a:r>
            <a:r>
              <a:rPr lang="en-US" sz="1200" dirty="0">
                <a:latin typeface="Cambria" pitchFamily="18" charset="0"/>
                <a:cs typeface="Calibri" pitchFamily="34" charset="0"/>
              </a:rPr>
              <a:t> </a:t>
            </a:r>
            <a:r>
              <a:rPr lang="en-US" sz="1200" dirty="0" err="1">
                <a:latin typeface="Cambria" pitchFamily="18" charset="0"/>
                <a:cs typeface="Calibri" pitchFamily="34" charset="0"/>
              </a:rPr>
              <a:t>em</a:t>
            </a:r>
            <a:r>
              <a:rPr lang="en-US" sz="1200" dirty="0">
                <a:latin typeface="Cambria" pitchFamily="18" charset="0"/>
                <a:cs typeface="Calibri" pitchFamily="34" charset="0"/>
              </a:rPr>
              <a:t> </a:t>
            </a:r>
            <a:r>
              <a:rPr lang="en-US" sz="1200" dirty="0" err="1">
                <a:latin typeface="Cambria" pitchFamily="18" charset="0"/>
                <a:cs typeface="Calibri" pitchFamily="34" charset="0"/>
              </a:rPr>
              <a:t>seu</a:t>
            </a:r>
            <a:r>
              <a:rPr lang="en-US" sz="1200" dirty="0">
                <a:latin typeface="Cambria" pitchFamily="18" charset="0"/>
                <a:cs typeface="Calibri" pitchFamily="34" charset="0"/>
              </a:rPr>
              <a:t> </a:t>
            </a:r>
            <a:r>
              <a:rPr lang="en-US" sz="1200" dirty="0" err="1">
                <a:latin typeface="Cambria" pitchFamily="18" charset="0"/>
                <a:cs typeface="Calibri" pitchFamily="34" charset="0"/>
              </a:rPr>
              <a:t>conteúdo</a:t>
            </a:r>
            <a:r>
              <a:rPr lang="en-US" sz="1200" dirty="0">
                <a:latin typeface="Cambria" pitchFamily="18" charset="0"/>
                <a:cs typeface="Calibri" pitchFamily="34" charset="0"/>
              </a:rPr>
              <a:t> </a:t>
            </a:r>
            <a:r>
              <a:rPr lang="en-US" sz="1200" dirty="0" err="1">
                <a:latin typeface="Cambria" pitchFamily="18" charset="0"/>
                <a:cs typeface="Calibri" pitchFamily="34" charset="0"/>
              </a:rPr>
              <a:t>caráter</a:t>
            </a:r>
            <a:r>
              <a:rPr lang="en-US" sz="1200" dirty="0">
                <a:latin typeface="Cambria" pitchFamily="18" charset="0"/>
                <a:cs typeface="Calibri" pitchFamily="34" charset="0"/>
              </a:rPr>
              <a:t> </a:t>
            </a:r>
            <a:r>
              <a:rPr lang="en-US" sz="1200" dirty="0" err="1">
                <a:latin typeface="Cambria" pitchFamily="18" charset="0"/>
                <a:cs typeface="Calibri" pitchFamily="34" charset="0"/>
              </a:rPr>
              <a:t>informativo</a:t>
            </a:r>
            <a:r>
              <a:rPr lang="en-US" sz="1200" dirty="0">
                <a:latin typeface="Cambria" pitchFamily="18" charset="0"/>
                <a:cs typeface="Calibri" pitchFamily="34" charset="0"/>
              </a:rPr>
              <a:t>, </a:t>
            </a:r>
            <a:r>
              <a:rPr lang="en-US" sz="1200" dirty="0" err="1">
                <a:latin typeface="Cambria" pitchFamily="18" charset="0"/>
                <a:cs typeface="Calibri" pitchFamily="34" charset="0"/>
              </a:rPr>
              <a:t>educativo</a:t>
            </a:r>
            <a:r>
              <a:rPr lang="en-US" sz="1200" dirty="0">
                <a:latin typeface="Cambria" pitchFamily="18" charset="0"/>
                <a:cs typeface="Calibri" pitchFamily="34" charset="0"/>
              </a:rPr>
              <a:t> </a:t>
            </a:r>
            <a:r>
              <a:rPr lang="en-US" sz="1200" dirty="0" err="1">
                <a:latin typeface="Cambria" pitchFamily="18" charset="0"/>
                <a:cs typeface="Calibri" pitchFamily="34" charset="0"/>
              </a:rPr>
              <a:t>ou</a:t>
            </a:r>
            <a:r>
              <a:rPr lang="en-US" sz="1200" dirty="0">
                <a:latin typeface="Cambria" pitchFamily="18" charset="0"/>
                <a:cs typeface="Calibri" pitchFamily="34" charset="0"/>
              </a:rPr>
              <a:t> de </a:t>
            </a:r>
            <a:r>
              <a:rPr lang="en-US" sz="1200" dirty="0" err="1">
                <a:latin typeface="Cambria" pitchFamily="18" charset="0"/>
                <a:cs typeface="Calibri" pitchFamily="34" charset="0"/>
              </a:rPr>
              <a:t>orientação</a:t>
            </a:r>
            <a:r>
              <a:rPr lang="en-US" sz="1200" dirty="0">
                <a:latin typeface="Cambria" pitchFamily="18" charset="0"/>
                <a:cs typeface="Calibri" pitchFamily="34" charset="0"/>
              </a:rPr>
              <a:t> social (art. 37, § 1º, da CF/88), </a:t>
            </a:r>
            <a:r>
              <a:rPr lang="en-US" sz="1200" dirty="0" err="1">
                <a:latin typeface="Cambria" pitchFamily="18" charset="0"/>
                <a:cs typeface="Calibri" pitchFamily="34" charset="0"/>
              </a:rPr>
              <a:t>ressalvadas</a:t>
            </a:r>
            <a:r>
              <a:rPr lang="en-US" sz="1200" dirty="0">
                <a:latin typeface="Cambria" pitchFamily="18" charset="0"/>
                <a:cs typeface="Calibri" pitchFamily="34" charset="0"/>
              </a:rPr>
              <a:t> as </a:t>
            </a:r>
            <a:r>
              <a:rPr lang="en-US" sz="1200" dirty="0" err="1">
                <a:latin typeface="Cambria" pitchFamily="18" charset="0"/>
                <a:cs typeface="Calibri" pitchFamily="34" charset="0"/>
              </a:rPr>
              <a:t>exceções</a:t>
            </a:r>
            <a:r>
              <a:rPr lang="en-US" sz="1200" dirty="0">
                <a:latin typeface="Cambria" pitchFamily="18" charset="0"/>
                <a:cs typeface="Calibri" pitchFamily="34" charset="0"/>
              </a:rPr>
              <a:t> </a:t>
            </a:r>
            <a:r>
              <a:rPr lang="en-US" sz="1200" dirty="0" err="1">
                <a:latin typeface="Cambria" pitchFamily="18" charset="0"/>
                <a:cs typeface="Calibri" pitchFamily="34" charset="0"/>
              </a:rPr>
              <a:t>previstas</a:t>
            </a:r>
            <a:r>
              <a:rPr lang="en-US" sz="1200" dirty="0">
                <a:latin typeface="Cambria" pitchFamily="18" charset="0"/>
                <a:cs typeface="Calibri" pitchFamily="34" charset="0"/>
              </a:rPr>
              <a:t> </a:t>
            </a:r>
            <a:r>
              <a:rPr lang="en-US" sz="1200" dirty="0" err="1">
                <a:latin typeface="Cambria" pitchFamily="18" charset="0"/>
                <a:cs typeface="Calibri" pitchFamily="34" charset="0"/>
              </a:rPr>
              <a:t>em</a:t>
            </a:r>
            <a:r>
              <a:rPr lang="en-US" sz="1200" dirty="0">
                <a:latin typeface="Cambria" pitchFamily="18" charset="0"/>
                <a:cs typeface="Calibri" pitchFamily="34" charset="0"/>
              </a:rPr>
              <a:t> lei. (…)”. </a:t>
            </a:r>
          </a:p>
          <a:p>
            <a:pPr algn="just">
              <a:lnSpc>
                <a:spcPct val="150000"/>
              </a:lnSpc>
            </a:pPr>
            <a:r>
              <a:rPr lang="en-US" sz="1200" dirty="0">
                <a:latin typeface="Cambria" pitchFamily="18" charset="0"/>
                <a:cs typeface="Calibri" pitchFamily="34" charset="0"/>
              </a:rPr>
              <a:t>(TSE, </a:t>
            </a:r>
            <a:r>
              <a:rPr lang="en-US" sz="1200" dirty="0" err="1">
                <a:latin typeface="Cambria" pitchFamily="18" charset="0"/>
                <a:cs typeface="Calibri" pitchFamily="34" charset="0"/>
              </a:rPr>
              <a:t>AgReg</a:t>
            </a:r>
            <a:r>
              <a:rPr lang="en-US" sz="1200" dirty="0">
                <a:latin typeface="Cambria" pitchFamily="18" charset="0"/>
                <a:cs typeface="Calibri" pitchFamily="34" charset="0"/>
              </a:rPr>
              <a:t> </a:t>
            </a:r>
            <a:r>
              <a:rPr lang="en-US" sz="1200" dirty="0" err="1">
                <a:latin typeface="Cambria" pitchFamily="18" charset="0"/>
                <a:cs typeface="Calibri" pitchFamily="34" charset="0"/>
              </a:rPr>
              <a:t>em</a:t>
            </a:r>
            <a:r>
              <a:rPr lang="en-US" sz="1200" dirty="0">
                <a:latin typeface="Cambria" pitchFamily="18" charset="0"/>
                <a:cs typeface="Calibri" pitchFamily="34" charset="0"/>
              </a:rPr>
              <a:t> </a:t>
            </a:r>
            <a:r>
              <a:rPr lang="en-US" sz="1200" dirty="0" err="1">
                <a:latin typeface="Cambria" pitchFamily="18" charset="0"/>
                <a:cs typeface="Calibri" pitchFamily="34" charset="0"/>
              </a:rPr>
              <a:t>RespE</a:t>
            </a:r>
            <a:r>
              <a:rPr lang="en-US" sz="1200" dirty="0">
                <a:latin typeface="Cambria" pitchFamily="18" charset="0"/>
                <a:cs typeface="Calibri" pitchFamily="34" charset="0"/>
              </a:rPr>
              <a:t> nº 44786, Relator(a) Min. JOÃO OTÁVIO DE NORONHA, </a:t>
            </a:r>
            <a:r>
              <a:rPr lang="en-US" sz="1200" dirty="0" err="1">
                <a:latin typeface="Cambria" pitchFamily="18" charset="0"/>
                <a:cs typeface="Calibri" pitchFamily="34" charset="0"/>
              </a:rPr>
              <a:t>Publicação</a:t>
            </a:r>
            <a:r>
              <a:rPr lang="en-US" sz="1200" dirty="0">
                <a:latin typeface="Cambria" pitchFamily="18" charset="0"/>
                <a:cs typeface="Calibri" pitchFamily="34" charset="0"/>
              </a:rPr>
              <a:t>: DJE Data 23/9/2014)</a:t>
            </a:r>
            <a:endParaRPr lang="pt-BR" sz="12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25704707"/>
      </p:ext>
    </p:extLst>
  </p:cSld>
  <p:clrMapOvr>
    <a:masterClrMapping/>
  </p:clrMapOvr>
  <p:transition>
    <p:cover dir="l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000821"/>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p>
          <a:p>
            <a:pPr algn="ctr">
              <a:lnSpc>
                <a:spcPct val="150000"/>
              </a:lnSpc>
            </a:pPr>
            <a:endParaRPr lang="en-US" sz="1400" b="1" dirty="0">
              <a:latin typeface="Cambria" pitchFamily="18" charset="0"/>
              <a:cs typeface="Calibri" pitchFamily="34" charset="0"/>
            </a:endParaRPr>
          </a:p>
          <a:p>
            <a:pPr algn="just">
              <a:lnSpc>
                <a:spcPct val="150000"/>
              </a:lnSpc>
            </a:pPr>
            <a:r>
              <a:rPr lang="pt-BR" sz="1400" dirty="0">
                <a:latin typeface="Cambria" pitchFamily="18" charset="0"/>
                <a:cs typeface="Calibri" pitchFamily="34" charset="0"/>
              </a:rPr>
              <a:t>” Representação. Publicidade institucional. Placas. Obra pública. Período vedado. 1. A jurisprudência deste Tribunal tem assentado que, no trimestre anterior ao pleito, é vedada, em obras públicas, a manutenção de placas que possuam </a:t>
            </a:r>
            <a:r>
              <a:rPr lang="pt-BR" sz="1400" b="1" dirty="0">
                <a:latin typeface="Cambria" pitchFamily="18" charset="0"/>
                <a:cs typeface="Calibri" pitchFamily="34" charset="0"/>
              </a:rPr>
              <a:t>expressões ou símbolos identificadores da administração</a:t>
            </a:r>
            <a:r>
              <a:rPr lang="pt-BR" sz="1400" dirty="0">
                <a:latin typeface="Cambria" pitchFamily="18" charset="0"/>
                <a:cs typeface="Calibri" pitchFamily="34" charset="0"/>
              </a:rPr>
              <a:t> de candidato a cargo eletivo</a:t>
            </a:r>
            <a:r>
              <a:rPr lang="en-US" sz="1400" dirty="0">
                <a:latin typeface="Cambria" pitchFamily="18" charset="0"/>
                <a:cs typeface="Calibri" pitchFamily="34" charset="0"/>
              </a:rPr>
              <a:t>"</a:t>
            </a:r>
            <a:r>
              <a:rPr lang="pt-BR" sz="1400" dirty="0">
                <a:latin typeface="Cambria" pitchFamily="18" charset="0"/>
                <a:cs typeface="Calibri" pitchFamily="34" charset="0"/>
              </a:rPr>
              <a:t>.</a:t>
            </a:r>
          </a:p>
          <a:p>
            <a:pPr algn="just">
              <a:lnSpc>
                <a:spcPct val="150000"/>
              </a:lnSpc>
            </a:pPr>
            <a:r>
              <a:rPr lang="pt-BR" sz="1400" dirty="0">
                <a:latin typeface="Cambria" pitchFamily="18" charset="0"/>
                <a:cs typeface="Calibri" pitchFamily="34" charset="0"/>
              </a:rPr>
              <a:t>(TSE, </a:t>
            </a:r>
            <a:r>
              <a:rPr lang="pt-BR" sz="1400" dirty="0" err="1">
                <a:latin typeface="Cambria" pitchFamily="18" charset="0"/>
                <a:cs typeface="Calibri" pitchFamily="34" charset="0"/>
              </a:rPr>
              <a:t>AgReg</a:t>
            </a:r>
            <a:r>
              <a:rPr lang="pt-BR" sz="1400" dirty="0">
                <a:latin typeface="Cambria" pitchFamily="18" charset="0"/>
                <a:cs typeface="Calibri" pitchFamily="34" charset="0"/>
              </a:rPr>
              <a:t> em AI nº 9877, Acórdão de 01/12/2009, Relator(a) Min. ARNALDO VERSIANI LEITE SOARES, Publicação: DJE 11/02/2010)</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431451425"/>
      </p:ext>
    </p:extLst>
  </p:cSld>
  <p:clrMapOvr>
    <a:masterClrMapping/>
  </p:clrMapOvr>
  <p:transition>
    <p:cover dir="l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446824"/>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endParaRPr lang="en-US" sz="1200" dirty="0">
              <a:latin typeface="Cambria" pitchFamily="18" charset="0"/>
              <a:cs typeface="Calibri" pitchFamily="34" charset="0"/>
            </a:endParaRPr>
          </a:p>
          <a:p>
            <a:pPr algn="just">
              <a:lnSpc>
                <a:spcPct val="150000"/>
              </a:lnSpc>
            </a:pPr>
            <a:r>
              <a:rPr lang="en-US" sz="1200" dirty="0">
                <a:latin typeface="Cambria" pitchFamily="18" charset="0"/>
                <a:cs typeface="Calibri" pitchFamily="34" charset="0"/>
              </a:rPr>
              <a:t>“(…) 1. A </a:t>
            </a:r>
            <a:r>
              <a:rPr lang="en-US" sz="1200" b="1" dirty="0" err="1">
                <a:latin typeface="Cambria" pitchFamily="18" charset="0"/>
                <a:cs typeface="Calibri" pitchFamily="34" charset="0"/>
              </a:rPr>
              <a:t>publicação</a:t>
            </a:r>
            <a:r>
              <a:rPr lang="en-US" sz="1200" b="1" dirty="0">
                <a:latin typeface="Cambria" pitchFamily="18" charset="0"/>
                <a:cs typeface="Calibri" pitchFamily="34" charset="0"/>
              </a:rPr>
              <a:t> de </a:t>
            </a:r>
            <a:r>
              <a:rPr lang="en-US" sz="1200" b="1" dirty="0" err="1">
                <a:latin typeface="Cambria" pitchFamily="18" charset="0"/>
                <a:cs typeface="Calibri" pitchFamily="34" charset="0"/>
              </a:rPr>
              <a:t>atos</a:t>
            </a:r>
            <a:r>
              <a:rPr lang="en-US" sz="1200" b="1" dirty="0">
                <a:latin typeface="Cambria" pitchFamily="18" charset="0"/>
                <a:cs typeface="Calibri" pitchFamily="34" charset="0"/>
              </a:rPr>
              <a:t> </a:t>
            </a:r>
            <a:r>
              <a:rPr lang="en-US" sz="1200" b="1" dirty="0" err="1">
                <a:latin typeface="Cambria" pitchFamily="18" charset="0"/>
                <a:cs typeface="Calibri" pitchFamily="34" charset="0"/>
              </a:rPr>
              <a:t>oficiais</a:t>
            </a:r>
            <a:r>
              <a:rPr lang="en-US" sz="1200" dirty="0">
                <a:latin typeface="Cambria" pitchFamily="18" charset="0"/>
                <a:cs typeface="Calibri" pitchFamily="34" charset="0"/>
              </a:rPr>
              <a:t>, </a:t>
            </a:r>
            <a:r>
              <a:rPr lang="en-US" sz="1200" dirty="0" err="1">
                <a:latin typeface="Cambria" pitchFamily="18" charset="0"/>
                <a:cs typeface="Calibri" pitchFamily="34" charset="0"/>
              </a:rPr>
              <a:t>tais</a:t>
            </a:r>
            <a:r>
              <a:rPr lang="en-US" sz="1200" dirty="0">
                <a:latin typeface="Cambria" pitchFamily="18" charset="0"/>
                <a:cs typeface="Calibri" pitchFamily="34" charset="0"/>
              </a:rPr>
              <a:t> </a:t>
            </a:r>
            <a:r>
              <a:rPr lang="en-US" sz="1200" dirty="0" err="1">
                <a:latin typeface="Cambria" pitchFamily="18" charset="0"/>
                <a:cs typeface="Calibri" pitchFamily="34" charset="0"/>
              </a:rPr>
              <a:t>como</a:t>
            </a:r>
            <a:r>
              <a:rPr lang="en-US" sz="1200" dirty="0">
                <a:latin typeface="Cambria" pitchFamily="18" charset="0"/>
                <a:cs typeface="Calibri" pitchFamily="34" charset="0"/>
              </a:rPr>
              <a:t> leis e </a:t>
            </a:r>
            <a:r>
              <a:rPr lang="en-US" sz="1200" dirty="0" err="1">
                <a:latin typeface="Cambria" pitchFamily="18" charset="0"/>
                <a:cs typeface="Calibri" pitchFamily="34" charset="0"/>
              </a:rPr>
              <a:t>decretos</a:t>
            </a:r>
            <a:r>
              <a:rPr lang="en-US" sz="1200" dirty="0">
                <a:latin typeface="Cambria" pitchFamily="18" charset="0"/>
                <a:cs typeface="Calibri" pitchFamily="34" charset="0"/>
              </a:rPr>
              <a:t>, </a:t>
            </a:r>
            <a:r>
              <a:rPr lang="en-US" sz="1200" dirty="0" err="1">
                <a:latin typeface="Cambria" pitchFamily="18" charset="0"/>
                <a:cs typeface="Calibri" pitchFamily="34" charset="0"/>
              </a:rPr>
              <a:t>não</a:t>
            </a:r>
            <a:r>
              <a:rPr lang="en-US" sz="1200" dirty="0">
                <a:latin typeface="Cambria" pitchFamily="18" charset="0"/>
                <a:cs typeface="Calibri" pitchFamily="34" charset="0"/>
              </a:rPr>
              <a:t> </a:t>
            </a:r>
            <a:r>
              <a:rPr lang="en-US" sz="1200" dirty="0" err="1">
                <a:latin typeface="Cambria" pitchFamily="18" charset="0"/>
                <a:cs typeface="Calibri" pitchFamily="34" charset="0"/>
              </a:rPr>
              <a:t>caracteriza</a:t>
            </a:r>
            <a:r>
              <a:rPr lang="en-US" sz="1200" dirty="0">
                <a:latin typeface="Cambria" pitchFamily="18" charset="0"/>
                <a:cs typeface="Calibri" pitchFamily="34" charset="0"/>
              </a:rPr>
              <a:t> </a:t>
            </a:r>
            <a:r>
              <a:rPr lang="en-US" sz="1200" dirty="0" err="1">
                <a:latin typeface="Cambria" pitchFamily="18" charset="0"/>
                <a:cs typeface="Calibri" pitchFamily="34" charset="0"/>
              </a:rPr>
              <a:t>publicidade</a:t>
            </a:r>
            <a:r>
              <a:rPr lang="en-US" sz="1200" dirty="0">
                <a:latin typeface="Cambria" pitchFamily="18" charset="0"/>
                <a:cs typeface="Calibri" pitchFamily="34" charset="0"/>
              </a:rPr>
              <a:t> </a:t>
            </a:r>
            <a:r>
              <a:rPr lang="en-US" sz="1200" dirty="0" err="1">
                <a:latin typeface="Cambria" pitchFamily="18" charset="0"/>
                <a:cs typeface="Calibri" pitchFamily="34" charset="0"/>
              </a:rPr>
              <a:t>institucional</a:t>
            </a:r>
            <a:r>
              <a:rPr lang="en-US" sz="1200" dirty="0">
                <a:latin typeface="Cambria" pitchFamily="18" charset="0"/>
                <a:cs typeface="Calibri" pitchFamily="34" charset="0"/>
              </a:rPr>
              <a:t>. (…)”. </a:t>
            </a:r>
          </a:p>
          <a:p>
            <a:pPr algn="just">
              <a:lnSpc>
                <a:spcPct val="150000"/>
              </a:lnSpc>
            </a:pPr>
            <a:r>
              <a:rPr lang="en-US" sz="1200" dirty="0">
                <a:latin typeface="Cambria" pitchFamily="18" charset="0"/>
                <a:cs typeface="Calibri" pitchFamily="34" charset="0"/>
              </a:rPr>
              <a:t>(TSE, </a:t>
            </a:r>
            <a:r>
              <a:rPr lang="en-US" sz="1200" dirty="0" err="1">
                <a:latin typeface="Cambria" pitchFamily="18" charset="0"/>
                <a:cs typeface="Calibri" pitchFamily="34" charset="0"/>
              </a:rPr>
              <a:t>AgReg</a:t>
            </a:r>
            <a:r>
              <a:rPr lang="en-US" sz="1200" dirty="0">
                <a:latin typeface="Cambria" pitchFamily="18" charset="0"/>
                <a:cs typeface="Calibri" pitchFamily="34" charset="0"/>
              </a:rPr>
              <a:t> </a:t>
            </a:r>
            <a:r>
              <a:rPr lang="en-US" sz="1200" dirty="0" err="1">
                <a:latin typeface="Cambria" pitchFamily="18" charset="0"/>
                <a:cs typeface="Calibri" pitchFamily="34" charset="0"/>
              </a:rPr>
              <a:t>em</a:t>
            </a:r>
            <a:r>
              <a:rPr lang="en-US" sz="1200" dirty="0">
                <a:latin typeface="Cambria" pitchFamily="18" charset="0"/>
                <a:cs typeface="Calibri" pitchFamily="34" charset="0"/>
              </a:rPr>
              <a:t> </a:t>
            </a:r>
            <a:r>
              <a:rPr lang="en-US" sz="1200" dirty="0" err="1">
                <a:latin typeface="Cambria" pitchFamily="18" charset="0"/>
                <a:cs typeface="Calibri" pitchFamily="34" charset="0"/>
              </a:rPr>
              <a:t>REspE</a:t>
            </a:r>
            <a:r>
              <a:rPr lang="en-US" sz="1200" dirty="0">
                <a:latin typeface="Cambria" pitchFamily="18" charset="0"/>
                <a:cs typeface="Calibri" pitchFamily="34" charset="0"/>
              </a:rPr>
              <a:t> nº 25748 Relator Min. CARLOS EDUARDO CAPUTO BASTOS, </a:t>
            </a:r>
            <a:r>
              <a:rPr lang="en-US" sz="1200" dirty="0" err="1">
                <a:latin typeface="Cambria" pitchFamily="18" charset="0"/>
                <a:cs typeface="Calibri" pitchFamily="34" charset="0"/>
              </a:rPr>
              <a:t>Publicação</a:t>
            </a:r>
            <a:r>
              <a:rPr lang="en-US" sz="1200" dirty="0">
                <a:latin typeface="Cambria" pitchFamily="18" charset="0"/>
                <a:cs typeface="Calibri" pitchFamily="34" charset="0"/>
              </a:rPr>
              <a:t>: DJ Data 30/11/2006)</a:t>
            </a:r>
            <a:endParaRPr lang="pt-BR" sz="12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623753950"/>
      </p:ext>
    </p:extLst>
  </p:cSld>
  <p:clrMapOvr>
    <a:masterClrMapping/>
  </p:clrMapOvr>
  <p:transition>
    <p:cover dir="l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277820"/>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endParaRPr lang="en-US" sz="12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 </a:t>
            </a:r>
            <a:r>
              <a:rPr lang="pt-BR" sz="1200" b="1" dirty="0">
                <a:latin typeface="Cambria" pitchFamily="18" charset="0"/>
                <a:cs typeface="Calibri" pitchFamily="34" charset="0"/>
              </a:rPr>
              <a:t>Autorizada pela Justiça Eleitoral</a:t>
            </a:r>
            <a:r>
              <a:rPr lang="pt-BR" sz="1200" dirty="0">
                <a:latin typeface="Cambria" pitchFamily="18" charset="0"/>
                <a:cs typeface="Calibri" pitchFamily="34" charset="0"/>
              </a:rPr>
              <a:t>, a publicidade institucional, em período vedado, deve conter caráter exclusivamente informativo, educativo ou de orientação social. Comprovada a veiculação de elementos caracterizadores de promoção pessoal, caracterizada a conduta vedada prevista no art. 73, VI, </a:t>
            </a:r>
            <a:r>
              <a:rPr lang="pt-BR" sz="1200" dirty="0" err="1">
                <a:latin typeface="Cambria" pitchFamily="18" charset="0"/>
                <a:cs typeface="Calibri" pitchFamily="34" charset="0"/>
              </a:rPr>
              <a:t>b</a:t>
            </a:r>
            <a:r>
              <a:rPr lang="pt-BR" sz="1200" dirty="0">
                <a:latin typeface="Cambria" pitchFamily="18" charset="0"/>
                <a:cs typeface="Calibri" pitchFamily="34" charset="0"/>
              </a:rPr>
              <a:t>, da Lei das </a:t>
            </a:r>
            <a:r>
              <a:rPr lang="pt-BR" sz="1200" dirty="0" err="1">
                <a:latin typeface="Cambria" pitchFamily="18" charset="0"/>
                <a:cs typeface="Calibri" pitchFamily="34" charset="0"/>
              </a:rPr>
              <a:t>Eleições.Agravo</a:t>
            </a:r>
            <a:r>
              <a:rPr lang="pt-BR" sz="1200" dirty="0">
                <a:latin typeface="Cambria" pitchFamily="18" charset="0"/>
                <a:cs typeface="Calibri" pitchFamily="34" charset="0"/>
              </a:rPr>
              <a:t> regimental a que se nega provimento”. </a:t>
            </a:r>
          </a:p>
          <a:p>
            <a:pPr algn="just">
              <a:lnSpc>
                <a:spcPct val="150000"/>
              </a:lnSpc>
            </a:pPr>
            <a:r>
              <a:rPr lang="pt-BR" sz="1200" dirty="0">
                <a:latin typeface="Cambria" pitchFamily="18" charset="0"/>
                <a:cs typeface="Calibri" pitchFamily="34" charset="0"/>
              </a:rPr>
              <a:t>(TSE, Recurso Especial Eleitoral nº 39269, Acórdão, Relator Min. Rosa Maria Weber </a:t>
            </a:r>
            <a:r>
              <a:rPr lang="pt-BR" sz="1200" dirty="0" err="1">
                <a:latin typeface="Cambria" pitchFamily="18" charset="0"/>
                <a:cs typeface="Calibri" pitchFamily="34" charset="0"/>
              </a:rPr>
              <a:t>Candiota</a:t>
            </a:r>
            <a:r>
              <a:rPr lang="pt-BR" sz="1200" dirty="0">
                <a:latin typeface="Cambria" pitchFamily="18" charset="0"/>
                <a:cs typeface="Calibri" pitchFamily="34" charset="0"/>
              </a:rPr>
              <a:t> Da Rosa, DJE Data 20/10/2016)</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803278730"/>
      </p:ext>
    </p:extLst>
  </p:cSld>
  <p:clrMapOvr>
    <a:masterClrMapping/>
  </p:clrMapOvr>
  <p:transition>
    <p:cover dir="l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0" y="1635646"/>
            <a:ext cx="9144000" cy="350785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Título 1"/>
          <p:cNvSpPr>
            <a:spLocks noGrp="1"/>
          </p:cNvSpPr>
          <p:nvPr>
            <p:ph type="title"/>
          </p:nvPr>
        </p:nvSpPr>
        <p:spPr>
          <a:xfrm>
            <a:off x="683568" y="3363838"/>
            <a:ext cx="8208912" cy="576064"/>
          </a:xfrm>
        </p:spPr>
        <p:txBody>
          <a:bodyPr>
            <a:noAutofit/>
          </a:bodyPr>
          <a:lstStyle/>
          <a:p>
            <a:pPr algn="r"/>
            <a:r>
              <a:rPr lang="pt-BR" sz="3200" b="1" dirty="0">
                <a:solidFill>
                  <a:schemeClr val="bg1"/>
                </a:solidFill>
                <a:latin typeface="Cambria" pitchFamily="18" charset="0"/>
              </a:rPr>
              <a:t>CONCEITO E NATUREZA JUR</a:t>
            </a:r>
            <a:r>
              <a:rPr lang="en-US" sz="3200" b="1" dirty="0">
                <a:solidFill>
                  <a:schemeClr val="bg1"/>
                </a:solidFill>
                <a:latin typeface="Cambria" pitchFamily="18" charset="0"/>
              </a:rPr>
              <a:t>ÍDICA</a:t>
            </a:r>
            <a:endParaRPr lang="pt-BR" sz="3200" dirty="0">
              <a:solidFill>
                <a:schemeClr val="bg1"/>
              </a:solidFill>
              <a:latin typeface="Cambria" pitchFamily="18" charset="0"/>
            </a:endParaRPr>
          </a:p>
        </p:txBody>
      </p:sp>
      <p:sp>
        <p:nvSpPr>
          <p:cNvPr id="7" name="CaixaDeTexto 6"/>
          <p:cNvSpPr txBox="1"/>
          <p:nvPr/>
        </p:nvSpPr>
        <p:spPr>
          <a:xfrm>
            <a:off x="273380" y="3757538"/>
            <a:ext cx="753732" cy="1323439"/>
          </a:xfrm>
          <a:prstGeom prst="rect">
            <a:avLst/>
          </a:prstGeom>
          <a:noFill/>
        </p:spPr>
        <p:txBody>
          <a:bodyPr wrap="none" rtlCol="0">
            <a:spAutoFit/>
          </a:bodyPr>
          <a:lstStyle/>
          <a:p>
            <a:r>
              <a:rPr lang="pt-BR" sz="8000" dirty="0">
                <a:solidFill>
                  <a:schemeClr val="tx1">
                    <a:lumMod val="85000"/>
                    <a:lumOff val="15000"/>
                  </a:schemeClr>
                </a:solidFill>
                <a:latin typeface="Century Gothic" panose="020B0502020202020204" pitchFamily="34" charset="0"/>
              </a:rPr>
              <a:t>2</a:t>
            </a:r>
          </a:p>
        </p:txBody>
      </p:sp>
    </p:spTree>
    <p:extLst>
      <p:ext uri="{BB962C8B-B14F-4D97-AF65-F5344CB8AC3E}">
        <p14:creationId xmlns:p14="http://schemas.microsoft.com/office/powerpoint/2010/main" val="3361251976"/>
      </p:ext>
    </p:extLst>
  </p:cSld>
  <p:clrMapOvr>
    <a:masterClrMapping/>
  </p:clrMapOvr>
  <p:transition>
    <p:cover dir="ld"/>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862322"/>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9.504/97:</a:t>
            </a:r>
            <a:endParaRPr lang="pt-BR" sz="1400" dirty="0">
              <a:latin typeface="Cambria" pitchFamily="18" charset="0"/>
              <a:cs typeface="Calibri" pitchFamily="34" charset="0"/>
            </a:endParaRPr>
          </a:p>
          <a:p>
            <a:pPr algn="just">
              <a:lnSpc>
                <a:spcPct val="150000"/>
              </a:lnSpc>
            </a:pPr>
            <a:r>
              <a:rPr lang="pt-BR" sz="1250" dirty="0">
                <a:latin typeface="Cambria" pitchFamily="18" charset="0"/>
                <a:cs typeface="Calibri" pitchFamily="34" charset="0"/>
              </a:rPr>
              <a:t>“Art. 73. (…)</a:t>
            </a:r>
          </a:p>
          <a:p>
            <a:pPr algn="just">
              <a:lnSpc>
                <a:spcPct val="150000"/>
              </a:lnSpc>
            </a:pPr>
            <a:r>
              <a:rPr lang="pt-BR" sz="1250" dirty="0">
                <a:latin typeface="Cambria" pitchFamily="18" charset="0"/>
                <a:cs typeface="Calibri" pitchFamily="34" charset="0"/>
              </a:rPr>
              <a:t>VI - nos três meses que antecedem o pleito:</a:t>
            </a:r>
          </a:p>
          <a:p>
            <a:pPr algn="just">
              <a:lnSpc>
                <a:spcPct val="150000"/>
              </a:lnSpc>
            </a:pPr>
            <a:r>
              <a:rPr lang="pt-BR" sz="1250" dirty="0">
                <a:latin typeface="Cambria" pitchFamily="18" charset="0"/>
                <a:cs typeface="Calibri" pitchFamily="34" charset="0"/>
              </a:rPr>
              <a:t>        </a:t>
            </a:r>
            <a:r>
              <a:rPr lang="pt-BR" sz="1250" dirty="0" err="1">
                <a:latin typeface="Cambria" pitchFamily="18" charset="0"/>
                <a:cs typeface="Calibri" pitchFamily="34" charset="0"/>
              </a:rPr>
              <a:t>c</a:t>
            </a:r>
            <a:r>
              <a:rPr lang="pt-BR" sz="1250" dirty="0">
                <a:latin typeface="Cambria" pitchFamily="18" charset="0"/>
                <a:cs typeface="Calibri" pitchFamily="34" charset="0"/>
              </a:rPr>
              <a:t>) fazer pronunciamento em cadeia de rádio e televisão, fora do horário eleitoral gratuito, salvo quando, a critério da Justiça Eleitoral, tratar-se de matéria urgente, relevante e característica das funções de governo;”</a:t>
            </a:r>
            <a:r>
              <a:rPr lang="pt-BR" sz="1400" dirty="0">
                <a:latin typeface="Cambria" pitchFamily="18" charset="0"/>
                <a:cs typeface="Calibri" pitchFamily="34" charset="0"/>
              </a:rPr>
              <a:t>   </a:t>
            </a:r>
            <a:r>
              <a:rPr lang="en-US" sz="1400" dirty="0">
                <a:latin typeface="Cambria" pitchFamily="18" charset="0"/>
                <a:cs typeface="Calibri" pitchFamily="34" charset="0"/>
              </a:rPr>
              <a:t>  </a:t>
            </a:r>
          </a:p>
          <a:p>
            <a:pPr algn="just">
              <a:lnSpc>
                <a:spcPct val="150000"/>
              </a:lnSpc>
            </a:pPr>
            <a:endParaRPr lang="pt-BR" sz="14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546526146"/>
      </p:ext>
    </p:extLst>
  </p:cSld>
  <p:clrMapOvr>
    <a:masterClrMapping/>
  </p:clrMapOvr>
  <p:transition>
    <p:cover dir="l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831818"/>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 3. No caso dos autos, </a:t>
            </a:r>
            <a:r>
              <a:rPr lang="pt-BR" sz="1200" b="1" dirty="0">
                <a:latin typeface="Cambria" pitchFamily="18" charset="0"/>
                <a:cs typeface="Calibri" pitchFamily="34" charset="0"/>
              </a:rPr>
              <a:t>os discursos foram transmitidos por uma única emissora</a:t>
            </a:r>
            <a:r>
              <a:rPr lang="pt-BR" sz="1200" dirty="0">
                <a:latin typeface="Cambria" pitchFamily="18" charset="0"/>
                <a:cs typeface="Calibri" pitchFamily="34" charset="0"/>
              </a:rPr>
              <a:t>, não havendo falar em cadeia de rádio e televisão, além de inexistir prova de que a TV Cidade prestava serviços ou era remunerada pela Câmara Municipal de Tupã à época dos fatos para veicular as sessões legislativas, circunstância que não pode ser presumida. 4. Ademais, o art. 73, § 3º, da Lei 9.504/97 dispõe que a restrição contida na alínea c do inciso VI alcança somente os agentes públicos </a:t>
            </a:r>
            <a:r>
              <a:rPr lang="pt-BR" sz="1200" b="1" dirty="0">
                <a:latin typeface="Cambria" pitchFamily="18" charset="0"/>
                <a:cs typeface="Calibri" pitchFamily="34" charset="0"/>
              </a:rPr>
              <a:t>das esferas administrativas cujos cargos estejam em disputa na eleição</a:t>
            </a:r>
            <a:r>
              <a:rPr lang="pt-BR" sz="1200" dirty="0">
                <a:latin typeface="Cambria" pitchFamily="18" charset="0"/>
                <a:cs typeface="Calibri" pitchFamily="34" charset="0"/>
              </a:rPr>
              <a:t>. </a:t>
            </a:r>
            <a:r>
              <a:rPr lang="pt-BR" sz="1200" b="1" dirty="0">
                <a:latin typeface="Cambria" pitchFamily="18" charset="0"/>
                <a:cs typeface="Calibri" pitchFamily="34" charset="0"/>
              </a:rPr>
              <a:t>Ressalva-se, porém, conforme cada caso, a possibilidade de enquadramento da conduta em outros dispositivos da legislação eleitoral</a:t>
            </a:r>
            <a:r>
              <a:rPr lang="pt-BR" sz="1200" dirty="0">
                <a:latin typeface="Cambria" pitchFamily="18" charset="0"/>
                <a:cs typeface="Calibri" pitchFamily="34" charset="0"/>
              </a:rPr>
              <a:t>. 5. Recurso ordinário provido”. (TSE, RESPE nº 1527171, Relator(a) Min. JOÃO OTÁVIO DE NORONHA, Publicação: DJE, Data 02/10/2014)</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479664979"/>
      </p:ext>
    </p:extLst>
  </p:cSld>
  <p:clrMapOvr>
    <a:masterClrMapping/>
  </p:clrMapOvr>
  <p:transition>
    <p:cover dir="ld"/>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000821"/>
          </a:xfrm>
          <a:prstGeom prst="rect">
            <a:avLst/>
          </a:prstGeom>
          <a:noFill/>
        </p:spPr>
        <p:txBody>
          <a:bodyPr wrap="square" rtlCol="0">
            <a:spAutoFit/>
          </a:bodyPr>
          <a:lstStyle/>
          <a:p>
            <a:pPr algn="ctr">
              <a:lnSpc>
                <a:spcPct val="150000"/>
              </a:lnSpc>
            </a:pPr>
            <a:r>
              <a:rPr lang="pt-BR" sz="1400" b="1" dirty="0">
                <a:latin typeface="Cambria" pitchFamily="18" charset="0"/>
                <a:cs typeface="Calibri" pitchFamily="34" charset="0"/>
              </a:rPr>
              <a:t>EXCEÇ</a:t>
            </a:r>
            <a:r>
              <a:rPr lang="en-US" sz="1400" b="1" dirty="0">
                <a:latin typeface="Cambria" pitchFamily="18" charset="0"/>
                <a:cs typeface="Calibri" pitchFamily="34" charset="0"/>
              </a:rPr>
              <a:t>ÃO</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9.504/97:</a:t>
            </a:r>
            <a:endParaRPr lang="pt-BR" sz="1400" dirty="0">
              <a:latin typeface="Cambria" pitchFamily="18" charset="0"/>
              <a:cs typeface="Calibri" pitchFamily="34" charset="0"/>
            </a:endParaRPr>
          </a:p>
          <a:p>
            <a:pPr algn="just">
              <a:lnSpc>
                <a:spcPct val="150000"/>
              </a:lnSpc>
            </a:pPr>
            <a:r>
              <a:rPr lang="pt-BR" sz="1400" dirty="0">
                <a:latin typeface="Cambria" pitchFamily="18" charset="0"/>
                <a:cs typeface="Calibri" pitchFamily="34" charset="0"/>
              </a:rPr>
              <a:t>“Art. 73. (…) </a:t>
            </a:r>
          </a:p>
          <a:p>
            <a:pPr algn="just">
              <a:lnSpc>
                <a:spcPct val="150000"/>
              </a:lnSpc>
            </a:pPr>
            <a:r>
              <a:rPr lang="pt-BR" sz="1400" dirty="0">
                <a:latin typeface="Cambria" pitchFamily="18" charset="0"/>
                <a:cs typeface="Calibri" pitchFamily="34" charset="0"/>
              </a:rPr>
              <a:t>§ 3º As vedações do inciso VI do caput, alíneas </a:t>
            </a:r>
            <a:r>
              <a:rPr lang="pt-BR" sz="1400" dirty="0" err="1">
                <a:latin typeface="Cambria" pitchFamily="18" charset="0"/>
                <a:cs typeface="Calibri" pitchFamily="34" charset="0"/>
              </a:rPr>
              <a:t>b</a:t>
            </a:r>
            <a:r>
              <a:rPr lang="pt-BR" sz="1400" dirty="0">
                <a:latin typeface="Cambria" pitchFamily="18" charset="0"/>
                <a:cs typeface="Calibri" pitchFamily="34" charset="0"/>
              </a:rPr>
              <a:t> e </a:t>
            </a:r>
            <a:r>
              <a:rPr lang="pt-BR" sz="1400" dirty="0" err="1">
                <a:latin typeface="Cambria" pitchFamily="18" charset="0"/>
                <a:cs typeface="Calibri" pitchFamily="34" charset="0"/>
              </a:rPr>
              <a:t>c</a:t>
            </a:r>
            <a:r>
              <a:rPr lang="pt-BR" sz="1400" dirty="0">
                <a:latin typeface="Cambria" pitchFamily="18" charset="0"/>
                <a:cs typeface="Calibri" pitchFamily="34" charset="0"/>
              </a:rPr>
              <a:t>, aplicam-se apenas aos agentes públicos das esferas administrativas cujos cargos estejam em disputa na eleição”.</a:t>
            </a:r>
          </a:p>
          <a:p>
            <a:pPr marL="285750" indent="-285750" algn="just">
              <a:lnSpc>
                <a:spcPct val="150000"/>
              </a:lnSpc>
              <a:buFont typeface="Wingdings" charset="2"/>
              <a:buChar char="ü"/>
            </a:pPr>
            <a:r>
              <a:rPr lang="pt-BR" sz="1400" dirty="0">
                <a:latin typeface="Cambria" pitchFamily="18" charset="0"/>
                <a:cs typeface="Calibri" pitchFamily="34" charset="0"/>
              </a:rPr>
              <a:t>Publicidade institucional;</a:t>
            </a:r>
          </a:p>
          <a:p>
            <a:pPr marL="285750" indent="-285750" algn="just">
              <a:lnSpc>
                <a:spcPct val="150000"/>
              </a:lnSpc>
              <a:buFont typeface="Wingdings" charset="2"/>
              <a:buChar char="ü"/>
            </a:pPr>
            <a:r>
              <a:rPr lang="pt-BR" sz="1400" dirty="0">
                <a:latin typeface="Cambria" pitchFamily="18" charset="0"/>
                <a:cs typeface="Calibri" pitchFamily="34" charset="0"/>
              </a:rPr>
              <a:t>Pronunciamento em cadeia de rádio e televisão.</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556549929"/>
      </p:ext>
    </p:extLst>
  </p:cSld>
  <p:clrMapOvr>
    <a:masterClrMapping/>
  </p:clrMapOvr>
  <p:transition>
    <p:cover dir="ld"/>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677656"/>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endParaRPr lang="en-US" sz="1200" dirty="0">
              <a:latin typeface="Cambria" pitchFamily="18" charset="0"/>
              <a:cs typeface="Calibri" pitchFamily="34" charset="0"/>
            </a:endParaRPr>
          </a:p>
          <a:p>
            <a:pPr algn="just">
              <a:lnSpc>
                <a:spcPct val="150000"/>
              </a:lnSpc>
            </a:pPr>
            <a:r>
              <a:rPr lang="en-US" sz="1200" dirty="0">
                <a:latin typeface="Cambria" pitchFamily="18" charset="0"/>
                <a:cs typeface="Calibri" pitchFamily="34" charset="0"/>
              </a:rPr>
              <a:t>“</a:t>
            </a:r>
            <a:r>
              <a:rPr lang="pt-BR" sz="1200" dirty="0">
                <a:latin typeface="Cambria" pitchFamily="18" charset="0"/>
                <a:cs typeface="Calibri" pitchFamily="34" charset="0"/>
              </a:rPr>
              <a:t>2.  Essa regra, embora em princípio inaplicável a esferas administrativas cujos cargos não estejam sob disputa (art. 73, § 3º), </a:t>
            </a:r>
            <a:r>
              <a:rPr lang="pt-BR" sz="1200" b="1" dirty="0">
                <a:latin typeface="Cambria" pitchFamily="18" charset="0"/>
                <a:cs typeface="Calibri" pitchFamily="34" charset="0"/>
              </a:rPr>
              <a:t>não tem natureza absoluta e não autoriza publicidade em benefício de candidato de circunscrição diversa</a:t>
            </a:r>
            <a:r>
              <a:rPr lang="pt-BR" sz="1200" dirty="0">
                <a:latin typeface="Cambria" pitchFamily="18" charset="0"/>
                <a:cs typeface="Calibri" pitchFamily="34" charset="0"/>
              </a:rPr>
              <a:t>, em completa afronta ao art. 37, § 1º, da CF/88 e de modo a afetar a paridade de armas entre postulantes a cargo eletivo. (...)”. (TSE, Respe nº 156388, Relator Min. </a:t>
            </a:r>
            <a:r>
              <a:rPr lang="pt-BR" sz="1200" dirty="0" err="1">
                <a:latin typeface="Cambria" pitchFamily="18" charset="0"/>
                <a:cs typeface="Calibri" pitchFamily="34" charset="0"/>
              </a:rPr>
              <a:t>Antonio</a:t>
            </a:r>
            <a:r>
              <a:rPr lang="pt-BR" sz="1200" dirty="0">
                <a:latin typeface="Cambria" pitchFamily="18" charset="0"/>
                <a:cs typeface="Calibri" pitchFamily="34" charset="0"/>
              </a:rPr>
              <a:t> Herman De Vasconcellos E Benjamin, DJE Data 17/10/2016</a:t>
            </a:r>
            <a:r>
              <a:rPr lang="en-US" sz="1200" dirty="0">
                <a:latin typeface="Cambria" pitchFamily="18" charset="0"/>
                <a:cs typeface="Calibri" pitchFamily="34" charset="0"/>
              </a:rPr>
              <a:t>)</a:t>
            </a:r>
            <a:endParaRPr lang="pt-BR" sz="12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158081174"/>
      </p:ext>
    </p:extLst>
  </p:cSld>
  <p:clrMapOvr>
    <a:masterClrMapping/>
  </p:clrMapOvr>
  <p:transition>
    <p:cover dir="ld"/>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277820"/>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r>
              <a:rPr lang="en-US" sz="1200" dirty="0">
                <a:latin typeface="Cambria" pitchFamily="18" charset="0"/>
                <a:cs typeface="Calibri" pitchFamily="34" charset="0"/>
              </a:rPr>
              <a:t>“EMENTA. ELEIÇÕES 2014. RECURSO. REPRESENTAÇÃO. LEGITIMIDADE PASSIVA DE TITULAR DE MINISTÉRIO. PUBLICIDADE INSTITUCIONAL. </a:t>
            </a:r>
            <a:r>
              <a:rPr lang="en-US" sz="1200" b="1" dirty="0">
                <a:latin typeface="Cambria" pitchFamily="18" charset="0"/>
                <a:cs typeface="Calibri" pitchFamily="34" charset="0"/>
              </a:rPr>
              <a:t>SITE DO GOVERNO FEDERAL. CONDUTA VEDADA NÃO CONFIGURADA. </a:t>
            </a:r>
            <a:r>
              <a:rPr lang="en-US" sz="1200" dirty="0">
                <a:latin typeface="Cambria" pitchFamily="18" charset="0"/>
                <a:cs typeface="Calibri" pitchFamily="34" charset="0"/>
              </a:rPr>
              <a:t>RECURSO DESPROVIDO. (…) 2.   A </a:t>
            </a:r>
            <a:r>
              <a:rPr lang="en-US" sz="1200" dirty="0" err="1">
                <a:latin typeface="Cambria" pitchFamily="18" charset="0"/>
                <a:cs typeface="Calibri" pitchFamily="34" charset="0"/>
              </a:rPr>
              <a:t>vedação</a:t>
            </a:r>
            <a:r>
              <a:rPr lang="en-US" sz="1200" dirty="0">
                <a:latin typeface="Cambria" pitchFamily="18" charset="0"/>
                <a:cs typeface="Calibri" pitchFamily="34" charset="0"/>
              </a:rPr>
              <a:t> de </a:t>
            </a:r>
            <a:r>
              <a:rPr lang="en-US" sz="1200" dirty="0" err="1">
                <a:latin typeface="Cambria" pitchFamily="18" charset="0"/>
                <a:cs typeface="Calibri" pitchFamily="34" charset="0"/>
              </a:rPr>
              <a:t>autorização</a:t>
            </a:r>
            <a:r>
              <a:rPr lang="en-US" sz="1200" dirty="0">
                <a:latin typeface="Cambria" pitchFamily="18" charset="0"/>
                <a:cs typeface="Calibri" pitchFamily="34" charset="0"/>
              </a:rPr>
              <a:t> de </a:t>
            </a:r>
            <a:r>
              <a:rPr lang="en-US" sz="1200" dirty="0" err="1">
                <a:latin typeface="Cambria" pitchFamily="18" charset="0"/>
                <a:cs typeface="Calibri" pitchFamily="34" charset="0"/>
              </a:rPr>
              <a:t>divulgação</a:t>
            </a:r>
            <a:r>
              <a:rPr lang="en-US" sz="1200" dirty="0">
                <a:latin typeface="Cambria" pitchFamily="18" charset="0"/>
                <a:cs typeface="Calibri" pitchFamily="34" charset="0"/>
              </a:rPr>
              <a:t> de </a:t>
            </a:r>
            <a:r>
              <a:rPr lang="en-US" sz="1200" dirty="0" err="1">
                <a:latin typeface="Cambria" pitchFamily="18" charset="0"/>
                <a:cs typeface="Calibri" pitchFamily="34" charset="0"/>
              </a:rPr>
              <a:t>publicidade</a:t>
            </a:r>
            <a:r>
              <a:rPr lang="en-US" sz="1200" dirty="0">
                <a:latin typeface="Cambria" pitchFamily="18" charset="0"/>
                <a:cs typeface="Calibri" pitchFamily="34" charset="0"/>
              </a:rPr>
              <a:t> </a:t>
            </a:r>
            <a:r>
              <a:rPr lang="en-US" sz="1200" dirty="0" err="1">
                <a:latin typeface="Cambria" pitchFamily="18" charset="0"/>
                <a:cs typeface="Calibri" pitchFamily="34" charset="0"/>
              </a:rPr>
              <a:t>institucional</a:t>
            </a:r>
            <a:r>
              <a:rPr lang="en-US" sz="1200" dirty="0">
                <a:latin typeface="Cambria" pitchFamily="18" charset="0"/>
                <a:cs typeface="Calibri" pitchFamily="34" charset="0"/>
              </a:rPr>
              <a:t> </a:t>
            </a:r>
            <a:r>
              <a:rPr lang="en-US" sz="1200" dirty="0" err="1">
                <a:latin typeface="Cambria" pitchFamily="18" charset="0"/>
                <a:cs typeface="Calibri" pitchFamily="34" charset="0"/>
              </a:rPr>
              <a:t>durante</a:t>
            </a:r>
            <a:r>
              <a:rPr lang="en-US" sz="1200" dirty="0">
                <a:latin typeface="Cambria" pitchFamily="18" charset="0"/>
                <a:cs typeface="Calibri" pitchFamily="34" charset="0"/>
              </a:rPr>
              <a:t> o </a:t>
            </a:r>
            <a:r>
              <a:rPr lang="en-US" sz="1200" dirty="0" err="1">
                <a:latin typeface="Cambria" pitchFamily="18" charset="0"/>
                <a:cs typeface="Calibri" pitchFamily="34" charset="0"/>
              </a:rPr>
              <a:t>período</a:t>
            </a:r>
            <a:r>
              <a:rPr lang="en-US" sz="1200" dirty="0">
                <a:latin typeface="Cambria" pitchFamily="18" charset="0"/>
                <a:cs typeface="Calibri" pitchFamily="34" charset="0"/>
              </a:rPr>
              <a:t> </a:t>
            </a:r>
            <a:r>
              <a:rPr lang="en-US" sz="1200" dirty="0" err="1">
                <a:latin typeface="Cambria" pitchFamily="18" charset="0"/>
                <a:cs typeface="Calibri" pitchFamily="34" charset="0"/>
              </a:rPr>
              <a:t>vedado</a:t>
            </a:r>
            <a:r>
              <a:rPr lang="en-US" sz="1200" dirty="0">
                <a:latin typeface="Cambria" pitchFamily="18" charset="0"/>
                <a:cs typeface="Calibri" pitchFamily="34" charset="0"/>
              </a:rPr>
              <a:t> </a:t>
            </a:r>
            <a:r>
              <a:rPr lang="en-US" sz="1200" dirty="0" err="1">
                <a:latin typeface="Cambria" pitchFamily="18" charset="0"/>
                <a:cs typeface="Calibri" pitchFamily="34" charset="0"/>
              </a:rPr>
              <a:t>destina</a:t>
            </a:r>
            <a:r>
              <a:rPr lang="en-US" sz="1200" dirty="0">
                <a:latin typeface="Cambria" pitchFamily="18" charset="0"/>
                <a:cs typeface="Calibri" pitchFamily="34" charset="0"/>
              </a:rPr>
              <a:t>-se </a:t>
            </a:r>
            <a:r>
              <a:rPr lang="en-US" sz="1200" dirty="0" err="1">
                <a:latin typeface="Cambria" pitchFamily="18" charset="0"/>
                <a:cs typeface="Calibri" pitchFamily="34" charset="0"/>
              </a:rPr>
              <a:t>apenas</a:t>
            </a:r>
            <a:r>
              <a:rPr lang="en-US" sz="1200" dirty="0">
                <a:latin typeface="Cambria" pitchFamily="18" charset="0"/>
                <a:cs typeface="Calibri" pitchFamily="34" charset="0"/>
              </a:rPr>
              <a:t> </a:t>
            </a:r>
            <a:r>
              <a:rPr lang="en-US" sz="1200" dirty="0" err="1">
                <a:latin typeface="Cambria" pitchFamily="18" charset="0"/>
                <a:cs typeface="Calibri" pitchFamily="34" charset="0"/>
              </a:rPr>
              <a:t>aos</a:t>
            </a:r>
            <a:r>
              <a:rPr lang="en-US" sz="1200" dirty="0">
                <a:latin typeface="Cambria" pitchFamily="18" charset="0"/>
                <a:cs typeface="Calibri" pitchFamily="34" charset="0"/>
              </a:rPr>
              <a:t> </a:t>
            </a:r>
            <a:r>
              <a:rPr lang="en-US" sz="1200" dirty="0" err="1">
                <a:latin typeface="Cambria" pitchFamily="18" charset="0"/>
                <a:cs typeface="Calibri" pitchFamily="34" charset="0"/>
              </a:rPr>
              <a:t>agentes</a:t>
            </a:r>
            <a:r>
              <a:rPr lang="en-US" sz="1200" dirty="0">
                <a:latin typeface="Cambria" pitchFamily="18" charset="0"/>
                <a:cs typeface="Calibri" pitchFamily="34" charset="0"/>
              </a:rPr>
              <a:t> </a:t>
            </a:r>
            <a:r>
              <a:rPr lang="en-US" sz="1200" dirty="0" err="1">
                <a:latin typeface="Cambria" pitchFamily="18" charset="0"/>
                <a:cs typeface="Calibri" pitchFamily="34" charset="0"/>
              </a:rPr>
              <a:t>públicos</a:t>
            </a:r>
            <a:r>
              <a:rPr lang="en-US" sz="1200" dirty="0">
                <a:latin typeface="Cambria" pitchFamily="18" charset="0"/>
                <a:cs typeface="Calibri" pitchFamily="34" charset="0"/>
              </a:rPr>
              <a:t> das </a:t>
            </a:r>
            <a:r>
              <a:rPr lang="en-US" sz="1200" dirty="0" err="1">
                <a:latin typeface="Cambria" pitchFamily="18" charset="0"/>
                <a:cs typeface="Calibri" pitchFamily="34" charset="0"/>
              </a:rPr>
              <a:t>esferas</a:t>
            </a:r>
            <a:r>
              <a:rPr lang="en-US" sz="1200" dirty="0">
                <a:latin typeface="Cambria" pitchFamily="18" charset="0"/>
                <a:cs typeface="Calibri" pitchFamily="34" charset="0"/>
              </a:rPr>
              <a:t> </a:t>
            </a:r>
            <a:r>
              <a:rPr lang="en-US" sz="1200" dirty="0" err="1">
                <a:latin typeface="Cambria" pitchFamily="18" charset="0"/>
                <a:cs typeface="Calibri" pitchFamily="34" charset="0"/>
              </a:rPr>
              <a:t>administrativas</a:t>
            </a:r>
            <a:r>
              <a:rPr lang="en-US" sz="1200" dirty="0">
                <a:latin typeface="Cambria" pitchFamily="18" charset="0"/>
                <a:cs typeface="Calibri" pitchFamily="34" charset="0"/>
              </a:rPr>
              <a:t> </a:t>
            </a:r>
            <a:r>
              <a:rPr lang="en-US" sz="1200" dirty="0" err="1">
                <a:latin typeface="Cambria" pitchFamily="18" charset="0"/>
                <a:cs typeface="Calibri" pitchFamily="34" charset="0"/>
              </a:rPr>
              <a:t>cujos</a:t>
            </a:r>
            <a:r>
              <a:rPr lang="en-US" sz="1200" dirty="0">
                <a:latin typeface="Cambria" pitchFamily="18" charset="0"/>
                <a:cs typeface="Calibri" pitchFamily="34" charset="0"/>
              </a:rPr>
              <a:t> cargos </a:t>
            </a:r>
            <a:r>
              <a:rPr lang="en-US" sz="1200" dirty="0" err="1">
                <a:latin typeface="Cambria" pitchFamily="18" charset="0"/>
                <a:cs typeface="Calibri" pitchFamily="34" charset="0"/>
              </a:rPr>
              <a:t>estejam</a:t>
            </a:r>
            <a:r>
              <a:rPr lang="en-US" sz="1200" dirty="0">
                <a:latin typeface="Cambria" pitchFamily="18" charset="0"/>
                <a:cs typeface="Calibri" pitchFamily="34" charset="0"/>
              </a:rPr>
              <a:t> </a:t>
            </a:r>
            <a:r>
              <a:rPr lang="en-US" sz="1200" dirty="0" err="1">
                <a:latin typeface="Cambria" pitchFamily="18" charset="0"/>
                <a:cs typeface="Calibri" pitchFamily="34" charset="0"/>
              </a:rPr>
              <a:t>em</a:t>
            </a:r>
            <a:r>
              <a:rPr lang="en-US" sz="1200" dirty="0">
                <a:latin typeface="Cambria" pitchFamily="18" charset="0"/>
                <a:cs typeface="Calibri" pitchFamily="34" charset="0"/>
              </a:rPr>
              <a:t> </a:t>
            </a:r>
            <a:r>
              <a:rPr lang="en-US" sz="1200" dirty="0" err="1">
                <a:latin typeface="Cambria" pitchFamily="18" charset="0"/>
                <a:cs typeface="Calibri" pitchFamily="34" charset="0"/>
              </a:rPr>
              <a:t>disputa</a:t>
            </a:r>
            <a:r>
              <a:rPr lang="en-US" sz="1200" dirty="0">
                <a:latin typeface="Cambria" pitchFamily="18" charset="0"/>
                <a:cs typeface="Calibri" pitchFamily="34" charset="0"/>
              </a:rPr>
              <a:t> </a:t>
            </a:r>
            <a:r>
              <a:rPr lang="en-US" sz="1200" dirty="0" err="1">
                <a:latin typeface="Cambria" pitchFamily="18" charset="0"/>
                <a:cs typeface="Calibri" pitchFamily="34" charset="0"/>
              </a:rPr>
              <a:t>na</a:t>
            </a:r>
            <a:r>
              <a:rPr lang="en-US" sz="1200" dirty="0">
                <a:latin typeface="Cambria" pitchFamily="18" charset="0"/>
                <a:cs typeface="Calibri" pitchFamily="34" charset="0"/>
              </a:rPr>
              <a:t> </a:t>
            </a:r>
            <a:r>
              <a:rPr lang="en-US" sz="1200" dirty="0" err="1">
                <a:latin typeface="Cambria" pitchFamily="18" charset="0"/>
                <a:cs typeface="Calibri" pitchFamily="34" charset="0"/>
              </a:rPr>
              <a:t>eleição</a:t>
            </a:r>
            <a:r>
              <a:rPr lang="en-US" sz="1200" dirty="0">
                <a:latin typeface="Cambria" pitchFamily="18" charset="0"/>
                <a:cs typeface="Calibri" pitchFamily="34" charset="0"/>
              </a:rPr>
              <a:t>, </a:t>
            </a:r>
            <a:r>
              <a:rPr lang="en-US" sz="1200" b="1" dirty="0" err="1">
                <a:latin typeface="Cambria" pitchFamily="18" charset="0"/>
                <a:cs typeface="Calibri" pitchFamily="34" charset="0"/>
              </a:rPr>
              <a:t>podendo</a:t>
            </a:r>
            <a:r>
              <a:rPr lang="en-US" sz="1200" b="1" dirty="0">
                <a:latin typeface="Cambria" pitchFamily="18" charset="0"/>
                <a:cs typeface="Calibri" pitchFamily="34" charset="0"/>
              </a:rPr>
              <a:t> a </a:t>
            </a:r>
            <a:r>
              <a:rPr lang="en-US" sz="1200" b="1" dirty="0" err="1">
                <a:latin typeface="Cambria" pitchFamily="18" charset="0"/>
                <a:cs typeface="Calibri" pitchFamily="34" charset="0"/>
              </a:rPr>
              <a:t>Justiça</a:t>
            </a:r>
            <a:r>
              <a:rPr lang="en-US" sz="1200" b="1" dirty="0">
                <a:latin typeface="Cambria" pitchFamily="18" charset="0"/>
                <a:cs typeface="Calibri" pitchFamily="34" charset="0"/>
              </a:rPr>
              <a:t> </a:t>
            </a:r>
            <a:r>
              <a:rPr lang="en-US" sz="1200" b="1" dirty="0" err="1">
                <a:latin typeface="Cambria" pitchFamily="18" charset="0"/>
                <a:cs typeface="Calibri" pitchFamily="34" charset="0"/>
              </a:rPr>
              <a:t>Eleitoral</a:t>
            </a:r>
            <a:r>
              <a:rPr lang="en-US" sz="1200" b="1" dirty="0">
                <a:latin typeface="Cambria" pitchFamily="18" charset="0"/>
                <a:cs typeface="Calibri" pitchFamily="34" charset="0"/>
              </a:rPr>
              <a:t> </a:t>
            </a:r>
            <a:r>
              <a:rPr lang="en-US" sz="1200" b="1" dirty="0" err="1">
                <a:latin typeface="Cambria" pitchFamily="18" charset="0"/>
                <a:cs typeface="Calibri" pitchFamily="34" charset="0"/>
              </a:rPr>
              <a:t>examinar</a:t>
            </a:r>
            <a:r>
              <a:rPr lang="en-US" sz="1200" b="1" dirty="0">
                <a:latin typeface="Cambria" pitchFamily="18" charset="0"/>
                <a:cs typeface="Calibri" pitchFamily="34" charset="0"/>
              </a:rPr>
              <a:t> </a:t>
            </a:r>
            <a:r>
              <a:rPr lang="en-US" sz="1200" b="1" dirty="0" err="1">
                <a:latin typeface="Cambria" pitchFamily="18" charset="0"/>
                <a:cs typeface="Calibri" pitchFamily="34" charset="0"/>
              </a:rPr>
              <a:t>eventuais</a:t>
            </a:r>
            <a:r>
              <a:rPr lang="en-US" sz="1200" b="1" dirty="0">
                <a:latin typeface="Cambria" pitchFamily="18" charset="0"/>
                <a:cs typeface="Calibri" pitchFamily="34" charset="0"/>
              </a:rPr>
              <a:t> </a:t>
            </a:r>
            <a:r>
              <a:rPr lang="en-US" sz="1200" b="1" dirty="0" err="1">
                <a:latin typeface="Cambria" pitchFamily="18" charset="0"/>
                <a:cs typeface="Calibri" pitchFamily="34" charset="0"/>
              </a:rPr>
              <a:t>excessos</a:t>
            </a:r>
            <a:r>
              <a:rPr lang="en-US" sz="1200" b="1" dirty="0">
                <a:latin typeface="Cambria" pitchFamily="18" charset="0"/>
                <a:cs typeface="Calibri" pitchFamily="34" charset="0"/>
              </a:rPr>
              <a:t> </a:t>
            </a:r>
            <a:r>
              <a:rPr lang="en-US" sz="1200" b="1" dirty="0" err="1">
                <a:latin typeface="Cambria" pitchFamily="18" charset="0"/>
                <a:cs typeface="Calibri" pitchFamily="34" charset="0"/>
              </a:rPr>
              <a:t>que</a:t>
            </a:r>
            <a:r>
              <a:rPr lang="en-US" sz="1200" b="1" dirty="0">
                <a:latin typeface="Cambria" pitchFamily="18" charset="0"/>
                <a:cs typeface="Calibri" pitchFamily="34" charset="0"/>
              </a:rPr>
              <a:t> </a:t>
            </a:r>
            <a:r>
              <a:rPr lang="en-US" sz="1200" b="1" dirty="0" err="1">
                <a:latin typeface="Cambria" pitchFamily="18" charset="0"/>
                <a:cs typeface="Calibri" pitchFamily="34" charset="0"/>
              </a:rPr>
              <a:t>descambem</a:t>
            </a:r>
            <a:r>
              <a:rPr lang="en-US" sz="1200" b="1" dirty="0">
                <a:latin typeface="Cambria" pitchFamily="18" charset="0"/>
                <a:cs typeface="Calibri" pitchFamily="34" charset="0"/>
              </a:rPr>
              <a:t> para a </a:t>
            </a:r>
            <a:r>
              <a:rPr lang="en-US" sz="1200" b="1" dirty="0" err="1">
                <a:latin typeface="Cambria" pitchFamily="18" charset="0"/>
                <a:cs typeface="Calibri" pitchFamily="34" charset="0"/>
              </a:rPr>
              <a:t>prática</a:t>
            </a:r>
            <a:r>
              <a:rPr lang="en-US" sz="1200" b="1" dirty="0">
                <a:latin typeface="Cambria" pitchFamily="18" charset="0"/>
                <a:cs typeface="Calibri" pitchFamily="34" charset="0"/>
              </a:rPr>
              <a:t> de </a:t>
            </a:r>
            <a:r>
              <a:rPr lang="en-US" sz="1200" b="1" dirty="0" err="1">
                <a:latin typeface="Cambria" pitchFamily="18" charset="0"/>
                <a:cs typeface="Calibri" pitchFamily="34" charset="0"/>
              </a:rPr>
              <a:t>nítida</a:t>
            </a:r>
            <a:r>
              <a:rPr lang="en-US" sz="1200" b="1" dirty="0">
                <a:latin typeface="Cambria" pitchFamily="18" charset="0"/>
                <a:cs typeface="Calibri" pitchFamily="34" charset="0"/>
              </a:rPr>
              <a:t> propaganda </a:t>
            </a:r>
            <a:r>
              <a:rPr lang="en-US" sz="1200" b="1" dirty="0" err="1">
                <a:latin typeface="Cambria" pitchFamily="18" charset="0"/>
                <a:cs typeface="Calibri" pitchFamily="34" charset="0"/>
              </a:rPr>
              <a:t>eleitoral</a:t>
            </a:r>
            <a:r>
              <a:rPr lang="en-US" sz="1200" b="1" dirty="0">
                <a:latin typeface="Cambria" pitchFamily="18" charset="0"/>
                <a:cs typeface="Calibri" pitchFamily="34" charset="0"/>
              </a:rPr>
              <a:t>”</a:t>
            </a:r>
            <a:r>
              <a:rPr lang="en-US" sz="1200" dirty="0">
                <a:latin typeface="Cambria" pitchFamily="18" charset="0"/>
                <a:cs typeface="Calibri" pitchFamily="34" charset="0"/>
              </a:rPr>
              <a:t>. (TRE/PR, RP nº 160977, Relator(a) GUIDO JOSÉ DÖBELI, </a:t>
            </a:r>
            <a:r>
              <a:rPr lang="en-US" sz="1200" dirty="0" err="1">
                <a:latin typeface="Cambria" pitchFamily="18" charset="0"/>
                <a:cs typeface="Calibri" pitchFamily="34" charset="0"/>
              </a:rPr>
              <a:t>Publicação</a:t>
            </a:r>
            <a:r>
              <a:rPr lang="en-US" sz="1200" dirty="0">
                <a:latin typeface="Cambria" pitchFamily="18" charset="0"/>
                <a:cs typeface="Calibri" pitchFamily="34" charset="0"/>
              </a:rPr>
              <a:t>: DJ Data 27/09/2014)</a:t>
            </a:r>
            <a:endParaRPr lang="pt-BR" sz="12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61852053"/>
      </p:ext>
    </p:extLst>
  </p:cSld>
  <p:clrMapOvr>
    <a:masterClrMapping/>
  </p:clrMapOvr>
  <p:transition>
    <p:cover dir="ld"/>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723823"/>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a:t>
            </a:r>
            <a:r>
              <a:rPr lang="en-US" sz="1400" b="1" dirty="0">
                <a:latin typeface="Cambria" pitchFamily="18" charset="0"/>
                <a:cs typeface="Calibri" pitchFamily="34" charset="0"/>
              </a:rPr>
              <a:t>REFORMA ELEITORAL 2015</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endParaRPr lang="en-US" sz="1200" dirty="0">
              <a:latin typeface="Cambria" charset="0"/>
              <a:ea typeface="Cambria" charset="0"/>
              <a:cs typeface="Cambria" charset="0"/>
            </a:endParaRPr>
          </a:p>
          <a:p>
            <a:pPr algn="just">
              <a:lnSpc>
                <a:spcPct val="150000"/>
              </a:lnSpc>
            </a:pPr>
            <a:r>
              <a:rPr lang="en-US" sz="1200" dirty="0">
                <a:latin typeface="Cambria" charset="0"/>
                <a:ea typeface="Cambria" charset="0"/>
                <a:cs typeface="Cambria" charset="0"/>
              </a:rPr>
              <a:t>“Art. 73 (…)</a:t>
            </a:r>
          </a:p>
          <a:p>
            <a:pPr algn="just">
              <a:lnSpc>
                <a:spcPct val="150000"/>
              </a:lnSpc>
            </a:pPr>
            <a:r>
              <a:rPr lang="pt-BR" sz="1200" dirty="0">
                <a:latin typeface="Cambria" charset="0"/>
                <a:ea typeface="Cambria" charset="0"/>
                <a:cs typeface="Cambria" charset="0"/>
              </a:rPr>
              <a:t>VII – realizar, </a:t>
            </a:r>
            <a:r>
              <a:rPr lang="pt-BR" sz="1200" b="1" dirty="0">
                <a:latin typeface="Cambria" charset="0"/>
                <a:ea typeface="Cambria" charset="0"/>
                <a:cs typeface="Cambria" charset="0"/>
              </a:rPr>
              <a:t>no primeiro semestre do ano de </a:t>
            </a:r>
            <a:r>
              <a:rPr lang="pt-BR" sz="1200" b="1" dirty="0" err="1">
                <a:latin typeface="Cambria" charset="0"/>
                <a:ea typeface="Cambria" charset="0"/>
                <a:cs typeface="Cambria" charset="0"/>
              </a:rPr>
              <a:t>eleição</a:t>
            </a:r>
            <a:r>
              <a:rPr lang="pt-BR" sz="1200" dirty="0">
                <a:latin typeface="Cambria" charset="0"/>
                <a:ea typeface="Cambria" charset="0"/>
                <a:cs typeface="Cambria" charset="0"/>
              </a:rPr>
              <a:t>, despesas com publicidade dos </a:t>
            </a:r>
            <a:r>
              <a:rPr lang="pt-BR" sz="1200" dirty="0" err="1">
                <a:latin typeface="Cambria" charset="0"/>
                <a:ea typeface="Cambria" charset="0"/>
                <a:cs typeface="Cambria" charset="0"/>
              </a:rPr>
              <a:t>órgãos</a:t>
            </a:r>
            <a:r>
              <a:rPr lang="pt-BR" sz="1200" dirty="0">
                <a:latin typeface="Cambria" charset="0"/>
                <a:ea typeface="Cambria" charset="0"/>
                <a:cs typeface="Cambria" charset="0"/>
              </a:rPr>
              <a:t> </a:t>
            </a:r>
            <a:r>
              <a:rPr lang="pt-BR" sz="1200" dirty="0" err="1">
                <a:latin typeface="Cambria" charset="0"/>
                <a:ea typeface="Cambria" charset="0"/>
                <a:cs typeface="Cambria" charset="0"/>
              </a:rPr>
              <a:t>públicos</a:t>
            </a:r>
            <a:r>
              <a:rPr lang="pt-BR" sz="1200" dirty="0">
                <a:latin typeface="Cambria" charset="0"/>
                <a:ea typeface="Cambria" charset="0"/>
                <a:cs typeface="Cambria" charset="0"/>
              </a:rPr>
              <a:t> federais, estaduais ou municipais, ou das respectivas entidades da </a:t>
            </a:r>
            <a:r>
              <a:rPr lang="pt-BR" sz="1200" dirty="0" err="1">
                <a:latin typeface="Cambria" charset="0"/>
                <a:ea typeface="Cambria" charset="0"/>
                <a:cs typeface="Cambria" charset="0"/>
              </a:rPr>
              <a:t>administração</a:t>
            </a:r>
            <a:r>
              <a:rPr lang="pt-BR" sz="1200" dirty="0">
                <a:latin typeface="Cambria" charset="0"/>
                <a:ea typeface="Cambria" charset="0"/>
                <a:cs typeface="Cambria" charset="0"/>
              </a:rPr>
              <a:t> indireta, que excedam a </a:t>
            </a:r>
            <a:r>
              <a:rPr lang="pt-BR" sz="1200" dirty="0" err="1">
                <a:latin typeface="Cambria" charset="0"/>
                <a:ea typeface="Cambria" charset="0"/>
                <a:cs typeface="Cambria" charset="0"/>
              </a:rPr>
              <a:t>média</a:t>
            </a:r>
            <a:r>
              <a:rPr lang="pt-BR" sz="1200" dirty="0">
                <a:latin typeface="Cambria" charset="0"/>
                <a:ea typeface="Cambria" charset="0"/>
                <a:cs typeface="Cambria" charset="0"/>
              </a:rPr>
              <a:t> dos gastos </a:t>
            </a:r>
            <a:r>
              <a:rPr lang="pt-BR" sz="1200" b="1" dirty="0">
                <a:latin typeface="Cambria" charset="0"/>
                <a:ea typeface="Cambria" charset="0"/>
                <a:cs typeface="Cambria" charset="0"/>
              </a:rPr>
              <a:t>no primeiro semestre dos </a:t>
            </a:r>
            <a:r>
              <a:rPr lang="pt-BR" sz="1200" b="1" dirty="0" err="1">
                <a:latin typeface="Cambria" charset="0"/>
                <a:ea typeface="Cambria" charset="0"/>
                <a:cs typeface="Cambria" charset="0"/>
              </a:rPr>
              <a:t>três</a:t>
            </a:r>
            <a:r>
              <a:rPr lang="pt-BR" sz="1200" b="1" dirty="0">
                <a:latin typeface="Cambria" charset="0"/>
                <a:ea typeface="Cambria" charset="0"/>
                <a:cs typeface="Cambria" charset="0"/>
              </a:rPr>
              <a:t> </a:t>
            </a:r>
            <a:r>
              <a:rPr lang="pt-BR" sz="1200" b="1" dirty="0" err="1">
                <a:latin typeface="Cambria" charset="0"/>
                <a:ea typeface="Cambria" charset="0"/>
                <a:cs typeface="Cambria" charset="0"/>
              </a:rPr>
              <a:t>últimos</a:t>
            </a:r>
            <a:r>
              <a:rPr lang="pt-BR" sz="1200" b="1" dirty="0">
                <a:latin typeface="Cambria" charset="0"/>
                <a:ea typeface="Cambria" charset="0"/>
                <a:cs typeface="Cambria" charset="0"/>
              </a:rPr>
              <a:t> anos </a:t>
            </a:r>
            <a:r>
              <a:rPr lang="pt-BR" sz="1200" dirty="0">
                <a:latin typeface="Cambria" charset="0"/>
                <a:ea typeface="Cambria" charset="0"/>
                <a:cs typeface="Cambria" charset="0"/>
              </a:rPr>
              <a:t>que antecedem o pleito; </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982676510"/>
      </p:ext>
    </p:extLst>
  </p:cSld>
  <p:clrMapOvr>
    <a:masterClrMapping/>
  </p:clrMapOvr>
  <p:transition>
    <p:cover dir="ld"/>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191708"/>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p>
          <a:p>
            <a:pPr algn="just">
              <a:lnSpc>
                <a:spcPct val="150000"/>
              </a:lnSpc>
            </a:pPr>
            <a:r>
              <a:rPr lang="pt-BR" sz="1200" dirty="0">
                <a:latin typeface="Cambria" pitchFamily="18" charset="0"/>
                <a:cs typeface="Calibri" pitchFamily="34" charset="0"/>
              </a:rPr>
              <a:t>“</a:t>
            </a:r>
            <a:r>
              <a:rPr lang="pt-BR" sz="1200" b="1" dirty="0">
                <a:latin typeface="Cambria" pitchFamily="18" charset="0"/>
                <a:cs typeface="Calibri" pitchFamily="34" charset="0"/>
              </a:rPr>
              <a:t>REALIZAR” – LIQUIDAR:</a:t>
            </a:r>
          </a:p>
          <a:p>
            <a:pPr algn="just">
              <a:lnSpc>
                <a:spcPct val="150000"/>
              </a:lnSpc>
            </a:pPr>
            <a:endParaRPr lang="pt-BR" sz="12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 3.   A melhor interpretação da regra do art. 73, VII, da Lei das Eleições, no que tange à definição - para fins eleitorais do que sejam despesas com publicidade -, é no sentido de considerar o </a:t>
            </a:r>
            <a:r>
              <a:rPr lang="pt-BR" sz="1200" b="1" dirty="0">
                <a:latin typeface="Cambria" pitchFamily="18" charset="0"/>
                <a:cs typeface="Calibri" pitchFamily="34" charset="0"/>
              </a:rPr>
              <a:t>momento da liquidação</a:t>
            </a:r>
            <a:r>
              <a:rPr lang="pt-BR" sz="1200" dirty="0">
                <a:latin typeface="Cambria" pitchFamily="18" charset="0"/>
                <a:cs typeface="Calibri" pitchFamily="34" charset="0"/>
              </a:rPr>
              <a:t>, ou seja, </a:t>
            </a:r>
            <a:r>
              <a:rPr lang="pt-BR" sz="1200" b="1" dirty="0">
                <a:latin typeface="Cambria" pitchFamily="18" charset="0"/>
                <a:cs typeface="Calibri" pitchFamily="34" charset="0"/>
              </a:rPr>
              <a:t>do reconhecimento oficial de que o serviço foi prestado - independentemente de se verificar a data do respectivo empenho ou do pagamento</a:t>
            </a:r>
            <a:r>
              <a:rPr lang="pt-BR" sz="1200" dirty="0">
                <a:latin typeface="Cambria" pitchFamily="18" charset="0"/>
                <a:cs typeface="Calibri" pitchFamily="34" charset="0"/>
              </a:rPr>
              <a:t>, para fins de aferição dos limites indicados na referida disposição legal. (...)”.</a:t>
            </a:r>
          </a:p>
          <a:p>
            <a:pPr algn="just">
              <a:lnSpc>
                <a:spcPct val="150000"/>
              </a:lnSpc>
            </a:pPr>
            <a:r>
              <a:rPr lang="pt-BR" sz="1200" dirty="0">
                <a:latin typeface="Cambria" pitchFamily="18" charset="0"/>
                <a:cs typeface="Calibri" pitchFamily="34" charset="0"/>
              </a:rPr>
              <a:t>(TSE, RESPE nº 67994, Relator Min. HENRIQUE NEVES DA SILVA, DJE Data 19/12/2013)</a:t>
            </a:r>
          </a:p>
          <a:p>
            <a:pPr algn="just">
              <a:lnSpc>
                <a:spcPct val="150000"/>
              </a:lnSpc>
            </a:pPr>
            <a:endParaRPr lang="pt-BR" sz="14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818156213"/>
      </p:ext>
    </p:extLst>
  </p:cSld>
  <p:clrMapOvr>
    <a:masterClrMapping/>
  </p:clrMapOvr>
  <p:transition>
    <p:cover dir="ld"/>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693319"/>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9.504/97:</a:t>
            </a:r>
            <a:endParaRPr lang="pt-BR" sz="1400" dirty="0">
              <a:latin typeface="Cambria" pitchFamily="18" charset="0"/>
              <a:cs typeface="Calibri" pitchFamily="34" charset="0"/>
            </a:endParaRPr>
          </a:p>
          <a:p>
            <a:pPr algn="just">
              <a:lnSpc>
                <a:spcPct val="150000"/>
              </a:lnSpc>
            </a:pPr>
            <a:r>
              <a:rPr lang="pt-BR" sz="1250" dirty="0">
                <a:latin typeface="Cambria" pitchFamily="18" charset="0"/>
                <a:cs typeface="Calibri" pitchFamily="34" charset="0"/>
              </a:rPr>
              <a:t>“Art. 73. (…)</a:t>
            </a:r>
          </a:p>
          <a:p>
            <a:pPr algn="just">
              <a:lnSpc>
                <a:spcPct val="150000"/>
              </a:lnSpc>
            </a:pPr>
            <a:r>
              <a:rPr lang="pt-BR" sz="1250" dirty="0">
                <a:latin typeface="Cambria" pitchFamily="18" charset="0"/>
                <a:cs typeface="Calibri" pitchFamily="34" charset="0"/>
              </a:rPr>
              <a:t>VIII - fazer, </a:t>
            </a:r>
            <a:r>
              <a:rPr lang="pt-BR" sz="1250" b="1" u="sng" dirty="0">
                <a:latin typeface="Cambria" pitchFamily="18" charset="0"/>
                <a:cs typeface="Calibri" pitchFamily="34" charset="0"/>
              </a:rPr>
              <a:t>na circunscrição do pleito</a:t>
            </a:r>
            <a:r>
              <a:rPr lang="pt-BR" sz="1250" dirty="0">
                <a:latin typeface="Cambria" pitchFamily="18" charset="0"/>
                <a:cs typeface="Calibri" pitchFamily="34" charset="0"/>
              </a:rPr>
              <a:t>, revisão geral da remuneração dos servidores públicos </a:t>
            </a:r>
            <a:r>
              <a:rPr lang="pt-BR" sz="1250" b="1" dirty="0">
                <a:latin typeface="Cambria" pitchFamily="18" charset="0"/>
                <a:cs typeface="Calibri" pitchFamily="34" charset="0"/>
              </a:rPr>
              <a:t>que exceda a recomposição da perda de seu poder aquisitivo ao longo do ano da eleição</a:t>
            </a:r>
            <a:r>
              <a:rPr lang="pt-BR" sz="1250" dirty="0">
                <a:latin typeface="Cambria" pitchFamily="18" charset="0"/>
                <a:cs typeface="Calibri" pitchFamily="34" charset="0"/>
              </a:rPr>
              <a:t>, a partir do início do prazo estabelecido no art. 7º desta Lei e até a posse dos eleitos.” </a:t>
            </a:r>
          </a:p>
          <a:p>
            <a:pPr algn="just">
              <a:lnSpc>
                <a:spcPct val="150000"/>
              </a:lnSpc>
            </a:pPr>
            <a:r>
              <a:rPr lang="en-US" sz="1250" dirty="0">
                <a:latin typeface="Cambria" pitchFamily="18" charset="0"/>
                <a:cs typeface="Calibri" pitchFamily="34" charset="0"/>
              </a:rPr>
              <a:t>”Art. 7º. (…) </a:t>
            </a:r>
            <a:r>
              <a:rPr lang="pt-BR" sz="1250" dirty="0">
                <a:latin typeface="Cambria" pitchFamily="18" charset="0"/>
                <a:cs typeface="Calibri" pitchFamily="34" charset="0"/>
              </a:rPr>
              <a:t>§ 1º Em caso de omissão do estatuto, caberá ao órgão de direção nacional do partido estabelecer as normas a que se refere este artigo, publicando-as no Diário Oficial da União </a:t>
            </a:r>
            <a:r>
              <a:rPr lang="pt-BR" sz="1250" b="1" dirty="0">
                <a:latin typeface="Cambria" pitchFamily="18" charset="0"/>
                <a:cs typeface="Calibri" pitchFamily="34" charset="0"/>
              </a:rPr>
              <a:t>até cento e oitenta dias antes das eleições</a:t>
            </a:r>
            <a:r>
              <a:rPr lang="en-US" sz="1250" b="1" dirty="0">
                <a:latin typeface="Cambria" pitchFamily="18" charset="0"/>
                <a:cs typeface="Calibri" pitchFamily="34" charset="0"/>
              </a:rPr>
              <a:t>”.</a:t>
            </a:r>
            <a:endParaRPr lang="en-US" sz="1250" dirty="0">
              <a:latin typeface="Cambria" pitchFamily="18" charset="0"/>
              <a:cs typeface="Calibri" pitchFamily="34" charset="0"/>
            </a:endParaRPr>
          </a:p>
          <a:p>
            <a:pPr algn="just">
              <a:lnSpc>
                <a:spcPct val="150000"/>
              </a:lnSpc>
            </a:pPr>
            <a:endParaRPr lang="pt-BR" sz="14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551895006"/>
      </p:ext>
    </p:extLst>
  </p:cSld>
  <p:clrMapOvr>
    <a:masterClrMapping/>
  </p:clrMapOvr>
  <p:transition>
    <p:cover dir="ld"/>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677656"/>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|JURISPRUDÊNCIA:</a:t>
            </a:r>
          </a:p>
          <a:p>
            <a:pPr algn="just">
              <a:lnSpc>
                <a:spcPct val="150000"/>
              </a:lnSpc>
            </a:pPr>
            <a:endParaRPr lang="pt-BR" sz="1400" dirty="0">
              <a:latin typeface="Cambria" pitchFamily="18" charset="0"/>
              <a:cs typeface="Calibri" pitchFamily="34" charset="0"/>
            </a:endParaRPr>
          </a:p>
          <a:p>
            <a:pPr algn="just">
              <a:lnSpc>
                <a:spcPct val="150000"/>
              </a:lnSpc>
            </a:pPr>
            <a:r>
              <a:rPr lang="pt-BR" sz="1400" dirty="0">
                <a:latin typeface="Cambria" pitchFamily="18" charset="0"/>
                <a:cs typeface="Calibri" pitchFamily="34" charset="0"/>
              </a:rPr>
              <a:t>“A </a:t>
            </a:r>
            <a:r>
              <a:rPr lang="pt-BR" sz="1400" dirty="0" err="1">
                <a:latin typeface="Cambria" pitchFamily="18" charset="0"/>
                <a:cs typeface="Calibri" pitchFamily="34" charset="0"/>
              </a:rPr>
              <a:t>revis</a:t>
            </a:r>
            <a:r>
              <a:rPr lang="en-US" sz="1400" dirty="0" err="1">
                <a:latin typeface="Cambria" pitchFamily="18" charset="0"/>
                <a:cs typeface="Calibri" pitchFamily="34" charset="0"/>
              </a:rPr>
              <a:t>ã</a:t>
            </a:r>
            <a:r>
              <a:rPr lang="pt-BR" sz="1400" dirty="0">
                <a:latin typeface="Cambria" pitchFamily="18" charset="0"/>
                <a:cs typeface="Calibri" pitchFamily="34" charset="0"/>
              </a:rPr>
              <a:t>o de </a:t>
            </a:r>
            <a:r>
              <a:rPr lang="pt-BR" sz="1400" dirty="0" err="1">
                <a:latin typeface="Cambria" pitchFamily="18" charset="0"/>
                <a:cs typeface="Calibri" pitchFamily="34" charset="0"/>
              </a:rPr>
              <a:t>remuneraç</a:t>
            </a:r>
            <a:r>
              <a:rPr lang="en-US" sz="1400" dirty="0" err="1">
                <a:latin typeface="Cambria" pitchFamily="18" charset="0"/>
                <a:cs typeface="Calibri" pitchFamily="34" charset="0"/>
              </a:rPr>
              <a:t>ão</a:t>
            </a:r>
            <a:r>
              <a:rPr lang="en-US" sz="1400" dirty="0">
                <a:latin typeface="Cambria" pitchFamily="18" charset="0"/>
                <a:cs typeface="Calibri" pitchFamily="34" charset="0"/>
              </a:rPr>
              <a:t> </a:t>
            </a:r>
            <a:r>
              <a:rPr lang="en-US" sz="1400" dirty="0" err="1">
                <a:latin typeface="Cambria" pitchFamily="18" charset="0"/>
                <a:cs typeface="Calibri" pitchFamily="34" charset="0"/>
              </a:rPr>
              <a:t>deve</a:t>
            </a:r>
            <a:r>
              <a:rPr lang="en-US" sz="1400" dirty="0">
                <a:latin typeface="Cambria" pitchFamily="18" charset="0"/>
                <a:cs typeface="Calibri" pitchFamily="34" charset="0"/>
              </a:rPr>
              <a:t> </a:t>
            </a:r>
            <a:r>
              <a:rPr lang="en-US" sz="1400" dirty="0" err="1">
                <a:latin typeface="Cambria" pitchFamily="18" charset="0"/>
                <a:cs typeface="Calibri" pitchFamily="34" charset="0"/>
              </a:rPr>
              <a:t>ser</a:t>
            </a:r>
            <a:r>
              <a:rPr lang="en-US" sz="1400" dirty="0">
                <a:latin typeface="Cambria" pitchFamily="18" charset="0"/>
                <a:cs typeface="Calibri" pitchFamily="34" charset="0"/>
              </a:rPr>
              <a:t> </a:t>
            </a:r>
            <a:r>
              <a:rPr lang="en-US" sz="1400" dirty="0" err="1">
                <a:latin typeface="Cambria" pitchFamily="18" charset="0"/>
                <a:cs typeface="Calibri" pitchFamily="34" charset="0"/>
              </a:rPr>
              <a:t>entendida</a:t>
            </a:r>
            <a:r>
              <a:rPr lang="en-US" sz="1400" dirty="0">
                <a:latin typeface="Cambria" pitchFamily="18" charset="0"/>
                <a:cs typeface="Calibri" pitchFamily="34" charset="0"/>
              </a:rPr>
              <a:t> </a:t>
            </a:r>
            <a:r>
              <a:rPr lang="en-US" sz="1400" dirty="0" err="1">
                <a:latin typeface="Cambria" pitchFamily="18" charset="0"/>
                <a:cs typeface="Calibri" pitchFamily="34" charset="0"/>
              </a:rPr>
              <a:t>como</a:t>
            </a:r>
            <a:r>
              <a:rPr lang="en-US" sz="1400" dirty="0">
                <a:latin typeface="Cambria" pitchFamily="18" charset="0"/>
                <a:cs typeface="Calibri" pitchFamily="34" charset="0"/>
              </a:rPr>
              <a:t> o </a:t>
            </a:r>
            <a:r>
              <a:rPr lang="en-US" sz="1400" dirty="0" err="1">
                <a:latin typeface="Cambria" pitchFamily="18" charset="0"/>
                <a:cs typeface="Calibri" pitchFamily="34" charset="0"/>
              </a:rPr>
              <a:t>aumento</a:t>
            </a:r>
            <a:r>
              <a:rPr lang="en-US" sz="1400" dirty="0">
                <a:latin typeface="Cambria" pitchFamily="18" charset="0"/>
                <a:cs typeface="Calibri" pitchFamily="34" charset="0"/>
              </a:rPr>
              <a:t> </a:t>
            </a:r>
            <a:r>
              <a:rPr lang="en-US" sz="1400" dirty="0" err="1">
                <a:latin typeface="Cambria" pitchFamily="18" charset="0"/>
                <a:cs typeface="Calibri" pitchFamily="34" charset="0"/>
              </a:rPr>
              <a:t>concedido</a:t>
            </a:r>
            <a:r>
              <a:rPr lang="en-US" sz="1400" dirty="0">
                <a:latin typeface="Cambria" pitchFamily="18" charset="0"/>
                <a:cs typeface="Calibri" pitchFamily="34" charset="0"/>
              </a:rPr>
              <a:t> </a:t>
            </a:r>
            <a:r>
              <a:rPr lang="en-US" sz="1400" dirty="0" err="1">
                <a:latin typeface="Cambria" pitchFamily="18" charset="0"/>
                <a:cs typeface="Calibri" pitchFamily="34" charset="0"/>
              </a:rPr>
              <a:t>em</a:t>
            </a:r>
            <a:r>
              <a:rPr lang="en-US" sz="1400" dirty="0">
                <a:latin typeface="Cambria" pitchFamily="18" charset="0"/>
                <a:cs typeface="Calibri" pitchFamily="34" charset="0"/>
              </a:rPr>
              <a:t> </a:t>
            </a:r>
            <a:r>
              <a:rPr lang="en-US" sz="1400" dirty="0" err="1">
                <a:latin typeface="Cambria" pitchFamily="18" charset="0"/>
                <a:cs typeface="Calibri" pitchFamily="34" charset="0"/>
              </a:rPr>
              <a:t>razão</a:t>
            </a:r>
            <a:r>
              <a:rPr lang="en-US" sz="1400" dirty="0">
                <a:latin typeface="Cambria" pitchFamily="18" charset="0"/>
                <a:cs typeface="Calibri" pitchFamily="34" charset="0"/>
              </a:rPr>
              <a:t> do </a:t>
            </a:r>
            <a:r>
              <a:rPr lang="en-US" sz="1400" dirty="0" err="1">
                <a:latin typeface="Cambria" pitchFamily="18" charset="0"/>
                <a:cs typeface="Calibri" pitchFamily="34" charset="0"/>
              </a:rPr>
              <a:t>poder</a:t>
            </a:r>
            <a:r>
              <a:rPr lang="en-US" sz="1400" dirty="0">
                <a:latin typeface="Cambria" pitchFamily="18" charset="0"/>
                <a:cs typeface="Calibri" pitchFamily="34" charset="0"/>
              </a:rPr>
              <a:t> </a:t>
            </a:r>
            <a:r>
              <a:rPr lang="en-US" sz="1400" dirty="0" err="1">
                <a:latin typeface="Cambria" pitchFamily="18" charset="0"/>
                <a:cs typeface="Calibri" pitchFamily="34" charset="0"/>
              </a:rPr>
              <a:t>aquisitivo</a:t>
            </a:r>
            <a:r>
              <a:rPr lang="en-US" sz="1400" dirty="0">
                <a:latin typeface="Cambria" pitchFamily="18" charset="0"/>
                <a:cs typeface="Calibri" pitchFamily="34" charset="0"/>
              </a:rPr>
              <a:t> da </a:t>
            </a:r>
            <a:r>
              <a:rPr lang="en-US" sz="1400" dirty="0" err="1">
                <a:latin typeface="Cambria" pitchFamily="18" charset="0"/>
                <a:cs typeface="Calibri" pitchFamily="34" charset="0"/>
              </a:rPr>
              <a:t>moeda</a:t>
            </a:r>
            <a:r>
              <a:rPr lang="en-US" sz="1400" dirty="0">
                <a:latin typeface="Cambria" pitchFamily="18" charset="0"/>
                <a:cs typeface="Calibri" pitchFamily="34" charset="0"/>
              </a:rPr>
              <a:t> e </a:t>
            </a:r>
            <a:r>
              <a:rPr lang="en-US" sz="1400" dirty="0" err="1">
                <a:latin typeface="Cambria" pitchFamily="18" charset="0"/>
                <a:cs typeface="Calibri" pitchFamily="34" charset="0"/>
              </a:rPr>
              <a:t>que</a:t>
            </a:r>
            <a:r>
              <a:rPr lang="en-US" sz="1400" dirty="0">
                <a:latin typeface="Cambria" pitchFamily="18" charset="0"/>
                <a:cs typeface="Calibri" pitchFamily="34" charset="0"/>
              </a:rPr>
              <a:t> </a:t>
            </a:r>
            <a:r>
              <a:rPr lang="en-US" sz="1400" dirty="0" err="1">
                <a:latin typeface="Cambria" pitchFamily="18" charset="0"/>
                <a:cs typeface="Calibri" pitchFamily="34" charset="0"/>
              </a:rPr>
              <a:t>não</a:t>
            </a:r>
            <a:r>
              <a:rPr lang="en-US" sz="1400" dirty="0">
                <a:latin typeface="Cambria" pitchFamily="18" charset="0"/>
                <a:cs typeface="Calibri" pitchFamily="34" charset="0"/>
              </a:rPr>
              <a:t> tem </a:t>
            </a:r>
            <a:r>
              <a:rPr lang="en-US" sz="1400" dirty="0" err="1">
                <a:latin typeface="Cambria" pitchFamily="18" charset="0"/>
                <a:cs typeface="Calibri" pitchFamily="34" charset="0"/>
              </a:rPr>
              <a:t>por</a:t>
            </a:r>
            <a:r>
              <a:rPr lang="en-US" sz="1400" dirty="0">
                <a:latin typeface="Cambria" pitchFamily="18" charset="0"/>
                <a:cs typeface="Calibri" pitchFamily="34" charset="0"/>
              </a:rPr>
              <a:t> </a:t>
            </a:r>
            <a:r>
              <a:rPr lang="en-US" sz="1400" dirty="0" err="1">
                <a:latin typeface="Cambria" pitchFamily="18" charset="0"/>
                <a:cs typeface="Calibri" pitchFamily="34" charset="0"/>
              </a:rPr>
              <a:t>objetivo</a:t>
            </a:r>
            <a:r>
              <a:rPr lang="en-US" sz="1400" dirty="0">
                <a:latin typeface="Cambria" pitchFamily="18" charset="0"/>
                <a:cs typeface="Calibri" pitchFamily="34" charset="0"/>
              </a:rPr>
              <a:t> </a:t>
            </a:r>
            <a:r>
              <a:rPr lang="en-US" sz="1400" dirty="0" err="1">
                <a:latin typeface="Cambria" pitchFamily="18" charset="0"/>
                <a:cs typeface="Calibri" pitchFamily="34" charset="0"/>
              </a:rPr>
              <a:t>corrigir</a:t>
            </a:r>
            <a:r>
              <a:rPr lang="en-US" sz="1400" dirty="0">
                <a:latin typeface="Cambria" pitchFamily="18" charset="0"/>
                <a:cs typeface="Calibri" pitchFamily="34" charset="0"/>
              </a:rPr>
              <a:t> </a:t>
            </a:r>
            <a:r>
              <a:rPr lang="en-US" sz="1400" dirty="0" err="1">
                <a:latin typeface="Cambria" pitchFamily="18" charset="0"/>
                <a:cs typeface="Calibri" pitchFamily="34" charset="0"/>
              </a:rPr>
              <a:t>situação</a:t>
            </a:r>
            <a:r>
              <a:rPr lang="en-US" sz="1400" dirty="0">
                <a:latin typeface="Cambria" pitchFamily="18" charset="0"/>
                <a:cs typeface="Calibri" pitchFamily="34" charset="0"/>
              </a:rPr>
              <a:t> de </a:t>
            </a:r>
            <a:r>
              <a:rPr lang="en-US" sz="1400" dirty="0" err="1">
                <a:latin typeface="Cambria" pitchFamily="18" charset="0"/>
                <a:cs typeface="Calibri" pitchFamily="34" charset="0"/>
              </a:rPr>
              <a:t>injustiça</a:t>
            </a:r>
            <a:r>
              <a:rPr lang="en-US" sz="1400" dirty="0">
                <a:latin typeface="Cambria" pitchFamily="18" charset="0"/>
                <a:cs typeface="Calibri" pitchFamily="34" charset="0"/>
              </a:rPr>
              <a:t> </a:t>
            </a:r>
            <a:r>
              <a:rPr lang="en-US" sz="1400" dirty="0" err="1">
                <a:latin typeface="Cambria" pitchFamily="18" charset="0"/>
                <a:cs typeface="Calibri" pitchFamily="34" charset="0"/>
              </a:rPr>
              <a:t>ou</a:t>
            </a:r>
            <a:r>
              <a:rPr lang="en-US" sz="1400" dirty="0">
                <a:latin typeface="Cambria" pitchFamily="18" charset="0"/>
                <a:cs typeface="Calibri" pitchFamily="34" charset="0"/>
              </a:rPr>
              <a:t> </a:t>
            </a:r>
            <a:r>
              <a:rPr lang="en-US" sz="1400" dirty="0" err="1">
                <a:latin typeface="Cambria" pitchFamily="18" charset="0"/>
                <a:cs typeface="Calibri" pitchFamily="34" charset="0"/>
              </a:rPr>
              <a:t>revalorização</a:t>
            </a:r>
            <a:r>
              <a:rPr lang="en-US" sz="1400" dirty="0">
                <a:latin typeface="Cambria" pitchFamily="18" charset="0"/>
                <a:cs typeface="Calibri" pitchFamily="34" charset="0"/>
              </a:rPr>
              <a:t> </a:t>
            </a:r>
            <a:r>
              <a:rPr lang="en-US" sz="1400" dirty="0" err="1">
                <a:latin typeface="Cambria" pitchFamily="18" charset="0"/>
                <a:cs typeface="Calibri" pitchFamily="34" charset="0"/>
              </a:rPr>
              <a:t>profissionais</a:t>
            </a:r>
            <a:r>
              <a:rPr lang="en-US" sz="1400" dirty="0">
                <a:latin typeface="Cambria" pitchFamily="18" charset="0"/>
                <a:cs typeface="Calibri" pitchFamily="34" charset="0"/>
              </a:rPr>
              <a:t> de </a:t>
            </a:r>
            <a:r>
              <a:rPr lang="en-US" sz="1400" dirty="0" err="1">
                <a:latin typeface="Cambria" pitchFamily="18" charset="0"/>
                <a:cs typeface="Calibri" pitchFamily="34" charset="0"/>
              </a:rPr>
              <a:t>carreiras</a:t>
            </a:r>
            <a:r>
              <a:rPr lang="en-US" sz="1400" dirty="0">
                <a:latin typeface="Cambria" pitchFamily="18" charset="0"/>
                <a:cs typeface="Calibri" pitchFamily="34" charset="0"/>
              </a:rPr>
              <a:t> </a:t>
            </a:r>
            <a:r>
              <a:rPr lang="en-US" sz="1400" dirty="0" err="1">
                <a:latin typeface="Cambria" pitchFamily="18" charset="0"/>
                <a:cs typeface="Calibri" pitchFamily="34" charset="0"/>
              </a:rPr>
              <a:t>específicas</a:t>
            </a:r>
            <a:r>
              <a:rPr lang="en-US" sz="1400" dirty="0">
                <a:latin typeface="Cambria" pitchFamily="18" charset="0"/>
                <a:cs typeface="Calibri" pitchFamily="34" charset="0"/>
              </a:rPr>
              <a:t>”. </a:t>
            </a:r>
          </a:p>
          <a:p>
            <a:pPr algn="just">
              <a:lnSpc>
                <a:spcPct val="150000"/>
              </a:lnSpc>
            </a:pPr>
            <a:r>
              <a:rPr lang="en-US" sz="1400" dirty="0">
                <a:latin typeface="Cambria" pitchFamily="18" charset="0"/>
                <a:cs typeface="Calibri" pitchFamily="34" charset="0"/>
              </a:rPr>
              <a:t>(TSE, RES n.º 21.296, Rel. Min. Fernando </a:t>
            </a:r>
            <a:r>
              <a:rPr lang="en-US" sz="1400" dirty="0" err="1">
                <a:latin typeface="Cambria" pitchFamily="18" charset="0"/>
                <a:cs typeface="Calibri" pitchFamily="34" charset="0"/>
              </a:rPr>
              <a:t>Neves</a:t>
            </a:r>
            <a:r>
              <a:rPr lang="en-US" sz="1400" dirty="0">
                <a:latin typeface="Cambria" pitchFamily="18" charset="0"/>
                <a:cs typeface="Calibri" pitchFamily="34" charset="0"/>
              </a:rPr>
              <a:t>, </a:t>
            </a:r>
            <a:r>
              <a:rPr lang="en-US" sz="1400" dirty="0" err="1">
                <a:latin typeface="Cambria" pitchFamily="18" charset="0"/>
                <a:cs typeface="Calibri" pitchFamily="34" charset="0"/>
              </a:rPr>
              <a:t>Julgado</a:t>
            </a:r>
            <a:r>
              <a:rPr lang="en-US" sz="1400" dirty="0">
                <a:latin typeface="Cambria" pitchFamily="18" charset="0"/>
                <a:cs typeface="Calibri" pitchFamily="34" charset="0"/>
              </a:rPr>
              <a:t> </a:t>
            </a:r>
            <a:r>
              <a:rPr lang="en-US" sz="1400" dirty="0" err="1">
                <a:latin typeface="Cambria" pitchFamily="18" charset="0"/>
                <a:cs typeface="Calibri" pitchFamily="34" charset="0"/>
              </a:rPr>
              <a:t>em</a:t>
            </a:r>
            <a:r>
              <a:rPr lang="en-US" sz="1400" dirty="0">
                <a:latin typeface="Cambria" pitchFamily="18" charset="0"/>
                <a:cs typeface="Calibri" pitchFamily="34" charset="0"/>
              </a:rPr>
              <a:t> 12.11.2002)</a:t>
            </a:r>
            <a:endParaRPr lang="pt-BR" sz="14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849489577"/>
      </p:ext>
    </p:extLst>
  </p:cSld>
  <p:clrMapOvr>
    <a:masterClrMapping/>
  </p:clrMapOvr>
  <p:transition>
    <p:cover dir="ld"/>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647152"/>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9.504/97:</a:t>
            </a:r>
            <a:endParaRPr lang="pt-BR" sz="1400" dirty="0">
              <a:latin typeface="Cambria" pitchFamily="18" charset="0"/>
              <a:cs typeface="Calibri" pitchFamily="34" charset="0"/>
            </a:endParaRPr>
          </a:p>
          <a:p>
            <a:pPr algn="just">
              <a:lnSpc>
                <a:spcPct val="150000"/>
              </a:lnSpc>
            </a:pPr>
            <a:r>
              <a:rPr lang="pt-BR" sz="1400" dirty="0">
                <a:latin typeface="Cambria" pitchFamily="18" charset="0"/>
                <a:cs typeface="Calibri" pitchFamily="34" charset="0"/>
              </a:rPr>
              <a:t>“Art. 75. Nos três meses que antecederem as eleições, na realização de inaugurações é vedada a contratação de shows artísticos pagos com recursos públicos.</a:t>
            </a:r>
          </a:p>
          <a:p>
            <a:pPr algn="just">
              <a:lnSpc>
                <a:spcPct val="150000"/>
              </a:lnSpc>
            </a:pPr>
            <a:r>
              <a:rPr lang="pt-BR" sz="1400" dirty="0">
                <a:latin typeface="Cambria" pitchFamily="18" charset="0"/>
                <a:cs typeface="Calibri" pitchFamily="34" charset="0"/>
              </a:rPr>
              <a:t>        Parágrafo único.  Nos casos de descumprimento do disposto neste artigo, sem prejuízo da suspensão imediata da conduta, o candidato beneficiado, agente público ou não, ficará sujeito à </a:t>
            </a:r>
            <a:r>
              <a:rPr lang="pt-BR" sz="1400" b="1" dirty="0">
                <a:latin typeface="Cambria" pitchFamily="18" charset="0"/>
                <a:cs typeface="Calibri" pitchFamily="34" charset="0"/>
              </a:rPr>
              <a:t>cassação do registro ou do diploma.”   </a:t>
            </a:r>
            <a:r>
              <a:rPr lang="en-US" sz="1400" b="1" dirty="0">
                <a:latin typeface="Cambria" pitchFamily="18" charset="0"/>
                <a:cs typeface="Calibri" pitchFamily="34" charset="0"/>
              </a:rPr>
              <a:t>  </a:t>
            </a:r>
          </a:p>
          <a:p>
            <a:pPr algn="just">
              <a:lnSpc>
                <a:spcPct val="150000"/>
              </a:lnSpc>
            </a:pPr>
            <a:endParaRPr lang="pt-BR" sz="14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115973602"/>
      </p:ext>
    </p:extLst>
  </p:cSld>
  <p:clrMapOvr>
    <a:masterClrMapping/>
  </p:clrMapOvr>
  <p:transition>
    <p:cover dir="l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3056" y="483518"/>
            <a:ext cx="8153400" cy="576064"/>
          </a:xfrm>
        </p:spPr>
        <p:txBody>
          <a:bodyPr>
            <a:noAutofit/>
          </a:bodyPr>
          <a:lstStyle/>
          <a:p>
            <a:r>
              <a:rPr lang="pt-BR" sz="2400" b="1" dirty="0">
                <a:solidFill>
                  <a:schemeClr val="tx1"/>
                </a:solidFill>
                <a:latin typeface="Cambria" pitchFamily="18" charset="0"/>
              </a:rPr>
              <a:t>2. Conceito e Natureza Jurídica</a:t>
            </a:r>
            <a:br>
              <a:rPr lang="pt-BR" sz="2400" b="1" dirty="0">
                <a:solidFill>
                  <a:schemeClr val="tx1"/>
                </a:solidFill>
                <a:latin typeface="Cambria" pitchFamily="18" charset="0"/>
              </a:rPr>
            </a:br>
            <a:endParaRPr lang="pt-BR" sz="2400" dirty="0">
              <a:latin typeface="Cambria" pitchFamily="18" charset="0"/>
            </a:endParaRPr>
          </a:p>
        </p:txBody>
      </p:sp>
      <p:sp>
        <p:nvSpPr>
          <p:cNvPr id="5" name="CaixaDeTexto 4"/>
          <p:cNvSpPr txBox="1"/>
          <p:nvPr/>
        </p:nvSpPr>
        <p:spPr>
          <a:xfrm>
            <a:off x="539552" y="1173182"/>
            <a:ext cx="8136904" cy="3323987"/>
          </a:xfrm>
          <a:prstGeom prst="rect">
            <a:avLst/>
          </a:prstGeom>
          <a:noFill/>
        </p:spPr>
        <p:txBody>
          <a:bodyPr wrap="square" rtlCol="0">
            <a:spAutoFit/>
          </a:bodyPr>
          <a:lstStyle/>
          <a:p>
            <a:pPr algn="ctr">
              <a:lnSpc>
                <a:spcPct val="150000"/>
              </a:lnSpc>
            </a:pPr>
            <a:r>
              <a:rPr lang="en-US" sz="1400" b="1" dirty="0">
                <a:solidFill>
                  <a:schemeClr val="dk1"/>
                </a:solidFill>
                <a:latin typeface="Cambria" pitchFamily="18" charset="0"/>
                <a:cs typeface="Calibri" pitchFamily="34" charset="0"/>
              </a:rPr>
              <a:t>DOUTRINA</a:t>
            </a:r>
            <a:endParaRPr lang="en-US" sz="1400" dirty="0">
              <a:solidFill>
                <a:schemeClr val="dk1"/>
              </a:solidFill>
              <a:latin typeface="Cambria" pitchFamily="18" charset="0"/>
              <a:cs typeface="Calibri" pitchFamily="34" charset="0"/>
            </a:endParaRPr>
          </a:p>
          <a:p>
            <a:pPr algn="just">
              <a:lnSpc>
                <a:spcPct val="150000"/>
              </a:lnSpc>
            </a:pPr>
            <a:r>
              <a:rPr lang="pt-BR" sz="1600" b="1" dirty="0">
                <a:solidFill>
                  <a:schemeClr val="dk1"/>
                </a:solidFill>
                <a:latin typeface="Cambria" charset="0"/>
                <a:ea typeface="Cambria" charset="0"/>
                <a:cs typeface="Cambria" charset="0"/>
              </a:rPr>
              <a:t>Rodrigo </a:t>
            </a:r>
            <a:r>
              <a:rPr lang="pt-BR" sz="1600" b="1" dirty="0" err="1">
                <a:solidFill>
                  <a:schemeClr val="dk1"/>
                </a:solidFill>
                <a:latin typeface="Cambria" charset="0"/>
                <a:ea typeface="Cambria" charset="0"/>
                <a:cs typeface="Cambria" charset="0"/>
              </a:rPr>
              <a:t>Lòpez</a:t>
            </a:r>
            <a:r>
              <a:rPr lang="pt-BR" sz="1600" b="1" dirty="0">
                <a:solidFill>
                  <a:schemeClr val="dk1"/>
                </a:solidFill>
                <a:latin typeface="Cambria" charset="0"/>
                <a:ea typeface="Cambria" charset="0"/>
                <a:cs typeface="Cambria" charset="0"/>
              </a:rPr>
              <a:t> </a:t>
            </a:r>
            <a:r>
              <a:rPr lang="pt-BR" sz="1600" b="1" dirty="0" err="1">
                <a:solidFill>
                  <a:schemeClr val="dk1"/>
                </a:solidFill>
                <a:latin typeface="Cambria" charset="0"/>
                <a:ea typeface="Cambria" charset="0"/>
                <a:cs typeface="Cambria" charset="0"/>
              </a:rPr>
              <a:t>Zilio</a:t>
            </a:r>
            <a:r>
              <a:rPr lang="pt-BR" sz="1600" b="1" dirty="0">
                <a:solidFill>
                  <a:schemeClr val="dk1"/>
                </a:solidFill>
                <a:latin typeface="Cambria" charset="0"/>
                <a:ea typeface="Cambria" charset="0"/>
                <a:cs typeface="Cambria" charset="0"/>
              </a:rPr>
              <a:t>: </a:t>
            </a:r>
          </a:p>
          <a:p>
            <a:pPr algn="just">
              <a:lnSpc>
                <a:spcPct val="150000"/>
              </a:lnSpc>
            </a:pPr>
            <a:endParaRPr lang="pt-BR" sz="1600" b="1" dirty="0">
              <a:solidFill>
                <a:schemeClr val="dk1"/>
              </a:solidFill>
              <a:latin typeface="Cambria" charset="0"/>
              <a:ea typeface="Cambria" charset="0"/>
              <a:cs typeface="Cambria" charset="0"/>
            </a:endParaRPr>
          </a:p>
          <a:p>
            <a:pPr algn="just">
              <a:lnSpc>
                <a:spcPct val="150000"/>
              </a:lnSpc>
            </a:pPr>
            <a:r>
              <a:rPr lang="pt-BR" sz="1600" dirty="0">
                <a:solidFill>
                  <a:schemeClr val="dk1"/>
                </a:solidFill>
                <a:latin typeface="Cambria" charset="0"/>
                <a:ea typeface="Cambria" charset="0"/>
                <a:cs typeface="Cambria" charset="0"/>
              </a:rPr>
              <a:t>Normas proibitivas que exprimem espécies do gênero abuso de poder político, de caráter </a:t>
            </a:r>
            <a:r>
              <a:rPr lang="pt-BR" sz="1600" i="1" dirty="0" err="1">
                <a:solidFill>
                  <a:schemeClr val="dk1"/>
                </a:solidFill>
                <a:latin typeface="Cambria" charset="0"/>
                <a:ea typeface="Cambria" charset="0"/>
                <a:cs typeface="Cambria" charset="0"/>
              </a:rPr>
              <a:t>numerus</a:t>
            </a:r>
            <a:r>
              <a:rPr lang="pt-BR" sz="1600" i="1" dirty="0">
                <a:solidFill>
                  <a:schemeClr val="dk1"/>
                </a:solidFill>
                <a:latin typeface="Cambria" charset="0"/>
                <a:ea typeface="Cambria" charset="0"/>
                <a:cs typeface="Cambria" charset="0"/>
              </a:rPr>
              <a:t> </a:t>
            </a:r>
            <a:r>
              <a:rPr lang="pt-BR" sz="1600" i="1" dirty="0" err="1">
                <a:solidFill>
                  <a:schemeClr val="dk1"/>
                </a:solidFill>
                <a:latin typeface="Cambria" charset="0"/>
                <a:ea typeface="Cambria" charset="0"/>
                <a:cs typeface="Cambria" charset="0"/>
              </a:rPr>
              <a:t>clausus</a:t>
            </a:r>
            <a:r>
              <a:rPr lang="pt-BR" sz="1600" dirty="0">
                <a:solidFill>
                  <a:schemeClr val="dk1"/>
                </a:solidFill>
                <a:latin typeface="Cambria" charset="0"/>
                <a:ea typeface="Cambria" charset="0"/>
                <a:cs typeface="Cambria" charset="0"/>
              </a:rPr>
              <a:t>, que se manifestam através do desvirtuamento dos recursos materiais (incisos </a:t>
            </a:r>
            <a:r>
              <a:rPr lang="pt-BR" sz="1600" dirty="0" err="1">
                <a:solidFill>
                  <a:schemeClr val="dk1"/>
                </a:solidFill>
                <a:latin typeface="Cambria" charset="0"/>
                <a:ea typeface="Cambria" charset="0"/>
                <a:cs typeface="Cambria" charset="0"/>
              </a:rPr>
              <a:t>I</a:t>
            </a:r>
            <a:r>
              <a:rPr lang="pt-BR" sz="1600" dirty="0">
                <a:solidFill>
                  <a:schemeClr val="dk1"/>
                </a:solidFill>
                <a:latin typeface="Cambria" charset="0"/>
                <a:ea typeface="Cambria" charset="0"/>
                <a:cs typeface="Cambria" charset="0"/>
              </a:rPr>
              <a:t>, II, IV § 10º do art. 73), humanos (incisos III e V do art. 73), financeiros (inciso VI, </a:t>
            </a:r>
            <a:r>
              <a:rPr lang="pt-BR" sz="1600" i="1" dirty="0">
                <a:solidFill>
                  <a:schemeClr val="dk1"/>
                </a:solidFill>
                <a:latin typeface="Cambria" charset="0"/>
                <a:ea typeface="Cambria" charset="0"/>
                <a:cs typeface="Cambria" charset="0"/>
              </a:rPr>
              <a:t>a</a:t>
            </a:r>
            <a:r>
              <a:rPr lang="pt-BR" sz="1600" dirty="0">
                <a:solidFill>
                  <a:schemeClr val="dk1"/>
                </a:solidFill>
                <a:latin typeface="Cambria" charset="0"/>
                <a:ea typeface="Cambria" charset="0"/>
                <a:cs typeface="Cambria" charset="0"/>
              </a:rPr>
              <a:t>, </a:t>
            </a:r>
            <a:r>
              <a:rPr lang="pt-BR" sz="1600" dirty="0" err="1">
                <a:solidFill>
                  <a:schemeClr val="dk1"/>
                </a:solidFill>
                <a:latin typeface="Cambria" charset="0"/>
                <a:ea typeface="Cambria" charset="0"/>
                <a:cs typeface="Cambria" charset="0"/>
              </a:rPr>
              <a:t>VIIe</a:t>
            </a:r>
            <a:r>
              <a:rPr lang="pt-BR" sz="1600" dirty="0">
                <a:solidFill>
                  <a:schemeClr val="dk1"/>
                </a:solidFill>
                <a:latin typeface="Cambria" charset="0"/>
                <a:ea typeface="Cambria" charset="0"/>
                <a:cs typeface="Cambria" charset="0"/>
              </a:rPr>
              <a:t> e VIII, do art. 73) e de comunicação (inciso VI, </a:t>
            </a:r>
            <a:r>
              <a:rPr lang="pt-BR" sz="1600" i="1" dirty="0" err="1">
                <a:solidFill>
                  <a:schemeClr val="dk1"/>
                </a:solidFill>
                <a:latin typeface="Cambria" charset="0"/>
                <a:ea typeface="Cambria" charset="0"/>
                <a:cs typeface="Cambria" charset="0"/>
              </a:rPr>
              <a:t>b</a:t>
            </a:r>
            <a:r>
              <a:rPr lang="pt-BR" sz="1600" i="1" dirty="0">
                <a:solidFill>
                  <a:schemeClr val="dk1"/>
                </a:solidFill>
                <a:latin typeface="Cambria" charset="0"/>
                <a:ea typeface="Cambria" charset="0"/>
                <a:cs typeface="Cambria" charset="0"/>
              </a:rPr>
              <a:t> </a:t>
            </a:r>
            <a:r>
              <a:rPr lang="pt-BR" sz="1600" dirty="0">
                <a:solidFill>
                  <a:schemeClr val="dk1"/>
                </a:solidFill>
                <a:latin typeface="Cambria" charset="0"/>
                <a:ea typeface="Cambria" charset="0"/>
                <a:cs typeface="Cambria" charset="0"/>
              </a:rPr>
              <a:t>e </a:t>
            </a:r>
            <a:r>
              <a:rPr lang="pt-BR" sz="1600" i="1" dirty="0" err="1">
                <a:solidFill>
                  <a:schemeClr val="dk1"/>
                </a:solidFill>
                <a:latin typeface="Cambria" charset="0"/>
                <a:ea typeface="Cambria" charset="0"/>
                <a:cs typeface="Cambria" charset="0"/>
              </a:rPr>
              <a:t>c</a:t>
            </a:r>
            <a:r>
              <a:rPr lang="pt-BR" sz="1600" dirty="0">
                <a:solidFill>
                  <a:schemeClr val="dk1"/>
                </a:solidFill>
                <a:latin typeface="Cambria" charset="0"/>
                <a:ea typeface="Cambria" charset="0"/>
                <a:cs typeface="Cambria" charset="0"/>
              </a:rPr>
              <a:t> do art. 73) da Administração Pública </a:t>
            </a:r>
            <a:r>
              <a:rPr lang="pt-BR" sz="1600" i="1" dirty="0">
                <a:solidFill>
                  <a:schemeClr val="dk1"/>
                </a:solidFill>
                <a:latin typeface="Cambria" charset="0"/>
                <a:ea typeface="Cambria" charset="0"/>
                <a:cs typeface="Cambria" charset="0"/>
              </a:rPr>
              <a:t>latu sensu</a:t>
            </a:r>
            <a:r>
              <a:rPr lang="pt-BR" sz="1600" dirty="0">
                <a:solidFill>
                  <a:schemeClr val="dk1"/>
                </a:solidFill>
                <a:latin typeface="Cambria" charset="0"/>
                <a:ea typeface="Cambria" charset="0"/>
                <a:cs typeface="Cambria" charset="0"/>
              </a:rPr>
              <a:t>.</a:t>
            </a:r>
          </a:p>
          <a:p>
            <a:pPr algn="just">
              <a:lnSpc>
                <a:spcPct val="150000"/>
              </a:lnSpc>
            </a:pPr>
            <a:endParaRPr lang="pt-BR" sz="1400" dirty="0">
              <a:solidFill>
                <a:schemeClr val="dk1"/>
              </a:solidFill>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2243682932"/>
      </p:ext>
    </p:extLst>
  </p:cSld>
  <p:clrMapOvr>
    <a:masterClrMapping/>
  </p:clrMapOvr>
  <p:transition>
    <p:cover dir="ld"/>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000821"/>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9.504/97:</a:t>
            </a:r>
            <a:endParaRPr lang="pt-BR" sz="1400" dirty="0">
              <a:latin typeface="Cambria" pitchFamily="18" charset="0"/>
              <a:cs typeface="Calibri" pitchFamily="34" charset="0"/>
            </a:endParaRPr>
          </a:p>
          <a:p>
            <a:pPr algn="just">
              <a:lnSpc>
                <a:spcPct val="150000"/>
              </a:lnSpc>
            </a:pPr>
            <a:endParaRPr lang="pt-BR" sz="1400" dirty="0">
              <a:latin typeface="Cambria" pitchFamily="18" charset="0"/>
              <a:cs typeface="Calibri" pitchFamily="34" charset="0"/>
            </a:endParaRPr>
          </a:p>
          <a:p>
            <a:pPr algn="just">
              <a:lnSpc>
                <a:spcPct val="150000"/>
              </a:lnSpc>
            </a:pPr>
            <a:r>
              <a:rPr lang="pt-BR" sz="1400" dirty="0">
                <a:latin typeface="Cambria" pitchFamily="18" charset="0"/>
                <a:cs typeface="Calibri" pitchFamily="34" charset="0"/>
              </a:rPr>
              <a:t>“Art. 77.  É proibido a qualquer candidato comparecer, nos 3 (três) meses que precedem o pleito, a inaugurações de obras públicas.</a:t>
            </a:r>
          </a:p>
          <a:p>
            <a:pPr algn="just">
              <a:lnSpc>
                <a:spcPct val="150000"/>
              </a:lnSpc>
            </a:pPr>
            <a:r>
              <a:rPr lang="pt-BR" sz="1400" dirty="0">
                <a:latin typeface="Cambria" pitchFamily="18" charset="0"/>
                <a:cs typeface="Calibri" pitchFamily="34" charset="0"/>
              </a:rPr>
              <a:t>	Parágrafo único.  A inobservância do disposto neste artigo sujeita o infrator à cassação do registro ou do diploma.”   </a:t>
            </a:r>
            <a:r>
              <a:rPr lang="en-US" sz="1400" dirty="0">
                <a:latin typeface="Cambria" pitchFamily="18" charset="0"/>
                <a:cs typeface="Calibri" pitchFamily="34" charset="0"/>
              </a:rPr>
              <a:t>  </a:t>
            </a:r>
          </a:p>
          <a:p>
            <a:pPr algn="just">
              <a:lnSpc>
                <a:spcPct val="150000"/>
              </a:lnSpc>
            </a:pPr>
            <a:endParaRPr lang="pt-BR" sz="14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500883645"/>
      </p:ext>
    </p:extLst>
  </p:cSld>
  <p:clrMapOvr>
    <a:masterClrMapping/>
  </p:clrMapOvr>
  <p:transition>
    <p:cover dir="ld"/>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769989"/>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p>
          <a:p>
            <a:pPr algn="just">
              <a:lnSpc>
                <a:spcPct val="150000"/>
              </a:lnSpc>
            </a:pPr>
            <a:endParaRPr lang="pt-BR" sz="14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 3. A vedação contida no art. 75 da Lei das Eleições não contempla contratação de shows para </a:t>
            </a:r>
            <a:r>
              <a:rPr lang="pt-BR" sz="1200" b="1" dirty="0">
                <a:latin typeface="Cambria" pitchFamily="18" charset="0"/>
                <a:cs typeface="Calibri" pitchFamily="34" charset="0"/>
              </a:rPr>
              <a:t>evento tradicional </a:t>
            </a:r>
            <a:r>
              <a:rPr lang="pt-BR" sz="1200" dirty="0">
                <a:latin typeface="Cambria" pitchFamily="18" charset="0"/>
                <a:cs typeface="Calibri" pitchFamily="34" charset="0"/>
              </a:rPr>
              <a:t>ocorrido no Município com reiterada </a:t>
            </a:r>
            <a:r>
              <a:rPr lang="pt-BR" sz="1200" dirty="0" err="1">
                <a:latin typeface="Cambria" pitchFamily="18" charset="0"/>
                <a:cs typeface="Calibri" pitchFamily="34" charset="0"/>
              </a:rPr>
              <a:t>freqüência</a:t>
            </a:r>
            <a:r>
              <a:rPr lang="pt-BR" sz="1200" dirty="0">
                <a:latin typeface="Cambria" pitchFamily="18" charset="0"/>
                <a:cs typeface="Calibri" pitchFamily="34" charset="0"/>
              </a:rPr>
              <a:t> no passar dos anos.  4. Recurso conhecido e desprovido”. </a:t>
            </a:r>
          </a:p>
          <a:p>
            <a:pPr algn="just">
              <a:lnSpc>
                <a:spcPct val="150000"/>
              </a:lnSpc>
            </a:pPr>
            <a:r>
              <a:rPr lang="pt-BR" sz="1200" dirty="0">
                <a:latin typeface="Cambria" pitchFamily="18" charset="0"/>
                <a:cs typeface="Calibri" pitchFamily="34" charset="0"/>
              </a:rPr>
              <a:t>(TRE/PR, RECURSO ELEITORAL nº 28467, Relator(a) ANDREA SABBAGA DE MELO, Publicação: DJ Data 13/11/2012 )</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961147662"/>
      </p:ext>
    </p:extLst>
  </p:cSld>
  <p:clrMapOvr>
    <a:masterClrMapping/>
  </p:clrMapOvr>
  <p:transition>
    <p:cover dir="ld"/>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478948"/>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endParaRPr lang="pt-BR" sz="1200" dirty="0">
              <a:latin typeface="Cambria" pitchFamily="18" charset="0"/>
              <a:cs typeface="Calibri" pitchFamily="34" charset="0"/>
            </a:endParaRPr>
          </a:p>
          <a:p>
            <a:pPr algn="just">
              <a:lnSpc>
                <a:spcPct val="150000"/>
              </a:lnSpc>
            </a:pPr>
            <a:r>
              <a:rPr lang="pt-BR" sz="1300" dirty="0">
                <a:latin typeface="Cambria" pitchFamily="18" charset="0"/>
                <a:cs typeface="Calibri" pitchFamily="34" charset="0"/>
              </a:rPr>
              <a:t>“(…) A vedação legal em comento tem como objetivo evitar que órgãos estatais, tendo em vista as eleições, denotem vinculação entre realizações da administração com determinado candidato, influenciando a decisão dos eleitores por meio de propaganda. Provimento negado”. (TRE/MS, RE nº 1372, Relator(a) MIGUEL FLORESTANO NETO, Publicação: DJ Data 28/09/2009)</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898892294"/>
      </p:ext>
    </p:extLst>
  </p:cSld>
  <p:clrMapOvr>
    <a:masterClrMapping/>
  </p:clrMapOvr>
  <p:transition>
    <p:cover dir="ld"/>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000821"/>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“Representação. Conduta vedada. Inauguração de obra pública. Art. 77 da Lei nº 9.504/97. 1. A </a:t>
            </a:r>
            <a:r>
              <a:rPr lang="pt-BR" sz="1200" b="1" dirty="0">
                <a:latin typeface="Cambria" pitchFamily="18" charset="0"/>
                <a:cs typeface="Calibri" pitchFamily="34" charset="0"/>
              </a:rPr>
              <a:t>mera presença </a:t>
            </a:r>
            <a:r>
              <a:rPr lang="pt-BR" sz="1200" dirty="0">
                <a:latin typeface="Cambria" pitchFamily="18" charset="0"/>
                <a:cs typeface="Calibri" pitchFamily="34" charset="0"/>
              </a:rPr>
              <a:t>do candidato na inauguração de obra pública, como qualquer pessoa do povo, sem destaque e sem fazer uso da palavra ou dela ser destinatário, não configura o ilícito previsto no art. 77 da Lei nº 9.504/97. 2. Entendimento do acórdão regional em consonância com a interpretação do TSE sobre o art. 77 da Lei nº 9.504/97, conforme precedentes: (…)”. (TSE, </a:t>
            </a:r>
            <a:r>
              <a:rPr lang="pt-BR" sz="1200" dirty="0" err="1">
                <a:latin typeface="Cambria" pitchFamily="18" charset="0"/>
                <a:cs typeface="Calibri" pitchFamily="34" charset="0"/>
              </a:rPr>
              <a:t>AgReg</a:t>
            </a:r>
            <a:r>
              <a:rPr lang="pt-BR" sz="1200" dirty="0">
                <a:latin typeface="Cambria" pitchFamily="18" charset="0"/>
                <a:cs typeface="Calibri" pitchFamily="34" charset="0"/>
              </a:rPr>
              <a:t> em AI nº 178190, Relator(a) Min. HENRIQUE NEVES DA SILVA, Publicação: DJE Data 6/12/2013)</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325389405"/>
      </p:ext>
    </p:extLst>
  </p:cSld>
  <p:clrMapOvr>
    <a:masterClrMapping/>
  </p:clrMapOvr>
  <p:transition>
    <p:cover dir="ld"/>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000821"/>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“Representação. Conduta vedada. Inauguração de obra pública. Art. 77 da Lei nº 9.504/97. 1. A </a:t>
            </a:r>
            <a:r>
              <a:rPr lang="pt-BR" sz="1200" b="1" dirty="0">
                <a:latin typeface="Cambria" pitchFamily="18" charset="0"/>
                <a:cs typeface="Calibri" pitchFamily="34" charset="0"/>
              </a:rPr>
              <a:t>mera presença </a:t>
            </a:r>
            <a:r>
              <a:rPr lang="pt-BR" sz="1200" dirty="0">
                <a:latin typeface="Cambria" pitchFamily="18" charset="0"/>
                <a:cs typeface="Calibri" pitchFamily="34" charset="0"/>
              </a:rPr>
              <a:t>do candidato na inauguração de obra pública, como qualquer pessoa do povo, sem destaque e sem fazer uso da palavra ou dela ser destinatário, não configura o ilícito previsto no art. 77 da Lei nº 9.504/97. 2. Entendimento do acórdão regional em consonância com a interpretação do TSE sobre o art. 77 da Lei nº 9.504/97, conforme precedentes: (…)”. (TSE, </a:t>
            </a:r>
            <a:r>
              <a:rPr lang="pt-BR" sz="1200" dirty="0" err="1">
                <a:latin typeface="Cambria" pitchFamily="18" charset="0"/>
                <a:cs typeface="Calibri" pitchFamily="34" charset="0"/>
              </a:rPr>
              <a:t>AgReg</a:t>
            </a:r>
            <a:r>
              <a:rPr lang="pt-BR" sz="1200" dirty="0">
                <a:latin typeface="Cambria" pitchFamily="18" charset="0"/>
                <a:cs typeface="Calibri" pitchFamily="34" charset="0"/>
              </a:rPr>
              <a:t> em AI nº 178190, Relator(a) Min. HENRIQUE NEVES DA SILVA, Publicação: DJE Data 6/12/2013)</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3569435439"/>
      </p:ext>
    </p:extLst>
  </p:cSld>
  <p:clrMapOvr>
    <a:masterClrMapping/>
  </p:clrMapOvr>
  <p:transition>
    <p:cover dir="ld"/>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658694"/>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r>
              <a:rPr lang="pt-BR" sz="1150" dirty="0">
                <a:latin typeface="Cambria" pitchFamily="18" charset="0"/>
                <a:cs typeface="Calibri" pitchFamily="34" charset="0"/>
              </a:rPr>
              <a:t>“(...) 2.Não existe vedação legal para que agentes públicos em campanha </a:t>
            </a:r>
            <a:r>
              <a:rPr lang="pt-BR" sz="1150" b="1" dirty="0">
                <a:latin typeface="Cambria" pitchFamily="18" charset="0"/>
                <a:cs typeface="Calibri" pitchFamily="34" charset="0"/>
              </a:rPr>
              <a:t>visitem o início de obras públicas</a:t>
            </a:r>
            <a:r>
              <a:rPr lang="pt-BR" sz="1150" dirty="0">
                <a:latin typeface="Cambria" pitchFamily="18" charset="0"/>
                <a:cs typeface="Calibri" pitchFamily="34" charset="0"/>
              </a:rPr>
              <a:t> no período de 3 (três) meses que antecedem o pleito, ainda que acompanhados de autoridades estaduais e federais</a:t>
            </a:r>
            <a:r>
              <a:rPr lang="pt-BR" sz="1150" b="1" dirty="0">
                <a:latin typeface="Cambria" pitchFamily="18" charset="0"/>
                <a:cs typeface="Calibri" pitchFamily="34" charset="0"/>
              </a:rPr>
              <a:t> e, tampouco, de que divulguem a visita em suas campanhas eleitorais.</a:t>
            </a:r>
          </a:p>
          <a:p>
            <a:pPr algn="just">
              <a:lnSpc>
                <a:spcPct val="150000"/>
              </a:lnSpc>
            </a:pPr>
            <a:r>
              <a:rPr lang="pt-BR" sz="1150" dirty="0">
                <a:latin typeface="Cambria" pitchFamily="18" charset="0"/>
                <a:cs typeface="Calibri" pitchFamily="34" charset="0"/>
              </a:rPr>
              <a:t> 3. É lícita a </a:t>
            </a:r>
            <a:r>
              <a:rPr lang="pt-BR" sz="1150" b="1" dirty="0">
                <a:latin typeface="Cambria" pitchFamily="18" charset="0"/>
                <a:cs typeface="Calibri" pitchFamily="34" charset="0"/>
              </a:rPr>
              <a:t>divulgação de alianças políticas por parte dos candidatos e de quem com eles mantêm laços políticos</a:t>
            </a:r>
            <a:r>
              <a:rPr lang="pt-BR" sz="1150" dirty="0">
                <a:latin typeface="Cambria" pitchFamily="18" charset="0"/>
                <a:cs typeface="Calibri" pitchFamily="34" charset="0"/>
              </a:rPr>
              <a:t>. Na mesma medida é lícita a afirmação de que tais laços permitem a realização de parcerias e projetos futuros, especialmente porque a afirmação foi feita de forma que não exclui a realização da parceria com outros eventuais candidatos eleitos. </a:t>
            </a:r>
          </a:p>
          <a:p>
            <a:pPr algn="just">
              <a:lnSpc>
                <a:spcPct val="150000"/>
              </a:lnSpc>
            </a:pPr>
            <a:r>
              <a:rPr lang="pt-BR" sz="1150" dirty="0">
                <a:latin typeface="Cambria" pitchFamily="18" charset="0"/>
                <a:cs typeface="Calibri" pitchFamily="34" charset="0"/>
              </a:rPr>
              <a:t> 4.Recurso conhecido e improvido.</a:t>
            </a:r>
          </a:p>
          <a:p>
            <a:pPr algn="just">
              <a:lnSpc>
                <a:spcPct val="150000"/>
              </a:lnSpc>
            </a:pPr>
            <a:r>
              <a:rPr lang="pt-BR" sz="1150" dirty="0">
                <a:latin typeface="Cambria" pitchFamily="18" charset="0"/>
                <a:cs typeface="Calibri" pitchFamily="34" charset="0"/>
              </a:rPr>
              <a:t>(TRE/PR, RE n 41412, Relator(a) PEDRO LUÍS SANSON CORAT, DJ Data 04/08/2017 )</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726023608"/>
      </p:ext>
    </p:extLst>
  </p:cSld>
  <p:clrMapOvr>
    <a:masterClrMapping/>
  </p:clrMapOvr>
  <p:transition>
    <p:cover dir="ld"/>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289747"/>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p>
          <a:p>
            <a:pPr algn="just">
              <a:lnSpc>
                <a:spcPct val="150000"/>
              </a:lnSpc>
            </a:pPr>
            <a:endParaRPr lang="pt-BR" sz="14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 A Lei </a:t>
            </a:r>
            <a:r>
              <a:rPr lang="pt-BR" sz="1200" dirty="0" err="1">
                <a:latin typeface="Cambria" pitchFamily="18" charset="0"/>
                <a:cs typeface="Calibri" pitchFamily="34" charset="0"/>
              </a:rPr>
              <a:t>n</a:t>
            </a:r>
            <a:r>
              <a:rPr lang="pt-BR" sz="1200" dirty="0">
                <a:latin typeface="Cambria" pitchFamily="18" charset="0"/>
                <a:cs typeface="Calibri" pitchFamily="34" charset="0"/>
              </a:rPr>
              <a:t>. 9.504/1997 veda a participação dos candidatos em inauguração de obras públicas objetivando proteger a igualdade entre os candidatos quanto ao uso de recursos públicos. </a:t>
            </a:r>
            <a:r>
              <a:rPr lang="pt-BR" sz="1200" b="1" dirty="0">
                <a:latin typeface="Cambria" pitchFamily="18" charset="0"/>
                <a:cs typeface="Calibri" pitchFamily="34" charset="0"/>
              </a:rPr>
              <a:t>Solenidades de lançamento de obras privadas, </a:t>
            </a:r>
            <a:r>
              <a:rPr lang="pt-BR" sz="1200" dirty="0">
                <a:latin typeface="Cambria" pitchFamily="18" charset="0"/>
                <a:cs typeface="Calibri" pitchFamily="34" charset="0"/>
              </a:rPr>
              <a:t>ainda que divulgadas amplamente pela imprensa local e no meio político, não lhe retiram o caráter privado, inexistindo proibição de participação dos candidatos”. </a:t>
            </a:r>
          </a:p>
          <a:p>
            <a:pPr algn="just">
              <a:lnSpc>
                <a:spcPct val="150000"/>
              </a:lnSpc>
            </a:pPr>
            <a:r>
              <a:rPr lang="pt-BR" sz="1200" dirty="0">
                <a:latin typeface="Cambria" pitchFamily="18" charset="0"/>
                <a:cs typeface="Calibri" pitchFamily="34" charset="0"/>
              </a:rPr>
              <a:t>(TRE/SC, RE </a:t>
            </a:r>
            <a:r>
              <a:rPr lang="pt-BR" sz="1200" dirty="0" err="1">
                <a:latin typeface="Cambria" pitchFamily="18" charset="0"/>
                <a:cs typeface="Calibri" pitchFamily="34" charset="0"/>
              </a:rPr>
              <a:t>n</a:t>
            </a:r>
            <a:r>
              <a:rPr lang="pt-BR" sz="1200" dirty="0">
                <a:latin typeface="Cambria" pitchFamily="18" charset="0"/>
                <a:cs typeface="Calibri" pitchFamily="34" charset="0"/>
              </a:rPr>
              <a:t> 1332, Relatora ELIANA PAGGIARIN MARINHO, DJE Data 11/01/2010)</a:t>
            </a:r>
          </a:p>
          <a:p>
            <a:pPr algn="just">
              <a:lnSpc>
                <a:spcPct val="150000"/>
              </a:lnSpc>
            </a:pPr>
            <a:endParaRPr lang="pt-BR" sz="12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3046435708"/>
      </p:ext>
    </p:extLst>
  </p:cSld>
  <p:clrMapOvr>
    <a:masterClrMapping/>
  </p:clrMapOvr>
  <p:transition>
    <p:cover dir="ld"/>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566746"/>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p>
          <a:p>
            <a:pPr algn="just">
              <a:lnSpc>
                <a:spcPct val="150000"/>
              </a:lnSpc>
            </a:pPr>
            <a:endParaRPr lang="pt-BR" sz="14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 </a:t>
            </a:r>
            <a:r>
              <a:rPr lang="pt-BR" sz="1200" b="1" dirty="0">
                <a:latin typeface="Cambria" pitchFamily="18" charset="0"/>
                <a:cs typeface="Calibri" pitchFamily="34" charset="0"/>
              </a:rPr>
              <a:t>Evento destinado ao anúncio de investimentos para a construção de rodovia</a:t>
            </a:r>
            <a:r>
              <a:rPr lang="pt-BR" sz="1200" dirty="0">
                <a:latin typeface="Cambria" pitchFamily="18" charset="0"/>
                <a:cs typeface="Calibri" pitchFamily="34" charset="0"/>
              </a:rPr>
              <a:t>, situação distinta da proibição estipulada pelo citado dispositivo. Tratando-se de norma restritiva de direito, é inviável a pretendida analogia ou equiparação de conceitos. Conduta não correspondente àquela prevista em lei, não incidindo em prática vedada. </a:t>
            </a:r>
          </a:p>
          <a:p>
            <a:pPr algn="just">
              <a:lnSpc>
                <a:spcPct val="150000"/>
              </a:lnSpc>
            </a:pPr>
            <a:r>
              <a:rPr lang="pt-BR" sz="1200" dirty="0">
                <a:latin typeface="Cambria" pitchFamily="18" charset="0"/>
                <a:cs typeface="Calibri" pitchFamily="34" charset="0"/>
              </a:rPr>
              <a:t> Provimento negado”.</a:t>
            </a:r>
          </a:p>
          <a:p>
            <a:pPr algn="just">
              <a:lnSpc>
                <a:spcPct val="150000"/>
              </a:lnSpc>
            </a:pPr>
            <a:r>
              <a:rPr lang="pt-BR" sz="1200" dirty="0">
                <a:latin typeface="Cambria" pitchFamily="18" charset="0"/>
                <a:cs typeface="Calibri" pitchFamily="34" charset="0"/>
              </a:rPr>
              <a:t>(TRE/RS, Recurso Eleitoral </a:t>
            </a:r>
            <a:r>
              <a:rPr lang="pt-BR" sz="1200" dirty="0" err="1">
                <a:latin typeface="Cambria" pitchFamily="18" charset="0"/>
                <a:cs typeface="Calibri" pitchFamily="34" charset="0"/>
              </a:rPr>
              <a:t>n</a:t>
            </a:r>
            <a:r>
              <a:rPr lang="pt-BR" sz="1200" dirty="0">
                <a:latin typeface="Cambria" pitchFamily="18" charset="0"/>
                <a:cs typeface="Calibri" pitchFamily="34" charset="0"/>
              </a:rPr>
              <a:t> 42997, Relator DES. FEDERAL CARLOS EDUARDO THOMPSON FLORES LENZ, Publicação: DEJERS Data 17/06/2013)</a:t>
            </a:r>
          </a:p>
          <a:p>
            <a:pPr algn="just">
              <a:lnSpc>
                <a:spcPct val="150000"/>
              </a:lnSpc>
            </a:pPr>
            <a:endParaRPr lang="pt-BR" sz="12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491312149"/>
      </p:ext>
    </p:extLst>
  </p:cSld>
  <p:clrMapOvr>
    <a:masterClrMapping/>
  </p:clrMapOvr>
  <p:transition>
    <p:cover dir="ld"/>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012748"/>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p>
          <a:p>
            <a:pPr algn="just">
              <a:lnSpc>
                <a:spcPct val="150000"/>
              </a:lnSpc>
            </a:pPr>
            <a:endParaRPr lang="pt-BR" sz="14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 Não caracteriza a conduta vedada pelo art. 77 da Lei das Eleições a participação do candidato em </a:t>
            </a:r>
            <a:r>
              <a:rPr lang="pt-BR" sz="1200" b="1" dirty="0">
                <a:latin typeface="Cambria" pitchFamily="18" charset="0"/>
                <a:cs typeface="Calibri" pitchFamily="34" charset="0"/>
              </a:rPr>
              <a:t>solenidade que teve por fim assinatura de convênio</a:t>
            </a:r>
            <a:r>
              <a:rPr lang="pt-BR" sz="1200" dirty="0">
                <a:latin typeface="Cambria" pitchFamily="18" charset="0"/>
                <a:cs typeface="Calibri" pitchFamily="34" charset="0"/>
              </a:rPr>
              <a:t>, principalmente quando as circunstâncias do caso, embora demonstrem tratar-se de obra pública, evidenciam a inexistência da hipótese de inauguração.</a:t>
            </a:r>
          </a:p>
          <a:p>
            <a:pPr algn="just">
              <a:lnSpc>
                <a:spcPct val="150000"/>
              </a:lnSpc>
            </a:pPr>
            <a:r>
              <a:rPr lang="pt-BR" sz="1200" dirty="0">
                <a:latin typeface="Cambria" pitchFamily="18" charset="0"/>
                <a:cs typeface="Calibri" pitchFamily="34" charset="0"/>
              </a:rPr>
              <a:t>(TRE/RN, RE </a:t>
            </a:r>
            <a:r>
              <a:rPr lang="pt-BR" sz="1200" dirty="0" err="1">
                <a:latin typeface="Cambria" pitchFamily="18" charset="0"/>
                <a:cs typeface="Calibri" pitchFamily="34" charset="0"/>
              </a:rPr>
              <a:t>n</a:t>
            </a:r>
            <a:r>
              <a:rPr lang="pt-BR" sz="1200" dirty="0">
                <a:latin typeface="Cambria" pitchFamily="18" charset="0"/>
                <a:cs typeface="Calibri" pitchFamily="34" charset="0"/>
              </a:rPr>
              <a:t> 8284, Relator FABIO LUIZ MONTE DE HOLLANDA, DJE Data 06/10/2008)</a:t>
            </a:r>
          </a:p>
          <a:p>
            <a:pPr algn="just">
              <a:lnSpc>
                <a:spcPct val="150000"/>
              </a:lnSpc>
            </a:pPr>
            <a:endParaRPr lang="pt-BR" sz="12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3002304122"/>
      </p:ext>
    </p:extLst>
  </p:cSld>
  <p:clrMapOvr>
    <a:masterClrMapping/>
  </p:clrMapOvr>
  <p:transition>
    <p:cover dir="ld"/>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566746"/>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p>
          <a:p>
            <a:pPr algn="just">
              <a:lnSpc>
                <a:spcPct val="150000"/>
              </a:lnSpc>
            </a:pPr>
            <a:endParaRPr lang="pt-BR" sz="14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““MANDADO DE SEGURANÇA. ADMINISTRAÇÃO ESTADUAL. SOLENIDADE DE ASSINATURA DE ORDENS DE SERVIÇO E LANÇAMENTO DE OBRAS. LIMINAR CONCEDIDA. EVENTO REALIZADO. (...)</a:t>
            </a:r>
          </a:p>
          <a:p>
            <a:pPr algn="just">
              <a:lnSpc>
                <a:spcPct val="150000"/>
              </a:lnSpc>
            </a:pPr>
            <a:r>
              <a:rPr lang="pt-BR" sz="1200" dirty="0">
                <a:latin typeface="Cambria" pitchFamily="18" charset="0"/>
                <a:cs typeface="Calibri" pitchFamily="34" charset="0"/>
              </a:rPr>
              <a:t>Concedida liminar permitindo à Administração Estadual a realização de </a:t>
            </a:r>
            <a:r>
              <a:rPr lang="pt-BR" sz="1200" b="1" dirty="0">
                <a:latin typeface="Cambria" pitchFamily="18" charset="0"/>
                <a:cs typeface="Calibri" pitchFamily="34" charset="0"/>
              </a:rPr>
              <a:t>solenidade de assinatura de ordens de serviço e lançamento de obras</a:t>
            </a:r>
            <a:r>
              <a:rPr lang="pt-BR" sz="1200" dirty="0">
                <a:latin typeface="Cambria" pitchFamily="18" charset="0"/>
                <a:cs typeface="Calibri" pitchFamily="34" charset="0"/>
              </a:rPr>
              <a:t>, e alcançado o objeto pretendido resta prejudicado, por perda de objeto, o </a:t>
            </a:r>
            <a:r>
              <a:rPr lang="pt-BR" sz="1200" dirty="0" err="1">
                <a:latin typeface="Cambria" pitchFamily="18" charset="0"/>
                <a:cs typeface="Calibri" pitchFamily="34" charset="0"/>
              </a:rPr>
              <a:t>mandamus</a:t>
            </a:r>
            <a:r>
              <a:rPr lang="pt-BR" sz="1200" dirty="0">
                <a:latin typeface="Cambria" pitchFamily="18" charset="0"/>
                <a:cs typeface="Calibri" pitchFamily="34" charset="0"/>
              </a:rPr>
              <a:t>. (...)”.</a:t>
            </a:r>
          </a:p>
          <a:p>
            <a:pPr algn="just">
              <a:lnSpc>
                <a:spcPct val="150000"/>
              </a:lnSpc>
            </a:pPr>
            <a:r>
              <a:rPr lang="pt-BR" sz="1200" dirty="0">
                <a:latin typeface="Cambria" pitchFamily="18" charset="0"/>
                <a:cs typeface="Calibri" pitchFamily="34" charset="0"/>
              </a:rPr>
              <a:t>(TRE/MS, MANDADO DE SEGURANCA </a:t>
            </a:r>
            <a:r>
              <a:rPr lang="pt-BR" sz="1200" dirty="0" err="1">
                <a:latin typeface="Cambria" pitchFamily="18" charset="0"/>
                <a:cs typeface="Calibri" pitchFamily="34" charset="0"/>
              </a:rPr>
              <a:t>n</a:t>
            </a:r>
            <a:r>
              <a:rPr lang="pt-BR" sz="1200" dirty="0">
                <a:latin typeface="Cambria" pitchFamily="18" charset="0"/>
                <a:cs typeface="Calibri" pitchFamily="34" charset="0"/>
              </a:rPr>
              <a:t> 141, Relator RUY CELSO BARBOSA FLORENCE, Publicação: DJ Data 22/08/2008)</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541226524"/>
      </p:ext>
    </p:extLst>
  </p:cSld>
  <p:clrMapOvr>
    <a:masterClrMapping/>
  </p:clrMapOvr>
  <p:transition>
    <p:cover dir="l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3056" y="483518"/>
            <a:ext cx="8153400" cy="576064"/>
          </a:xfrm>
        </p:spPr>
        <p:txBody>
          <a:bodyPr>
            <a:noAutofit/>
          </a:bodyPr>
          <a:lstStyle/>
          <a:p>
            <a:r>
              <a:rPr lang="pt-BR" sz="2400" b="1" dirty="0">
                <a:solidFill>
                  <a:schemeClr val="tx1"/>
                </a:solidFill>
                <a:latin typeface="Cambria" pitchFamily="18" charset="0"/>
              </a:rPr>
              <a:t>2. Conceito e Natureza </a:t>
            </a:r>
            <a:r>
              <a:rPr lang="pt-BR" sz="2400" b="1" dirty="0" err="1">
                <a:solidFill>
                  <a:schemeClr val="tx1"/>
                </a:solidFill>
                <a:latin typeface="Cambria" pitchFamily="18" charset="0"/>
              </a:rPr>
              <a:t>Jur</a:t>
            </a:r>
            <a:r>
              <a:rPr lang="en-US" sz="2400" b="1" dirty="0" err="1">
                <a:solidFill>
                  <a:schemeClr val="tx1"/>
                </a:solidFill>
                <a:latin typeface="Cambria" pitchFamily="18" charset="0"/>
              </a:rPr>
              <a:t>ídica</a:t>
            </a:r>
            <a:r>
              <a:rPr lang="en-US" sz="2400" b="1" dirty="0">
                <a:solidFill>
                  <a:schemeClr val="tx1"/>
                </a:solidFill>
                <a:latin typeface="Cambria" pitchFamily="18" charset="0"/>
              </a:rPr>
              <a:t> </a:t>
            </a:r>
            <a:br>
              <a:rPr lang="pt-BR" sz="2400" b="1" dirty="0">
                <a:solidFill>
                  <a:schemeClr val="tx1"/>
                </a:solidFill>
                <a:latin typeface="Cambria" pitchFamily="18" charset="0"/>
              </a:rPr>
            </a:br>
            <a:endParaRPr lang="pt-BR" sz="2400" dirty="0">
              <a:latin typeface="Cambria" pitchFamily="18" charset="0"/>
            </a:endParaRPr>
          </a:p>
        </p:txBody>
      </p:sp>
      <p:sp>
        <p:nvSpPr>
          <p:cNvPr id="5" name="CaixaDeTexto 4"/>
          <p:cNvSpPr txBox="1"/>
          <p:nvPr/>
        </p:nvSpPr>
        <p:spPr>
          <a:xfrm>
            <a:off x="539552" y="1203598"/>
            <a:ext cx="8136904" cy="4293483"/>
          </a:xfrm>
          <a:prstGeom prst="rect">
            <a:avLst/>
          </a:prstGeom>
          <a:noFill/>
        </p:spPr>
        <p:txBody>
          <a:bodyPr wrap="square" rtlCol="0">
            <a:spAutoFit/>
          </a:bodyPr>
          <a:lstStyle/>
          <a:p>
            <a:pPr algn="ctr">
              <a:lnSpc>
                <a:spcPct val="150000"/>
              </a:lnSpc>
            </a:pPr>
            <a:r>
              <a:rPr lang="pt-BR" sz="1400" dirty="0">
                <a:solidFill>
                  <a:schemeClr val="dk1"/>
                </a:solidFill>
                <a:latin typeface="Cambria" pitchFamily="18" charset="0"/>
                <a:cs typeface="Calibri" pitchFamily="34" charset="0"/>
              </a:rPr>
              <a:t>"Art. 73. São proibidas aos agentes públicos, servidores ou não, as seguintes condutas tendentes a afetar a igualdade de oportunidades entre candidatos nos pleitos eleitorais:”</a:t>
            </a:r>
          </a:p>
          <a:p>
            <a:pPr algn="just">
              <a:lnSpc>
                <a:spcPct val="150000"/>
              </a:lnSpc>
            </a:pPr>
            <a:endParaRPr lang="en-US" sz="1400" dirty="0">
              <a:solidFill>
                <a:schemeClr val="dk1"/>
              </a:solidFill>
              <a:latin typeface="Cambria" pitchFamily="18" charset="0"/>
              <a:cs typeface="Calibri" pitchFamily="34" charset="0"/>
            </a:endParaRPr>
          </a:p>
          <a:p>
            <a:pPr marL="285750" indent="-285750" algn="just">
              <a:lnSpc>
                <a:spcPct val="150000"/>
              </a:lnSpc>
              <a:buFont typeface="Wingdings" charset="2"/>
              <a:buChar char="ü"/>
            </a:pPr>
            <a:r>
              <a:rPr lang="pt-BR" sz="1400" b="1" dirty="0">
                <a:solidFill>
                  <a:schemeClr val="dk1"/>
                </a:solidFill>
                <a:latin typeface="Cambria" pitchFamily="18" charset="0"/>
                <a:cs typeface="Calibri" pitchFamily="34" charset="0"/>
              </a:rPr>
              <a:t>Normas proibitivas</a:t>
            </a:r>
          </a:p>
          <a:p>
            <a:pPr marL="285750" indent="-285750" algn="just">
              <a:lnSpc>
                <a:spcPct val="150000"/>
              </a:lnSpc>
              <a:buFont typeface="Wingdings" charset="2"/>
              <a:buChar char="ü"/>
            </a:pPr>
            <a:r>
              <a:rPr lang="pt-BR" sz="1400" b="1" dirty="0">
                <a:solidFill>
                  <a:schemeClr val="dk1"/>
                </a:solidFill>
                <a:latin typeface="Cambria" pitchFamily="18" charset="0"/>
                <a:cs typeface="Calibri" pitchFamily="34" charset="0"/>
              </a:rPr>
              <a:t>Caráter sancionatório e objetivo</a:t>
            </a:r>
          </a:p>
          <a:p>
            <a:pPr marL="285750" indent="-285750" algn="just">
              <a:lnSpc>
                <a:spcPct val="150000"/>
              </a:lnSpc>
              <a:buFont typeface="Wingdings" charset="2"/>
              <a:buChar char="ü"/>
            </a:pPr>
            <a:r>
              <a:rPr lang="pt-BR" sz="1400" b="1" dirty="0" err="1">
                <a:solidFill>
                  <a:schemeClr val="dk1"/>
                </a:solidFill>
                <a:latin typeface="Cambria" pitchFamily="18" charset="0"/>
                <a:cs typeface="Calibri" pitchFamily="34" charset="0"/>
              </a:rPr>
              <a:t>Numerus</a:t>
            </a:r>
            <a:r>
              <a:rPr lang="pt-BR" sz="1400" b="1" dirty="0">
                <a:solidFill>
                  <a:schemeClr val="dk1"/>
                </a:solidFill>
                <a:latin typeface="Cambria" pitchFamily="18" charset="0"/>
                <a:cs typeface="Calibri" pitchFamily="34" charset="0"/>
              </a:rPr>
              <a:t> </a:t>
            </a:r>
            <a:r>
              <a:rPr lang="pt-BR" sz="1400" b="1" dirty="0" err="1">
                <a:solidFill>
                  <a:schemeClr val="dk1"/>
                </a:solidFill>
                <a:latin typeface="Cambria" pitchFamily="18" charset="0"/>
                <a:cs typeface="Calibri" pitchFamily="34" charset="0"/>
              </a:rPr>
              <a:t>clausus</a:t>
            </a:r>
            <a:endParaRPr lang="pt-BR" sz="1400" b="1" dirty="0">
              <a:solidFill>
                <a:schemeClr val="dk1"/>
              </a:solidFill>
              <a:latin typeface="Cambria" pitchFamily="18" charset="0"/>
              <a:cs typeface="Calibri" pitchFamily="34" charset="0"/>
            </a:endParaRPr>
          </a:p>
          <a:p>
            <a:pPr marL="285750" indent="-285750" algn="just">
              <a:lnSpc>
                <a:spcPct val="150000"/>
              </a:lnSpc>
              <a:buFont typeface="Wingdings" charset="2"/>
              <a:buChar char="ü"/>
            </a:pPr>
            <a:r>
              <a:rPr lang="pt-BR" sz="1400" b="1" dirty="0">
                <a:solidFill>
                  <a:schemeClr val="dk1"/>
                </a:solidFill>
                <a:latin typeface="Cambria" pitchFamily="18" charset="0"/>
                <a:cs typeface="Calibri" pitchFamily="34" charset="0"/>
              </a:rPr>
              <a:t>Direcionadas a agentes públicos</a:t>
            </a:r>
          </a:p>
          <a:p>
            <a:pPr marL="285750" indent="-285750" algn="just">
              <a:lnSpc>
                <a:spcPct val="150000"/>
              </a:lnSpc>
              <a:buFont typeface="Wingdings" charset="2"/>
              <a:buChar char="ü"/>
            </a:pPr>
            <a:r>
              <a:rPr lang="pt-BR" sz="1400" b="1" dirty="0">
                <a:solidFill>
                  <a:schemeClr val="dk1"/>
                </a:solidFill>
                <a:latin typeface="Cambria" pitchFamily="18" charset="0"/>
                <a:cs typeface="Calibri" pitchFamily="34" charset="0"/>
              </a:rPr>
              <a:t>Temporalidade certa</a:t>
            </a:r>
          </a:p>
          <a:p>
            <a:pPr marL="285750" indent="-285750" algn="just">
              <a:lnSpc>
                <a:spcPct val="150000"/>
              </a:lnSpc>
              <a:buFont typeface="Wingdings" charset="2"/>
              <a:buChar char="ü"/>
            </a:pPr>
            <a:r>
              <a:rPr lang="pt-BR" sz="1400" b="1" dirty="0">
                <a:solidFill>
                  <a:schemeClr val="dk1"/>
                </a:solidFill>
                <a:latin typeface="Cambria" pitchFamily="18" charset="0"/>
                <a:cs typeface="Calibri" pitchFamily="34" charset="0"/>
              </a:rPr>
              <a:t>Contra o USO da Administração Pública</a:t>
            </a:r>
          </a:p>
          <a:p>
            <a:pPr marL="285750" indent="-285750" algn="just">
              <a:lnSpc>
                <a:spcPct val="150000"/>
              </a:lnSpc>
              <a:buFont typeface="Wingdings" charset="2"/>
              <a:buChar char="ü"/>
            </a:pPr>
            <a:r>
              <a:rPr lang="pt-BR" sz="1400" b="1" dirty="0">
                <a:solidFill>
                  <a:schemeClr val="dk1"/>
                </a:solidFill>
                <a:latin typeface="Cambria" pitchFamily="18" charset="0"/>
                <a:cs typeface="Calibri" pitchFamily="34" charset="0"/>
              </a:rPr>
              <a:t>Proteção à máxima igualdade entre os candidatos.</a:t>
            </a:r>
          </a:p>
          <a:p>
            <a:pPr algn="just">
              <a:lnSpc>
                <a:spcPct val="150000"/>
              </a:lnSpc>
            </a:pPr>
            <a:endParaRPr lang="en-US" sz="1400" b="1" dirty="0">
              <a:solidFill>
                <a:schemeClr val="dk1"/>
              </a:solidFill>
              <a:latin typeface="Cambria" pitchFamily="18" charset="0"/>
              <a:cs typeface="Calibri" pitchFamily="34" charset="0"/>
            </a:endParaRPr>
          </a:p>
          <a:p>
            <a:pPr algn="just">
              <a:lnSpc>
                <a:spcPct val="150000"/>
              </a:lnSpc>
            </a:pPr>
            <a:endParaRPr lang="pt-BR" sz="1400" dirty="0">
              <a:solidFill>
                <a:schemeClr val="dk1"/>
              </a:solidFill>
              <a:latin typeface="Cambria" pitchFamily="18" charset="0"/>
              <a:cs typeface="Calibri" pitchFamily="34" charset="0"/>
            </a:endParaRPr>
          </a:p>
          <a:p>
            <a:pPr algn="just">
              <a:lnSpc>
                <a:spcPct val="150000"/>
              </a:lnSpc>
            </a:pPr>
            <a:endParaRPr lang="pt-BR" sz="1400" dirty="0">
              <a:solidFill>
                <a:schemeClr val="dk1"/>
              </a:solidFill>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793250584"/>
      </p:ext>
    </p:extLst>
  </p:cSld>
  <p:clrMapOvr>
    <a:masterClrMapping/>
  </p:clrMapOvr>
  <p:transition>
    <p:cover dir="ld"/>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012748"/>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p>
          <a:p>
            <a:pPr algn="just">
              <a:lnSpc>
                <a:spcPct val="150000"/>
              </a:lnSpc>
            </a:pPr>
            <a:endParaRPr lang="pt-BR" sz="14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“CONDUTAS VEDADAS - INAUGURAÇÃO DE OBRA PÚBLICA - NÃO CARACTERIZAÇÃO - PARTICIPAÇÃO DE CANDIDATO NA </a:t>
            </a:r>
            <a:r>
              <a:rPr lang="pt-BR" sz="1200" b="1" u="sng" dirty="0">
                <a:latin typeface="Cambria" pitchFamily="18" charset="0"/>
                <a:cs typeface="Calibri" pitchFamily="34" charset="0"/>
              </a:rPr>
              <a:t>ABERTURA SOLENE DE FEIRA AGRÍCOLA</a:t>
            </a:r>
            <a:r>
              <a:rPr lang="pt-BR" sz="1200" dirty="0">
                <a:latin typeface="Cambria" pitchFamily="18" charset="0"/>
                <a:cs typeface="Calibri" pitchFamily="34" charset="0"/>
              </a:rPr>
              <a:t>. RECURSO DESPROVIDO.</a:t>
            </a:r>
          </a:p>
          <a:p>
            <a:pPr algn="just">
              <a:lnSpc>
                <a:spcPct val="150000"/>
              </a:lnSpc>
            </a:pPr>
            <a:r>
              <a:rPr lang="pt-BR" sz="1200" dirty="0">
                <a:latin typeface="Cambria" pitchFamily="18" charset="0"/>
                <a:cs typeface="Calibri" pitchFamily="34" charset="0"/>
              </a:rPr>
              <a:t>(TRE/SP, RECURSO </a:t>
            </a:r>
            <a:r>
              <a:rPr lang="pt-BR" sz="1200" dirty="0" err="1">
                <a:latin typeface="Cambria" pitchFamily="18" charset="0"/>
                <a:cs typeface="Calibri" pitchFamily="34" charset="0"/>
              </a:rPr>
              <a:t>n</a:t>
            </a:r>
            <a:r>
              <a:rPr lang="pt-BR" sz="1200" dirty="0">
                <a:latin typeface="Cambria" pitchFamily="18" charset="0"/>
                <a:cs typeface="Calibri" pitchFamily="34" charset="0"/>
              </a:rPr>
              <a:t> 29060, Relator PAULO ALCIDES AMARAL SALLES, Publicação: PSESS - Publicado em Sessão, Data 29/08/2008)</a:t>
            </a:r>
          </a:p>
          <a:p>
            <a:pPr algn="just">
              <a:lnSpc>
                <a:spcPct val="150000"/>
              </a:lnSpc>
            </a:pPr>
            <a:endParaRPr lang="pt-BR" sz="12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324498918"/>
      </p:ext>
    </p:extLst>
  </p:cSld>
  <p:clrMapOvr>
    <a:masterClrMapping/>
  </p:clrMapOvr>
  <p:transition>
    <p:cover dir="ld"/>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5. Condutas vedadas em espécie</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931572"/>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CONDUTAS VEDADAS EM ESPÉCIE</a:t>
            </a: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r>
              <a:rPr lang="pt-BR" sz="1400" b="1" dirty="0">
                <a:latin typeface="Cambria" pitchFamily="18" charset="0"/>
                <a:cs typeface="Calibri" pitchFamily="34" charset="0"/>
              </a:rPr>
              <a:t>:</a:t>
            </a:r>
            <a:endParaRPr lang="pt-BR" sz="1400" dirty="0">
              <a:latin typeface="Cambria" pitchFamily="18" charset="0"/>
              <a:cs typeface="Calibri" pitchFamily="34" charset="0"/>
            </a:endParaRPr>
          </a:p>
          <a:p>
            <a:pPr algn="just">
              <a:lnSpc>
                <a:spcPct val="150000"/>
              </a:lnSpc>
            </a:pPr>
            <a:endParaRPr lang="en-US" sz="11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“EMENTA: RECURSO ELEITORAL - CANDIDATO - COMPARECIMENTO A EVENTO FECHADO - VIOLAÇÃO DO ARTIGO 77, DA LEI Nº 9.504/97 - CONDUTA VEDADA NÃO CONFIGURADA - RECURSO DESPROVIDO. 1. O simples comparecimento de candidato a evento fechado, com a participação de autoridades, mas sem a presença de público e sem discurso, não evidencia abuso nem conduta possível de alteração do resultado do pleito. 2. Recurso desprovido”. </a:t>
            </a:r>
          </a:p>
          <a:p>
            <a:pPr algn="just">
              <a:lnSpc>
                <a:spcPct val="150000"/>
              </a:lnSpc>
            </a:pPr>
            <a:r>
              <a:rPr lang="pt-BR" sz="1200" dirty="0">
                <a:latin typeface="Cambria" pitchFamily="18" charset="0"/>
                <a:cs typeface="Calibri" pitchFamily="34" charset="0"/>
              </a:rPr>
              <a:t>(TRE/PR, RE nº 9190, Relator(a) ROGÉRIO COELHO, Publicação: DJ Data 25/09/2012 )</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574298093"/>
      </p:ext>
    </p:extLst>
  </p:cSld>
  <p:clrMapOvr>
    <a:masterClrMapping/>
  </p:clrMapOvr>
  <p:transition>
    <p:cover dir="ld"/>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0" y="1635646"/>
            <a:ext cx="9144000" cy="350785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Título 1"/>
          <p:cNvSpPr>
            <a:spLocks noGrp="1"/>
          </p:cNvSpPr>
          <p:nvPr>
            <p:ph type="title"/>
          </p:nvPr>
        </p:nvSpPr>
        <p:spPr>
          <a:xfrm>
            <a:off x="1027112" y="3435846"/>
            <a:ext cx="7649344" cy="576064"/>
          </a:xfrm>
        </p:spPr>
        <p:txBody>
          <a:bodyPr>
            <a:noAutofit/>
          </a:bodyPr>
          <a:lstStyle/>
          <a:p>
            <a:pPr algn="r"/>
            <a:r>
              <a:rPr lang="pt-BR" sz="3200" b="1" dirty="0">
                <a:solidFill>
                  <a:schemeClr val="bg1"/>
                </a:solidFill>
                <a:latin typeface="Cambria" pitchFamily="18" charset="0"/>
              </a:rPr>
              <a:t>SANÇ</a:t>
            </a:r>
            <a:r>
              <a:rPr lang="en-US" sz="3200" b="1" dirty="0">
                <a:solidFill>
                  <a:schemeClr val="bg1"/>
                </a:solidFill>
                <a:latin typeface="Cambria" pitchFamily="18" charset="0"/>
              </a:rPr>
              <a:t>ÕES</a:t>
            </a:r>
            <a:br>
              <a:rPr lang="pt-BR" sz="3200" b="1" dirty="0">
                <a:solidFill>
                  <a:schemeClr val="bg1"/>
                </a:solidFill>
                <a:latin typeface="Cambria" pitchFamily="18" charset="0"/>
              </a:rPr>
            </a:br>
            <a:endParaRPr lang="pt-BR" sz="3200" dirty="0">
              <a:solidFill>
                <a:schemeClr val="bg1"/>
              </a:solidFill>
              <a:latin typeface="Cambria" pitchFamily="18" charset="0"/>
            </a:endParaRPr>
          </a:p>
        </p:txBody>
      </p:sp>
      <p:sp>
        <p:nvSpPr>
          <p:cNvPr id="8" name="CaixaDeTexto 7"/>
          <p:cNvSpPr txBox="1"/>
          <p:nvPr/>
        </p:nvSpPr>
        <p:spPr>
          <a:xfrm>
            <a:off x="273380" y="3757538"/>
            <a:ext cx="753732" cy="1323439"/>
          </a:xfrm>
          <a:prstGeom prst="rect">
            <a:avLst/>
          </a:prstGeom>
          <a:noFill/>
        </p:spPr>
        <p:txBody>
          <a:bodyPr wrap="none" rtlCol="0">
            <a:spAutoFit/>
          </a:bodyPr>
          <a:lstStyle/>
          <a:p>
            <a:r>
              <a:rPr lang="pt-BR" sz="8000" dirty="0">
                <a:solidFill>
                  <a:schemeClr val="tx1">
                    <a:lumMod val="85000"/>
                    <a:lumOff val="15000"/>
                  </a:schemeClr>
                </a:solidFill>
                <a:latin typeface="Century Gothic" panose="020B0502020202020204" pitchFamily="34" charset="0"/>
              </a:rPr>
              <a:t>6</a:t>
            </a:r>
          </a:p>
        </p:txBody>
      </p:sp>
    </p:spTree>
    <p:extLst>
      <p:ext uri="{BB962C8B-B14F-4D97-AF65-F5344CB8AC3E}">
        <p14:creationId xmlns:p14="http://schemas.microsoft.com/office/powerpoint/2010/main" val="3777336427"/>
      </p:ext>
    </p:extLst>
  </p:cSld>
  <p:clrMapOvr>
    <a:masterClrMapping/>
  </p:clrMapOvr>
  <p:transition>
    <p:cover dir="ld"/>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6. </a:t>
            </a:r>
            <a:r>
              <a:rPr lang="pt-BR" sz="2400" b="1" dirty="0" err="1">
                <a:solidFill>
                  <a:schemeClr val="tx1"/>
                </a:solidFill>
                <a:latin typeface="Cambria" pitchFamily="18" charset="0"/>
              </a:rPr>
              <a:t>Sanç</a:t>
            </a:r>
            <a:r>
              <a:rPr lang="en-US" sz="2400" b="1" dirty="0" err="1">
                <a:solidFill>
                  <a:schemeClr val="tx1"/>
                </a:solidFill>
                <a:latin typeface="Cambria" pitchFamily="18" charset="0"/>
              </a:rPr>
              <a:t>ões</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822376"/>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SUSPENSÃO DA CONDUTA E MULTA</a:t>
            </a: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9.504/97:</a:t>
            </a:r>
            <a:endParaRPr lang="pt-BR" sz="1400" dirty="0">
              <a:latin typeface="Cambria" pitchFamily="18" charset="0"/>
              <a:cs typeface="Calibri" pitchFamily="34" charset="0"/>
            </a:endParaRPr>
          </a:p>
          <a:p>
            <a:pPr algn="just">
              <a:lnSpc>
                <a:spcPct val="150000"/>
              </a:lnSpc>
            </a:pPr>
            <a:r>
              <a:rPr lang="pt-BR" sz="1300" dirty="0">
                <a:latin typeface="Cambria" pitchFamily="18" charset="0"/>
                <a:cs typeface="Calibri" pitchFamily="34" charset="0"/>
              </a:rPr>
              <a:t>"§ 4º O descumprimento do disposto neste artigo acarretará a suspensão imediata da conduta vedada, quando for o caso, e sujeitará os responsáveis a </a:t>
            </a:r>
            <a:r>
              <a:rPr lang="pt-BR" sz="1300" b="1" dirty="0">
                <a:latin typeface="Cambria" pitchFamily="18" charset="0"/>
                <a:cs typeface="Calibri" pitchFamily="34" charset="0"/>
              </a:rPr>
              <a:t>multa no valor de cinco a cem mil UFIR</a:t>
            </a:r>
            <a:r>
              <a:rPr lang="pt-BR" sz="1300" dirty="0">
                <a:latin typeface="Cambria" pitchFamily="18" charset="0"/>
                <a:cs typeface="Calibri" pitchFamily="34" charset="0"/>
              </a:rPr>
              <a:t>”.</a:t>
            </a:r>
          </a:p>
          <a:p>
            <a:pPr algn="just">
              <a:lnSpc>
                <a:spcPct val="150000"/>
              </a:lnSpc>
            </a:pPr>
            <a:endParaRPr lang="pt-BR" sz="1300" dirty="0">
              <a:latin typeface="Cambria" pitchFamily="18" charset="0"/>
              <a:cs typeface="Calibri" pitchFamily="34" charset="0"/>
            </a:endParaRPr>
          </a:p>
          <a:p>
            <a:pPr algn="just">
              <a:lnSpc>
                <a:spcPct val="150000"/>
              </a:lnSpc>
            </a:pPr>
            <a:endParaRPr lang="pt-BR" sz="1300" dirty="0">
              <a:latin typeface="Cambria" pitchFamily="18" charset="0"/>
              <a:cs typeface="Calibri" pitchFamily="34" charset="0"/>
            </a:endParaRPr>
          </a:p>
          <a:p>
            <a:pPr algn="just">
              <a:lnSpc>
                <a:spcPct val="150000"/>
              </a:lnSpc>
            </a:pPr>
            <a:r>
              <a:rPr lang="en-US" sz="1300" dirty="0">
                <a:latin typeface="Cambria" pitchFamily="18" charset="0"/>
                <a:cs typeface="Calibri" pitchFamily="34" charset="0"/>
              </a:rPr>
              <a:t>"</a:t>
            </a:r>
            <a:r>
              <a:rPr lang="pt-BR" sz="1300" dirty="0">
                <a:latin typeface="Cambria" pitchFamily="18" charset="0"/>
                <a:cs typeface="Calibri" pitchFamily="34" charset="0"/>
              </a:rPr>
              <a:t>§ 6º As multas de que trata este artigo serão duplicadas a cada reincidência"</a:t>
            </a:r>
            <a:r>
              <a:rPr lang="en-US" sz="1300" dirty="0">
                <a:latin typeface="Cambria" pitchFamily="18" charset="0"/>
                <a:cs typeface="Calibri" pitchFamily="34" charset="0"/>
              </a:rPr>
              <a:t>.</a:t>
            </a:r>
          </a:p>
          <a:p>
            <a:pPr algn="just">
              <a:lnSpc>
                <a:spcPct val="150000"/>
              </a:lnSpc>
            </a:pPr>
            <a:endParaRPr lang="pt-BR" sz="14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454856909"/>
      </p:ext>
    </p:extLst>
  </p:cSld>
  <p:clrMapOvr>
    <a:masterClrMapping/>
  </p:clrMapOvr>
  <p:transition>
    <p:cover dir="ld"/>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6. </a:t>
            </a:r>
            <a:r>
              <a:rPr lang="pt-BR" sz="2400" b="1" dirty="0" err="1">
                <a:solidFill>
                  <a:schemeClr val="tx1"/>
                </a:solidFill>
                <a:latin typeface="Cambria" pitchFamily="18" charset="0"/>
              </a:rPr>
              <a:t>Sanç</a:t>
            </a:r>
            <a:r>
              <a:rPr lang="en-US" sz="2400" b="1" dirty="0" err="1">
                <a:solidFill>
                  <a:schemeClr val="tx1"/>
                </a:solidFill>
                <a:latin typeface="Cambria" pitchFamily="18" charset="0"/>
              </a:rPr>
              <a:t>ões</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647152"/>
          </a:xfrm>
          <a:prstGeom prst="rect">
            <a:avLst/>
          </a:prstGeom>
          <a:noFill/>
        </p:spPr>
        <p:txBody>
          <a:bodyPr wrap="square" rtlCol="0">
            <a:spAutoFit/>
          </a:bodyPr>
          <a:lstStyle/>
          <a:p>
            <a:pPr algn="ctr">
              <a:lnSpc>
                <a:spcPct val="150000"/>
              </a:lnSpc>
            </a:pPr>
            <a:r>
              <a:rPr lang="pt-BR" sz="1400" b="1" dirty="0">
                <a:latin typeface="Cambria" pitchFamily="18" charset="0"/>
                <a:cs typeface="Calibri" pitchFamily="34" charset="0"/>
              </a:rPr>
              <a:t>CASSAÇ</a:t>
            </a:r>
            <a:r>
              <a:rPr lang="en-US" sz="1400" b="1" dirty="0">
                <a:latin typeface="Cambria" pitchFamily="18" charset="0"/>
                <a:cs typeface="Calibri" pitchFamily="34" charset="0"/>
              </a:rPr>
              <a:t>ÃO DO REGISTRO OU DIPLOMA</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9.504/97:</a:t>
            </a:r>
            <a:endParaRPr lang="pt-BR" sz="1400" dirty="0">
              <a:latin typeface="Cambria" pitchFamily="18" charset="0"/>
              <a:cs typeface="Calibri" pitchFamily="34" charset="0"/>
            </a:endParaRPr>
          </a:p>
          <a:p>
            <a:pPr algn="just">
              <a:lnSpc>
                <a:spcPct val="150000"/>
              </a:lnSpc>
            </a:pPr>
            <a:r>
              <a:rPr lang="en-US" sz="1400" dirty="0">
                <a:latin typeface="Cambria" pitchFamily="18" charset="0"/>
                <a:cs typeface="Calibri" pitchFamily="34" charset="0"/>
              </a:rPr>
              <a:t>"</a:t>
            </a:r>
            <a:r>
              <a:rPr lang="pt-BR" sz="1400" dirty="0">
                <a:latin typeface="Cambria" pitchFamily="18" charset="0"/>
                <a:cs typeface="Calibri" pitchFamily="34" charset="0"/>
              </a:rPr>
              <a:t>§ 5o  Nos casos de descumprimento do disposto nos incisos do caput e no § 10, sem prejuízo do disposto no § 4o, o candidato beneficiado, agente público ou não, ficará sujeito à </a:t>
            </a:r>
            <a:r>
              <a:rPr lang="pt-BR" sz="1400" b="1" dirty="0">
                <a:latin typeface="Cambria" pitchFamily="18" charset="0"/>
                <a:cs typeface="Calibri" pitchFamily="34" charset="0"/>
              </a:rPr>
              <a:t>cassação do registro ou do diploma</a:t>
            </a:r>
            <a:r>
              <a:rPr lang="en-US" sz="1400" b="1" dirty="0">
                <a:latin typeface="Cambria" pitchFamily="18" charset="0"/>
                <a:cs typeface="Calibri" pitchFamily="34" charset="0"/>
              </a:rPr>
              <a:t>"</a:t>
            </a:r>
            <a:r>
              <a:rPr lang="pt-BR" sz="1400" dirty="0">
                <a:latin typeface="Cambria" pitchFamily="18" charset="0"/>
                <a:cs typeface="Calibri" pitchFamily="34" charset="0"/>
              </a:rPr>
              <a:t>. </a:t>
            </a:r>
          </a:p>
          <a:p>
            <a:pPr algn="just">
              <a:lnSpc>
                <a:spcPct val="150000"/>
              </a:lnSpc>
            </a:pPr>
            <a:endParaRPr lang="en-US" sz="1400" dirty="0">
              <a:latin typeface="Cambria" pitchFamily="18" charset="0"/>
              <a:cs typeface="Calibri" pitchFamily="34" charset="0"/>
            </a:endParaRPr>
          </a:p>
          <a:p>
            <a:pPr algn="just">
              <a:lnSpc>
                <a:spcPct val="150000"/>
              </a:lnSpc>
            </a:pPr>
            <a:r>
              <a:rPr lang="en-US" sz="1400" dirty="0">
                <a:latin typeface="Cambria" pitchFamily="18" charset="0"/>
                <a:cs typeface="Calibri" pitchFamily="34" charset="0"/>
              </a:rPr>
              <a:t>"</a:t>
            </a:r>
            <a:r>
              <a:rPr lang="pt-BR" sz="1400" dirty="0">
                <a:latin typeface="Cambria" pitchFamily="18" charset="0"/>
                <a:cs typeface="Calibri" pitchFamily="34" charset="0"/>
              </a:rPr>
              <a:t>Art. 78. A aplicação das sanções cominadas no art. 73, §§ 4º e 5º, dar-se-á sem prejuízo de outras de caráter constitucional, administrativo ou disciplinar fixadas pelas demais leis vigentes</a:t>
            </a:r>
            <a:r>
              <a:rPr lang="en-US" sz="1400" dirty="0">
                <a:latin typeface="Cambria" pitchFamily="18" charset="0"/>
                <a:cs typeface="Calibri" pitchFamily="34" charset="0"/>
              </a:rPr>
              <a:t>"</a:t>
            </a:r>
            <a:r>
              <a:rPr lang="pt-BR" sz="1400" dirty="0">
                <a:latin typeface="Cambria" pitchFamily="18" charset="0"/>
                <a:cs typeface="Calibri" pitchFamily="34" charset="0"/>
              </a:rPr>
              <a:t>.</a:t>
            </a:r>
          </a:p>
          <a:p>
            <a:pPr algn="just">
              <a:lnSpc>
                <a:spcPct val="150000"/>
              </a:lnSpc>
            </a:pPr>
            <a:endParaRPr lang="pt-BR" sz="14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885769890"/>
      </p:ext>
    </p:extLst>
  </p:cSld>
  <p:clrMapOvr>
    <a:masterClrMapping/>
  </p:clrMapOvr>
  <p:transition>
    <p:cover dir="ld"/>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6. </a:t>
            </a:r>
            <a:r>
              <a:rPr lang="pt-BR" sz="2400" b="1" dirty="0" err="1">
                <a:solidFill>
                  <a:schemeClr val="tx1"/>
                </a:solidFill>
                <a:latin typeface="Cambria" pitchFamily="18" charset="0"/>
              </a:rPr>
              <a:t>Sanç</a:t>
            </a:r>
            <a:r>
              <a:rPr lang="en-US" sz="2400" b="1" dirty="0" err="1">
                <a:solidFill>
                  <a:schemeClr val="tx1"/>
                </a:solidFill>
                <a:latin typeface="Cambria" pitchFamily="18" charset="0"/>
              </a:rPr>
              <a:t>ões</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677656"/>
          </a:xfrm>
          <a:prstGeom prst="rect">
            <a:avLst/>
          </a:prstGeom>
          <a:noFill/>
        </p:spPr>
        <p:txBody>
          <a:bodyPr wrap="square" rtlCol="0">
            <a:spAutoFit/>
          </a:bodyPr>
          <a:lstStyle/>
          <a:p>
            <a:pPr algn="ctr">
              <a:lnSpc>
                <a:spcPct val="150000"/>
              </a:lnSpc>
            </a:pPr>
            <a:r>
              <a:rPr lang="pt-BR" sz="1400" b="1" dirty="0">
                <a:latin typeface="Cambria" pitchFamily="18" charset="0"/>
                <a:cs typeface="Calibri" pitchFamily="34" charset="0"/>
              </a:rPr>
              <a:t>CASSAÇ</a:t>
            </a:r>
            <a:r>
              <a:rPr lang="en-US" sz="1400" b="1" dirty="0">
                <a:latin typeface="Cambria" pitchFamily="18" charset="0"/>
                <a:cs typeface="Calibri" pitchFamily="34" charset="0"/>
              </a:rPr>
              <a:t>ÃO DO REGISTRO OU DIPLOMA</a:t>
            </a:r>
            <a:endParaRPr lang="pt-BR" sz="1400" b="1" dirty="0">
              <a:latin typeface="Cambria" pitchFamily="18" charset="0"/>
              <a:cs typeface="Calibri" pitchFamily="34" charset="0"/>
            </a:endParaRP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9.504/97:</a:t>
            </a:r>
            <a:endParaRPr lang="pt-BR" sz="1400" dirty="0">
              <a:latin typeface="Cambria" pitchFamily="18" charset="0"/>
              <a:cs typeface="Calibri" pitchFamily="34" charset="0"/>
            </a:endParaRPr>
          </a:p>
          <a:p>
            <a:pPr algn="just">
              <a:lnSpc>
                <a:spcPct val="150000"/>
              </a:lnSpc>
            </a:pPr>
            <a:endParaRPr lang="pt-BR" sz="1400" dirty="0">
              <a:latin typeface="Cambria" pitchFamily="18" charset="0"/>
              <a:cs typeface="Calibri" pitchFamily="34" charset="0"/>
            </a:endParaRPr>
          </a:p>
          <a:p>
            <a:pPr algn="just">
              <a:lnSpc>
                <a:spcPct val="150000"/>
              </a:lnSpc>
            </a:pPr>
            <a:r>
              <a:rPr lang="pt-BR" sz="1400" dirty="0">
                <a:latin typeface="Cambria" pitchFamily="18" charset="0"/>
                <a:cs typeface="Calibri" pitchFamily="34" charset="0"/>
              </a:rPr>
              <a:t>“Art. 74.  Configura abuso de autoridade, para os fins do disposto no art. 22 da Lei Complementar nº 64, de 18 de maio de 1990, a infringência do disposto no § 1º do art. 37 da Constituição Federal, ficando o responsável, se candidato, sujeito ao cancelamento do registro ou do diploma. ”.</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570878804"/>
      </p:ext>
    </p:extLst>
  </p:cSld>
  <p:clrMapOvr>
    <a:masterClrMapping/>
  </p:clrMapOvr>
  <p:transition>
    <p:cover dir="ld"/>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6. </a:t>
            </a:r>
            <a:r>
              <a:rPr lang="pt-BR" sz="2400" b="1" dirty="0" err="1">
                <a:solidFill>
                  <a:schemeClr val="tx1"/>
                </a:solidFill>
                <a:latin typeface="Cambria" pitchFamily="18" charset="0"/>
              </a:rPr>
              <a:t>Sanç</a:t>
            </a:r>
            <a:r>
              <a:rPr lang="en-US" sz="2400" b="1" dirty="0" err="1">
                <a:solidFill>
                  <a:schemeClr val="tx1"/>
                </a:solidFill>
                <a:latin typeface="Cambria" pitchFamily="18" charset="0"/>
              </a:rPr>
              <a:t>ões</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908489"/>
          </a:xfrm>
          <a:prstGeom prst="rect">
            <a:avLst/>
          </a:prstGeom>
          <a:noFill/>
        </p:spPr>
        <p:txBody>
          <a:bodyPr wrap="square" rtlCol="0">
            <a:spAutoFit/>
          </a:bodyPr>
          <a:lstStyle/>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endParaRPr lang="pt-BR" sz="1400" dirty="0">
              <a:latin typeface="Cambria" pitchFamily="18" charset="0"/>
              <a:cs typeface="Calibri" pitchFamily="34" charset="0"/>
            </a:endParaRPr>
          </a:p>
          <a:p>
            <a:pPr algn="just">
              <a:lnSpc>
                <a:spcPct val="150000"/>
              </a:lnSpc>
            </a:pPr>
            <a:endParaRPr lang="pt-BR" sz="1200" dirty="0">
              <a:latin typeface="Cambria" pitchFamily="18" charset="0"/>
              <a:cs typeface="Calibri" pitchFamily="34" charset="0"/>
            </a:endParaRPr>
          </a:p>
          <a:p>
            <a:pPr algn="just">
              <a:lnSpc>
                <a:spcPct val="150000"/>
              </a:lnSpc>
            </a:pPr>
            <a:r>
              <a:rPr lang="pt-BR" sz="1200" dirty="0">
                <a:latin typeface="Cambria" pitchFamily="18" charset="0"/>
                <a:cs typeface="Calibri" pitchFamily="34" charset="0"/>
              </a:rPr>
              <a:t>“(...) 1.   O artigo 73 da Lei n.º 9.504/97 trata de </a:t>
            </a:r>
            <a:r>
              <a:rPr lang="pt-BR" sz="1200" b="1" dirty="0">
                <a:latin typeface="Cambria" pitchFamily="18" charset="0"/>
                <a:cs typeface="Calibri" pitchFamily="34" charset="0"/>
              </a:rPr>
              <a:t>condutas objetivas</a:t>
            </a:r>
            <a:r>
              <a:rPr lang="pt-BR" sz="1200" dirty="0">
                <a:latin typeface="Cambria" pitchFamily="18" charset="0"/>
                <a:cs typeface="Calibri" pitchFamily="34" charset="0"/>
              </a:rPr>
              <a:t>, não se exigindo qualquer análise acerca má-fé ou de potencialidade lesiva ou influência no pleito, já que a legislação faz uma presunção jure et de jure de que as condutas ali tratadas são tendentes a afetar a igualdade de oportunidades entre candidatos, </a:t>
            </a:r>
            <a:r>
              <a:rPr lang="pt-BR" sz="1200" b="1" dirty="0">
                <a:latin typeface="Cambria" pitchFamily="18" charset="0"/>
                <a:cs typeface="Calibri" pitchFamily="34" charset="0"/>
              </a:rPr>
              <a:t>bastando a comprovação inequívoca do fato descrito na presente demanda para atrair a incidência da sanção de multa</a:t>
            </a:r>
            <a:r>
              <a:rPr lang="pt-BR" sz="1200" dirty="0">
                <a:latin typeface="Cambria" pitchFamily="18" charset="0"/>
                <a:cs typeface="Calibri" pitchFamily="34" charset="0"/>
              </a:rPr>
              <a:t>, prevista no parágrafo quarto do dispositivo legal supra mencionado. 2.   Recurso desprovido. (...)</a:t>
            </a:r>
            <a:r>
              <a:rPr lang="en-US" sz="1200" dirty="0">
                <a:latin typeface="Cambria" pitchFamily="18" charset="0"/>
                <a:cs typeface="Calibri" pitchFamily="34" charset="0"/>
              </a:rPr>
              <a:t>”</a:t>
            </a:r>
            <a:r>
              <a:rPr lang="pt-BR" sz="1200" dirty="0">
                <a:latin typeface="Cambria" pitchFamily="18" charset="0"/>
                <a:cs typeface="Calibri" pitchFamily="34" charset="0"/>
              </a:rPr>
              <a:t>. (TRE/PR, RECURSO ELEITORAL nº 23116, Relator(a) MARCOS ROBERTO ARAÚJO DOS SANTOS, Publicação: DJ Data 06/12/2012 ).</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574096163"/>
      </p:ext>
    </p:extLst>
  </p:cSld>
  <p:clrMapOvr>
    <a:masterClrMapping/>
  </p:clrMapOvr>
  <p:transition>
    <p:cover dir="ld"/>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6. </a:t>
            </a:r>
            <a:r>
              <a:rPr lang="pt-BR" sz="2400" b="1" dirty="0" err="1">
                <a:solidFill>
                  <a:schemeClr val="tx1"/>
                </a:solidFill>
                <a:latin typeface="Cambria" pitchFamily="18" charset="0"/>
              </a:rPr>
              <a:t>Sanç</a:t>
            </a:r>
            <a:r>
              <a:rPr lang="en-US" sz="2400" b="1" dirty="0" err="1">
                <a:solidFill>
                  <a:schemeClr val="tx1"/>
                </a:solidFill>
                <a:latin typeface="Cambria" pitchFamily="18" charset="0"/>
              </a:rPr>
              <a:t>ões</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323987"/>
          </a:xfrm>
          <a:prstGeom prst="rect">
            <a:avLst/>
          </a:prstGeom>
          <a:noFill/>
        </p:spPr>
        <p:txBody>
          <a:bodyPr wrap="square" rtlCol="0">
            <a:spAutoFit/>
          </a:bodyPr>
          <a:lstStyle/>
          <a:p>
            <a:pPr algn="just">
              <a:lnSpc>
                <a:spcPct val="150000"/>
              </a:lnSpc>
            </a:pPr>
            <a:r>
              <a:rPr lang="pt-BR" sz="1400" b="1" dirty="0">
                <a:latin typeface="Cambria" pitchFamily="18" charset="0"/>
                <a:cs typeface="Calibri" pitchFamily="34" charset="0"/>
              </a:rPr>
              <a:t>|JURISPRUD</a:t>
            </a:r>
            <a:r>
              <a:rPr lang="en-US" sz="1400" b="1" dirty="0">
                <a:latin typeface="Cambria" pitchFamily="18" charset="0"/>
                <a:cs typeface="Calibri" pitchFamily="34" charset="0"/>
              </a:rPr>
              <a:t>ÊNCIA:</a:t>
            </a:r>
          </a:p>
          <a:p>
            <a:pPr algn="just">
              <a:lnSpc>
                <a:spcPct val="150000"/>
              </a:lnSpc>
            </a:pPr>
            <a:endParaRPr lang="pt-BR" sz="1400" dirty="0">
              <a:latin typeface="Cambria" pitchFamily="18" charset="0"/>
              <a:cs typeface="Calibri" pitchFamily="34" charset="0"/>
            </a:endParaRPr>
          </a:p>
          <a:p>
            <a:pPr algn="just">
              <a:lnSpc>
                <a:spcPct val="150000"/>
              </a:lnSpc>
            </a:pPr>
            <a:endParaRPr lang="pt-BR" sz="1400" dirty="0">
              <a:latin typeface="Cambria" pitchFamily="18" charset="0"/>
              <a:cs typeface="Calibri" pitchFamily="34" charset="0"/>
            </a:endParaRPr>
          </a:p>
          <a:p>
            <a:pPr algn="just">
              <a:lnSpc>
                <a:spcPct val="150000"/>
              </a:lnSpc>
            </a:pPr>
            <a:r>
              <a:rPr lang="pt-BR" sz="1400" dirty="0">
                <a:latin typeface="Cambria" pitchFamily="18" charset="0"/>
                <a:cs typeface="Calibri" pitchFamily="34" charset="0"/>
              </a:rPr>
              <a:t>“3. O </a:t>
            </a:r>
            <a:r>
              <a:rPr lang="pt-BR" sz="1400" b="1" dirty="0">
                <a:latin typeface="Cambria" pitchFamily="18" charset="0"/>
                <a:cs typeface="Calibri" pitchFamily="34" charset="0"/>
              </a:rPr>
              <a:t>abuso do poder político </a:t>
            </a:r>
            <a:r>
              <a:rPr lang="pt-BR" sz="1400" dirty="0">
                <a:latin typeface="Cambria" pitchFamily="18" charset="0"/>
                <a:cs typeface="Calibri" pitchFamily="34" charset="0"/>
              </a:rPr>
              <a:t>caracteriza-se quando o agente público, valendo-se de sua condição funcional e em manifesto desvio de finalidade, compromete a igualdade da disputa e a legitimidade do pleito em benefício de sua candidatura ou de terceiros, o que não se verificou no caso. 4. Recursos especiais eleitorais providos</a:t>
            </a:r>
            <a:r>
              <a:rPr lang="en-US" sz="1400" dirty="0">
                <a:latin typeface="Cambria" pitchFamily="18" charset="0"/>
                <a:cs typeface="Calibri" pitchFamily="34" charset="0"/>
              </a:rPr>
              <a:t>”</a:t>
            </a:r>
            <a:r>
              <a:rPr lang="pt-BR" sz="1400" dirty="0">
                <a:latin typeface="Cambria" pitchFamily="18" charset="0"/>
                <a:cs typeface="Calibri" pitchFamily="34" charset="0"/>
              </a:rPr>
              <a:t>.</a:t>
            </a:r>
          </a:p>
          <a:p>
            <a:pPr algn="just">
              <a:lnSpc>
                <a:spcPct val="150000"/>
              </a:lnSpc>
            </a:pPr>
            <a:r>
              <a:rPr lang="pt-BR" sz="1400" dirty="0">
                <a:latin typeface="Cambria" pitchFamily="18" charset="0"/>
                <a:cs typeface="Calibri" pitchFamily="34" charset="0"/>
              </a:rPr>
              <a:t>(TSE, RESPE nº 46822, Relator(a) Min. JOÃO OTÁVIO DE NORONHA, Publicação: DJE - Data 16/6/201)</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473179201"/>
      </p:ext>
    </p:extLst>
  </p:cSld>
  <p:clrMapOvr>
    <a:masterClrMapping/>
  </p:clrMapOvr>
  <p:transition>
    <p:cover dir="ld"/>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6. </a:t>
            </a:r>
            <a:r>
              <a:rPr lang="pt-BR" sz="2400" b="1" dirty="0" err="1">
                <a:solidFill>
                  <a:schemeClr val="tx1"/>
                </a:solidFill>
                <a:latin typeface="Cambria" pitchFamily="18" charset="0"/>
              </a:rPr>
              <a:t>Sanç</a:t>
            </a:r>
            <a:r>
              <a:rPr lang="en-US" sz="2400" b="1" dirty="0" err="1">
                <a:solidFill>
                  <a:schemeClr val="tx1"/>
                </a:solidFill>
                <a:latin typeface="Cambria" pitchFamily="18" charset="0"/>
              </a:rPr>
              <a:t>ões</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000821"/>
          </a:xfrm>
          <a:prstGeom prst="rect">
            <a:avLst/>
          </a:prstGeom>
          <a:noFill/>
        </p:spPr>
        <p:txBody>
          <a:bodyPr wrap="square" rtlCol="0">
            <a:spAutoFit/>
          </a:bodyPr>
          <a:lstStyle/>
          <a:p>
            <a:pPr algn="ctr">
              <a:lnSpc>
                <a:spcPct val="150000"/>
              </a:lnSpc>
            </a:pPr>
            <a:r>
              <a:rPr lang="en-US" sz="1400" b="1" dirty="0">
                <a:latin typeface="Cambria" pitchFamily="18" charset="0"/>
                <a:cs typeface="Calibri" pitchFamily="34" charset="0"/>
              </a:rPr>
              <a:t>IMPROBIDADE ADMINISTRATIVA</a:t>
            </a:r>
            <a:endParaRPr lang="pt-BR" sz="1400" b="1" dirty="0">
              <a:latin typeface="Cambria" pitchFamily="18" charset="0"/>
              <a:cs typeface="Calibri" pitchFamily="34" charset="0"/>
            </a:endParaRPr>
          </a:p>
          <a:p>
            <a:pPr algn="just">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9.504/97:</a:t>
            </a:r>
            <a:endParaRPr lang="pt-BR" sz="1400" dirty="0">
              <a:latin typeface="Cambria" pitchFamily="18" charset="0"/>
              <a:cs typeface="Calibri" pitchFamily="34" charset="0"/>
            </a:endParaRPr>
          </a:p>
          <a:p>
            <a:pPr algn="just">
              <a:lnSpc>
                <a:spcPct val="150000"/>
              </a:lnSpc>
            </a:pPr>
            <a:endParaRPr lang="pt-BR" sz="1400" dirty="0">
              <a:latin typeface="Cambria" pitchFamily="18" charset="0"/>
              <a:cs typeface="Calibri" pitchFamily="34" charset="0"/>
            </a:endParaRPr>
          </a:p>
          <a:p>
            <a:pPr algn="just">
              <a:lnSpc>
                <a:spcPct val="150000"/>
              </a:lnSpc>
            </a:pPr>
            <a:r>
              <a:rPr lang="en-US" sz="1400" dirty="0">
                <a:latin typeface="Cambria" pitchFamily="18" charset="0"/>
                <a:cs typeface="Calibri" pitchFamily="34" charset="0"/>
              </a:rPr>
              <a:t>"</a:t>
            </a:r>
            <a:r>
              <a:rPr lang="pt-BR" sz="1400" dirty="0">
                <a:latin typeface="Cambria" pitchFamily="18" charset="0"/>
                <a:cs typeface="Calibri" pitchFamily="34" charset="0"/>
              </a:rPr>
              <a:t>§ 7º As condutas enumeradas no caput caracterizam, ainda, atos de improbidade administrativa, a que se refere o art. 11, inciso </a:t>
            </a:r>
            <a:r>
              <a:rPr lang="pt-BR" sz="1400" dirty="0" err="1">
                <a:latin typeface="Cambria" pitchFamily="18" charset="0"/>
                <a:cs typeface="Calibri" pitchFamily="34" charset="0"/>
              </a:rPr>
              <a:t>I</a:t>
            </a:r>
            <a:r>
              <a:rPr lang="pt-BR" sz="1400" dirty="0">
                <a:latin typeface="Cambria" pitchFamily="18" charset="0"/>
                <a:cs typeface="Calibri" pitchFamily="34" charset="0"/>
              </a:rPr>
              <a:t>, da Lei nº 8.429, de 2 de junho de 1992, e sujeitam-se às disposições daquele diploma legal, em especial às cominações do art. 12, inciso III”</a:t>
            </a:r>
            <a:r>
              <a:rPr lang="en-US" sz="1400" dirty="0">
                <a:latin typeface="Cambria" pitchFamily="18" charset="0"/>
                <a:cs typeface="Calibri" pitchFamily="34" charset="0"/>
              </a:rPr>
              <a:t>.</a:t>
            </a:r>
          </a:p>
          <a:p>
            <a:pPr algn="just">
              <a:lnSpc>
                <a:spcPct val="150000"/>
              </a:lnSpc>
            </a:pPr>
            <a:endParaRPr lang="pt-BR" sz="14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538484000"/>
      </p:ext>
    </p:extLst>
  </p:cSld>
  <p:clrMapOvr>
    <a:masterClrMapping/>
  </p:clrMapOvr>
  <p:transition>
    <p:cover dir="ld"/>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6. </a:t>
            </a:r>
            <a:r>
              <a:rPr lang="pt-BR" sz="2400" b="1" dirty="0" err="1">
                <a:solidFill>
                  <a:schemeClr val="tx1"/>
                </a:solidFill>
                <a:latin typeface="Cambria" pitchFamily="18" charset="0"/>
              </a:rPr>
              <a:t>Sanç</a:t>
            </a:r>
            <a:r>
              <a:rPr lang="en-US" sz="2400" b="1" dirty="0" err="1">
                <a:solidFill>
                  <a:schemeClr val="tx1"/>
                </a:solidFill>
                <a:latin typeface="Cambria" pitchFamily="18" charset="0"/>
              </a:rPr>
              <a:t>ões</a:t>
            </a:r>
            <a:endParaRPr lang="pt-BR" sz="2400" dirty="0">
              <a:latin typeface="Cambria" pitchFamily="18" charset="0"/>
            </a:endParaRPr>
          </a:p>
        </p:txBody>
      </p:sp>
      <p:sp>
        <p:nvSpPr>
          <p:cNvPr id="8" name="Espaço Reservado para Texto 7"/>
          <p:cNvSpPr>
            <a:spLocks noGrp="1"/>
          </p:cNvSpPr>
          <p:nvPr>
            <p:ph type="body" idx="2"/>
          </p:nvPr>
        </p:nvSpPr>
        <p:spPr>
          <a:xfrm>
            <a:off x="609600" y="1474440"/>
            <a:ext cx="1600200" cy="3257550"/>
          </a:xfrm>
        </p:spPr>
        <p:txBody>
          <a:bodyPr/>
          <a:lstStyle/>
          <a:p>
            <a:r>
              <a:rPr lang="pt-BR" dirty="0"/>
              <a:t> </a:t>
            </a:r>
          </a:p>
        </p:txBody>
      </p:sp>
      <p:sp>
        <p:nvSpPr>
          <p:cNvPr id="5" name="CaixaDeTexto 4"/>
          <p:cNvSpPr txBox="1"/>
          <p:nvPr/>
        </p:nvSpPr>
        <p:spPr>
          <a:xfrm>
            <a:off x="2483768" y="1149842"/>
            <a:ext cx="5976664" cy="3000821"/>
          </a:xfrm>
          <a:prstGeom prst="rect">
            <a:avLst/>
          </a:prstGeom>
          <a:noFill/>
        </p:spPr>
        <p:txBody>
          <a:bodyPr wrap="square" rtlCol="0">
            <a:spAutoFit/>
          </a:bodyPr>
          <a:lstStyle/>
          <a:p>
            <a:pPr algn="ctr">
              <a:lnSpc>
                <a:spcPct val="150000"/>
              </a:lnSpc>
            </a:pPr>
            <a:r>
              <a:rPr lang="pt-BR" sz="1400" b="1" dirty="0">
                <a:latin typeface="Cambria" pitchFamily="18" charset="0"/>
                <a:cs typeface="Calibri" pitchFamily="34" charset="0"/>
              </a:rPr>
              <a:t>SUJEITO PASSIVO</a:t>
            </a:r>
          </a:p>
          <a:p>
            <a:pPr algn="ctr">
              <a:lnSpc>
                <a:spcPct val="150000"/>
              </a:lnSpc>
            </a:pP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8.429/92</a:t>
            </a:r>
          </a:p>
          <a:p>
            <a:pPr algn="just">
              <a:lnSpc>
                <a:spcPct val="150000"/>
              </a:lnSpc>
            </a:pPr>
            <a:r>
              <a:rPr lang="pt-BR" sz="1400" dirty="0">
                <a:latin typeface="Cambria" pitchFamily="18" charset="0"/>
                <a:cs typeface="Calibri" pitchFamily="34" charset="0"/>
              </a:rPr>
              <a:t>"Art. 11. Constitui ato de improbidade administrativa que atenta contra os princípios da administração pública qualquer ação ou omissão que viole os deveres de honestidade, imparcialidade, legalidade, e lealdade às instituições, e notadamente:</a:t>
            </a:r>
          </a:p>
          <a:p>
            <a:pPr algn="just">
              <a:lnSpc>
                <a:spcPct val="150000"/>
              </a:lnSpc>
            </a:pPr>
            <a:r>
              <a:rPr lang="pt-BR" sz="1400" dirty="0" err="1">
                <a:latin typeface="Cambria" pitchFamily="18" charset="0"/>
                <a:cs typeface="Calibri" pitchFamily="34" charset="0"/>
              </a:rPr>
              <a:t>I</a:t>
            </a:r>
            <a:r>
              <a:rPr lang="pt-BR" sz="1400" dirty="0">
                <a:latin typeface="Cambria" pitchFamily="18" charset="0"/>
                <a:cs typeface="Calibri" pitchFamily="34" charset="0"/>
              </a:rPr>
              <a:t> - praticar ato visando fim proibido em lei ou regulamento ou diverso daquele previsto, na regra de competência</a:t>
            </a:r>
            <a:r>
              <a:rPr lang="en-US" sz="1400" dirty="0">
                <a:latin typeface="Cambria" pitchFamily="18" charset="0"/>
                <a:cs typeface="Calibri" pitchFamily="34" charset="0"/>
              </a:rPr>
              <a:t>"</a:t>
            </a:r>
            <a:r>
              <a:rPr lang="pt-BR" sz="1400" dirty="0">
                <a:latin typeface="Cambria" pitchFamily="18" charset="0"/>
                <a:cs typeface="Calibri" pitchFamily="34" charset="0"/>
              </a:rPr>
              <a:t>.</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2064849046"/>
      </p:ext>
    </p:extLst>
  </p:cSld>
  <p:clrMapOvr>
    <a:masterClrMapping/>
  </p:clrMapOvr>
  <p:transition>
    <p:cover dir="l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0" y="1635646"/>
            <a:ext cx="9144000" cy="350785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Título 1"/>
          <p:cNvSpPr>
            <a:spLocks noGrp="1"/>
          </p:cNvSpPr>
          <p:nvPr>
            <p:ph type="title"/>
          </p:nvPr>
        </p:nvSpPr>
        <p:spPr>
          <a:xfrm>
            <a:off x="1027112" y="3435846"/>
            <a:ext cx="7649344" cy="576064"/>
          </a:xfrm>
        </p:spPr>
        <p:txBody>
          <a:bodyPr>
            <a:noAutofit/>
          </a:bodyPr>
          <a:lstStyle/>
          <a:p>
            <a:pPr algn="r"/>
            <a:r>
              <a:rPr lang="pt-BR" sz="3200" b="1" dirty="0">
                <a:solidFill>
                  <a:schemeClr val="bg1"/>
                </a:solidFill>
                <a:latin typeface="Cambria" pitchFamily="18" charset="0"/>
              </a:rPr>
              <a:t>QUEM É AGENTE PÚBLICO?</a:t>
            </a:r>
            <a:br>
              <a:rPr lang="pt-BR" sz="3200" b="1" dirty="0">
                <a:solidFill>
                  <a:schemeClr val="bg1"/>
                </a:solidFill>
                <a:latin typeface="Cambria" pitchFamily="18" charset="0"/>
              </a:rPr>
            </a:br>
            <a:endParaRPr lang="pt-BR" sz="3200" dirty="0">
              <a:solidFill>
                <a:schemeClr val="bg1"/>
              </a:solidFill>
              <a:latin typeface="Cambria" pitchFamily="18" charset="0"/>
            </a:endParaRPr>
          </a:p>
        </p:txBody>
      </p:sp>
      <p:sp>
        <p:nvSpPr>
          <p:cNvPr id="8" name="CaixaDeTexto 7"/>
          <p:cNvSpPr txBox="1"/>
          <p:nvPr/>
        </p:nvSpPr>
        <p:spPr>
          <a:xfrm>
            <a:off x="273380" y="3757538"/>
            <a:ext cx="753732" cy="1323439"/>
          </a:xfrm>
          <a:prstGeom prst="rect">
            <a:avLst/>
          </a:prstGeom>
          <a:noFill/>
        </p:spPr>
        <p:txBody>
          <a:bodyPr wrap="none" rtlCol="0">
            <a:spAutoFit/>
          </a:bodyPr>
          <a:lstStyle/>
          <a:p>
            <a:r>
              <a:rPr lang="pt-BR" sz="8000" dirty="0">
                <a:solidFill>
                  <a:schemeClr val="tx1">
                    <a:lumMod val="85000"/>
                    <a:lumOff val="15000"/>
                  </a:schemeClr>
                </a:solidFill>
                <a:latin typeface="Century Gothic" panose="020B0502020202020204" pitchFamily="34" charset="0"/>
              </a:rPr>
              <a:t>4</a:t>
            </a:r>
          </a:p>
        </p:txBody>
      </p:sp>
    </p:spTree>
    <p:extLst>
      <p:ext uri="{BB962C8B-B14F-4D97-AF65-F5344CB8AC3E}">
        <p14:creationId xmlns:p14="http://schemas.microsoft.com/office/powerpoint/2010/main" val="105977692"/>
      </p:ext>
    </p:extLst>
  </p:cSld>
  <p:clrMapOvr>
    <a:masterClrMapping/>
  </p:clrMapOvr>
  <p:transition>
    <p:cover dir="ld"/>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6. </a:t>
            </a:r>
            <a:r>
              <a:rPr lang="pt-BR" sz="2400" b="1" dirty="0" err="1">
                <a:solidFill>
                  <a:schemeClr val="tx1"/>
                </a:solidFill>
                <a:latin typeface="Cambria" pitchFamily="18" charset="0"/>
              </a:rPr>
              <a:t>Sanç</a:t>
            </a:r>
            <a:r>
              <a:rPr lang="en-US" sz="2400" b="1" dirty="0" err="1">
                <a:solidFill>
                  <a:schemeClr val="tx1"/>
                </a:solidFill>
                <a:latin typeface="Cambria" pitchFamily="18" charset="0"/>
              </a:rPr>
              <a:t>ões</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3323987"/>
          </a:xfrm>
          <a:prstGeom prst="rect">
            <a:avLst/>
          </a:prstGeom>
          <a:noFill/>
        </p:spPr>
        <p:txBody>
          <a:bodyPr wrap="square" rtlCol="0">
            <a:spAutoFit/>
          </a:bodyPr>
          <a:lstStyle/>
          <a:p>
            <a:pPr algn="ctr">
              <a:lnSpc>
                <a:spcPct val="150000"/>
              </a:lnSpc>
            </a:pPr>
            <a:r>
              <a:rPr lang="pt-BR" sz="1400" b="1" dirty="0">
                <a:latin typeface="Cambria" pitchFamily="18" charset="0"/>
                <a:cs typeface="Calibri" pitchFamily="34" charset="0"/>
              </a:rPr>
              <a:t>SANÇ</a:t>
            </a:r>
            <a:r>
              <a:rPr lang="en-US" sz="1400" b="1" dirty="0">
                <a:latin typeface="Cambria" pitchFamily="18" charset="0"/>
                <a:cs typeface="Calibri" pitchFamily="34" charset="0"/>
              </a:rPr>
              <a:t>ÕES</a:t>
            </a:r>
            <a:endParaRPr lang="pt-BR" sz="1400" b="1" dirty="0">
              <a:latin typeface="Cambria" pitchFamily="18" charset="0"/>
              <a:cs typeface="Calibri" pitchFamily="34" charset="0"/>
            </a:endParaRPr>
          </a:p>
          <a:p>
            <a:pPr algn="just">
              <a:lnSpc>
                <a:spcPct val="150000"/>
              </a:lnSpc>
            </a:pPr>
            <a:r>
              <a:rPr lang="pt-BR" sz="1400" b="1" dirty="0">
                <a:latin typeface="Cambria" pitchFamily="18" charset="0"/>
                <a:cs typeface="Calibri" pitchFamily="34" charset="0"/>
              </a:rPr>
              <a:t>|Lei n.º 8.429/92:</a:t>
            </a:r>
            <a:endParaRPr lang="pt-BR" sz="1400" dirty="0">
              <a:latin typeface="Cambria" pitchFamily="18" charset="0"/>
              <a:cs typeface="Calibri" pitchFamily="34" charset="0"/>
            </a:endParaRPr>
          </a:p>
          <a:p>
            <a:pPr algn="just">
              <a:lnSpc>
                <a:spcPct val="150000"/>
              </a:lnSpc>
            </a:pPr>
            <a:r>
              <a:rPr lang="en-US" sz="1400" dirty="0">
                <a:latin typeface="Cambria" pitchFamily="18" charset="0"/>
                <a:cs typeface="Calibri" pitchFamily="34" charset="0"/>
              </a:rPr>
              <a:t>”Art. 12.  (…)</a:t>
            </a:r>
          </a:p>
          <a:p>
            <a:pPr algn="just">
              <a:lnSpc>
                <a:spcPct val="150000"/>
              </a:lnSpc>
            </a:pPr>
            <a:r>
              <a:rPr lang="en-US" sz="1400" dirty="0">
                <a:latin typeface="Cambria" pitchFamily="18" charset="0"/>
                <a:cs typeface="Calibri" pitchFamily="34" charset="0"/>
              </a:rPr>
              <a:t>	</a:t>
            </a:r>
            <a:r>
              <a:rPr lang="pt-BR" sz="1400" dirty="0">
                <a:latin typeface="Cambria" pitchFamily="18" charset="0"/>
                <a:cs typeface="Calibri" pitchFamily="34" charset="0"/>
              </a:rPr>
              <a:t>III - na hipótese do art. 11, ressarcimento integral do dano, se houver, perda da função pública, suspensão dos direitos políticos de três a cinco anos, pagamento de multa civil de até cem vezes o valor da remuneração percebida pelo agente e proibição de contratar com o Poder Público ou receber benefícios ou incentivos fiscais ou creditícios, direta ou indiretamente, ainda que por intermédio de pessoa jurídica da qual seja sócio majoritário, pelo prazo de três anos</a:t>
            </a:r>
            <a:r>
              <a:rPr lang="en-US" sz="1400" dirty="0">
                <a:latin typeface="Cambria" pitchFamily="18" charset="0"/>
                <a:cs typeface="Calibri" pitchFamily="34" charset="0"/>
              </a:rPr>
              <a:t>".</a:t>
            </a:r>
            <a:endParaRPr lang="pt-BR" sz="1400" dirty="0">
              <a:latin typeface="Cambria" pitchFamily="18" charset="0"/>
              <a:cs typeface="Calibri" pitchFamily="34" charset="0"/>
            </a:endParaRP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extLst>
      <p:ext uri="{BB962C8B-B14F-4D97-AF65-F5344CB8AC3E}">
        <p14:creationId xmlns:p14="http://schemas.microsoft.com/office/powerpoint/2010/main" val="1597478120"/>
      </p:ext>
    </p:extLst>
  </p:cSld>
  <p:clrMapOvr>
    <a:masterClrMapping/>
  </p:clrMapOvr>
  <p:transition>
    <p:cover dir="ld"/>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p:cNvSpPr txBox="1"/>
          <p:nvPr/>
        </p:nvSpPr>
        <p:spPr>
          <a:xfrm>
            <a:off x="1619672" y="2985214"/>
            <a:ext cx="2475358" cy="738664"/>
          </a:xfrm>
          <a:prstGeom prst="rect">
            <a:avLst/>
          </a:prstGeom>
          <a:noFill/>
        </p:spPr>
        <p:txBody>
          <a:bodyPr wrap="none" rtlCol="0">
            <a:spAutoFit/>
          </a:bodyPr>
          <a:lstStyle/>
          <a:p>
            <a:r>
              <a:rPr lang="pt-BR" sz="1050" b="1" dirty="0">
                <a:latin typeface="Cambria" pitchFamily="18" charset="0"/>
                <a:ea typeface="Segoe UI" pitchFamily="34" charset="0"/>
                <a:cs typeface="Segoe UI" pitchFamily="34" charset="0"/>
              </a:rPr>
              <a:t>Curitiba</a:t>
            </a:r>
            <a:br>
              <a:rPr lang="pt-BR" sz="1050" dirty="0">
                <a:latin typeface="Cambria" pitchFamily="18" charset="0"/>
                <a:ea typeface="Segoe UI" pitchFamily="34" charset="0"/>
                <a:cs typeface="Segoe UI" pitchFamily="34" charset="0"/>
              </a:rPr>
            </a:br>
            <a:r>
              <a:rPr lang="pt-BR" sz="1050" dirty="0">
                <a:latin typeface="Cambria" pitchFamily="18" charset="0"/>
                <a:ea typeface="Segoe UI" pitchFamily="34" charset="0"/>
                <a:cs typeface="Segoe UI" pitchFamily="34" charset="0"/>
              </a:rPr>
              <a:t>Rua Mateus Leme, 575 – São Francisco</a:t>
            </a:r>
            <a:br>
              <a:rPr lang="pt-BR" sz="1050" dirty="0">
                <a:latin typeface="Cambria" pitchFamily="18" charset="0"/>
                <a:ea typeface="Segoe UI" pitchFamily="34" charset="0"/>
                <a:cs typeface="Segoe UI" pitchFamily="34" charset="0"/>
              </a:rPr>
            </a:br>
            <a:r>
              <a:rPr lang="pt-BR" sz="1050" dirty="0">
                <a:latin typeface="Cambria" pitchFamily="18" charset="0"/>
                <a:ea typeface="Segoe UI" pitchFamily="34" charset="0"/>
                <a:cs typeface="Segoe UI" pitchFamily="34" charset="0"/>
              </a:rPr>
              <a:t>Curitiba – PR – Brasil</a:t>
            </a:r>
            <a:br>
              <a:rPr lang="pt-BR" sz="1050" dirty="0">
                <a:latin typeface="Cambria" pitchFamily="18" charset="0"/>
                <a:ea typeface="Segoe UI" pitchFamily="34" charset="0"/>
                <a:cs typeface="Segoe UI" pitchFamily="34" charset="0"/>
              </a:rPr>
            </a:br>
            <a:r>
              <a:rPr lang="pt-BR" sz="1050" dirty="0">
                <a:latin typeface="Cambria" pitchFamily="18" charset="0"/>
                <a:ea typeface="Segoe UI" pitchFamily="34" charset="0"/>
                <a:cs typeface="Segoe UI" pitchFamily="34" charset="0"/>
              </a:rPr>
              <a:t>Tel.: (55) 41 3233.0530</a:t>
            </a:r>
          </a:p>
        </p:txBody>
      </p:sp>
      <p:sp>
        <p:nvSpPr>
          <p:cNvPr id="7" name="CaixaDeTexto 6"/>
          <p:cNvSpPr txBox="1"/>
          <p:nvPr/>
        </p:nvSpPr>
        <p:spPr>
          <a:xfrm>
            <a:off x="4978654" y="2985214"/>
            <a:ext cx="2385589" cy="738664"/>
          </a:xfrm>
          <a:prstGeom prst="rect">
            <a:avLst/>
          </a:prstGeom>
          <a:noFill/>
        </p:spPr>
        <p:txBody>
          <a:bodyPr wrap="none" rtlCol="0">
            <a:spAutoFit/>
          </a:bodyPr>
          <a:lstStyle/>
          <a:p>
            <a:r>
              <a:rPr lang="pt-BR" sz="1050" b="1" dirty="0">
                <a:latin typeface="Cambria" pitchFamily="18" charset="0"/>
                <a:ea typeface="Segoe UI" pitchFamily="34" charset="0"/>
                <a:cs typeface="Segoe UI" pitchFamily="34" charset="0"/>
              </a:rPr>
              <a:t>Brasília</a:t>
            </a:r>
            <a:br>
              <a:rPr lang="pt-BR" sz="1050" dirty="0">
                <a:latin typeface="Cambria" pitchFamily="18" charset="0"/>
                <a:ea typeface="Segoe UI" pitchFamily="34" charset="0"/>
                <a:cs typeface="Segoe UI" pitchFamily="34" charset="0"/>
              </a:rPr>
            </a:br>
            <a:r>
              <a:rPr lang="pt-BR" sz="1050" dirty="0">
                <a:latin typeface="Cambria" pitchFamily="18" charset="0"/>
                <a:ea typeface="Segoe UI" pitchFamily="34" charset="0"/>
                <a:cs typeface="Segoe UI" pitchFamily="34" charset="0"/>
              </a:rPr>
              <a:t>Complexo Brasil 21 – SHS Quadra 06.</a:t>
            </a:r>
            <a:br>
              <a:rPr lang="pt-BR" sz="1050" dirty="0">
                <a:latin typeface="Cambria" pitchFamily="18" charset="0"/>
                <a:ea typeface="Segoe UI" pitchFamily="34" charset="0"/>
                <a:cs typeface="Segoe UI" pitchFamily="34" charset="0"/>
              </a:rPr>
            </a:br>
            <a:r>
              <a:rPr lang="pt-BR" sz="1050" dirty="0" err="1">
                <a:latin typeface="Cambria" pitchFamily="18" charset="0"/>
                <a:ea typeface="Segoe UI" pitchFamily="34" charset="0"/>
                <a:cs typeface="Segoe UI" pitchFamily="34" charset="0"/>
              </a:rPr>
              <a:t>Cj</a:t>
            </a:r>
            <a:r>
              <a:rPr lang="pt-BR" sz="1050" dirty="0">
                <a:latin typeface="Cambria" pitchFamily="18" charset="0"/>
                <a:ea typeface="Segoe UI" pitchFamily="34" charset="0"/>
                <a:cs typeface="Segoe UI" pitchFamily="34" charset="0"/>
              </a:rPr>
              <a:t>. C, Bloco E, Sala 1201 – Asa Sul</a:t>
            </a:r>
          </a:p>
          <a:p>
            <a:r>
              <a:rPr lang="pt-BR" sz="1050" dirty="0">
                <a:latin typeface="Cambria" pitchFamily="18" charset="0"/>
                <a:ea typeface="Segoe UI" pitchFamily="34" charset="0"/>
                <a:cs typeface="Segoe UI" pitchFamily="34" charset="0"/>
              </a:rPr>
              <a:t>Brasília – DF - Brasil</a:t>
            </a:r>
          </a:p>
        </p:txBody>
      </p:sp>
      <p:pic>
        <p:nvPicPr>
          <p:cNvPr id="8" name="Imagem 7" descr="branco.png"/>
          <p:cNvPicPr>
            <a:picLocks noChangeAspect="1"/>
          </p:cNvPicPr>
          <p:nvPr/>
        </p:nvPicPr>
        <p:blipFill>
          <a:blip r:embed="rId2" cstate="print"/>
          <a:stretch>
            <a:fillRect/>
          </a:stretch>
        </p:blipFill>
        <p:spPr>
          <a:xfrm>
            <a:off x="2123728" y="1131590"/>
            <a:ext cx="4644008" cy="928080"/>
          </a:xfrm>
          <a:prstGeom prst="rect">
            <a:avLst/>
          </a:prstGeom>
        </p:spPr>
      </p:pic>
      <p:sp>
        <p:nvSpPr>
          <p:cNvPr id="9" name="CaixaDeTexto 8"/>
          <p:cNvSpPr txBox="1"/>
          <p:nvPr/>
        </p:nvSpPr>
        <p:spPr>
          <a:xfrm>
            <a:off x="0" y="4022943"/>
            <a:ext cx="9144000" cy="276999"/>
          </a:xfrm>
          <a:prstGeom prst="rect">
            <a:avLst/>
          </a:prstGeom>
          <a:noFill/>
        </p:spPr>
        <p:txBody>
          <a:bodyPr wrap="square" rtlCol="0">
            <a:spAutoFit/>
          </a:bodyPr>
          <a:lstStyle/>
          <a:p>
            <a:pPr algn="ctr"/>
            <a:r>
              <a:rPr lang="pt-BR" sz="1200" b="1" dirty="0">
                <a:latin typeface="Cambria" pitchFamily="18" charset="0"/>
                <a:ea typeface="Segoe UI" pitchFamily="34" charset="0"/>
                <a:cs typeface="Segoe UI" pitchFamily="34" charset="0"/>
              </a:rPr>
              <a:t>www.vgpadvogados.com.br</a:t>
            </a:r>
            <a:endParaRPr lang="pt-BR" sz="1200" dirty="0">
              <a:latin typeface="Cambria" pitchFamily="18" charset="0"/>
              <a:ea typeface="Segoe UI" pitchFamily="34" charset="0"/>
              <a:cs typeface="Segoe UI" pitchFamily="34" charset="0"/>
            </a:endParaRPr>
          </a:p>
        </p:txBody>
      </p:sp>
    </p:spTree>
  </p:cSld>
  <p:clrMapOvr>
    <a:masterClrMapping/>
  </p:clrMapOvr>
  <p:transition>
    <p:cover dir="l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solidFill>
                  <a:schemeClr val="tx1"/>
                </a:solidFill>
                <a:latin typeface="Cambria" pitchFamily="18" charset="0"/>
              </a:rPr>
              <a:t>4. Sujeitos</a:t>
            </a:r>
            <a:endParaRPr lang="pt-BR" sz="2400" dirty="0">
              <a:latin typeface="Cambria" pitchFamily="18" charset="0"/>
            </a:endParaRPr>
          </a:p>
        </p:txBody>
      </p:sp>
      <p:sp>
        <p:nvSpPr>
          <p:cNvPr id="8" name="Espaço Reservado para Texto 7"/>
          <p:cNvSpPr>
            <a:spLocks noGrp="1"/>
          </p:cNvSpPr>
          <p:nvPr>
            <p:ph type="body" idx="2"/>
          </p:nvPr>
        </p:nvSpPr>
        <p:spPr>
          <a:xfrm>
            <a:off x="609600" y="1275606"/>
            <a:ext cx="1600200" cy="3456384"/>
          </a:xfrm>
        </p:spPr>
        <p:txBody>
          <a:bodyPr/>
          <a:lstStyle/>
          <a:p>
            <a:r>
              <a:rPr lang="pt-BR" dirty="0"/>
              <a:t> </a:t>
            </a:r>
          </a:p>
        </p:txBody>
      </p:sp>
      <p:sp>
        <p:nvSpPr>
          <p:cNvPr id="5" name="CaixaDeTexto 4"/>
          <p:cNvSpPr txBox="1"/>
          <p:nvPr/>
        </p:nvSpPr>
        <p:spPr>
          <a:xfrm>
            <a:off x="2483768" y="1149842"/>
            <a:ext cx="5976664" cy="2677656"/>
          </a:xfrm>
          <a:prstGeom prst="rect">
            <a:avLst/>
          </a:prstGeom>
          <a:noFill/>
        </p:spPr>
        <p:txBody>
          <a:bodyPr wrap="square" rtlCol="0">
            <a:spAutoFit/>
          </a:bodyPr>
          <a:lstStyle/>
          <a:p>
            <a:pPr algn="ctr">
              <a:lnSpc>
                <a:spcPct val="150000"/>
              </a:lnSpc>
            </a:pPr>
            <a:r>
              <a:rPr lang="pt-BR" sz="1400" b="1" dirty="0">
                <a:latin typeface="Cambria" pitchFamily="18" charset="0"/>
                <a:cs typeface="Calibri" pitchFamily="34" charset="0"/>
              </a:rPr>
              <a:t>SUJEITO PASSIVO</a:t>
            </a:r>
          </a:p>
          <a:p>
            <a:pPr algn="just">
              <a:lnSpc>
                <a:spcPct val="150000"/>
              </a:lnSpc>
            </a:pPr>
            <a:r>
              <a:rPr lang="pt-BR" sz="1400" b="1" dirty="0">
                <a:latin typeface="Cambria" pitchFamily="18" charset="0"/>
                <a:cs typeface="Calibri" pitchFamily="34" charset="0"/>
              </a:rPr>
              <a:t>|Lei n.º 9.504/97</a:t>
            </a:r>
          </a:p>
          <a:p>
            <a:pPr algn="just">
              <a:lnSpc>
                <a:spcPct val="150000"/>
              </a:lnSpc>
            </a:pPr>
            <a:r>
              <a:rPr lang="pt-BR" sz="1400" dirty="0">
                <a:latin typeface="Cambria" pitchFamily="18" charset="0"/>
                <a:cs typeface="Calibri" pitchFamily="34" charset="0"/>
              </a:rPr>
              <a:t>Art. 73. (...)</a:t>
            </a:r>
          </a:p>
          <a:p>
            <a:pPr algn="just">
              <a:lnSpc>
                <a:spcPct val="150000"/>
              </a:lnSpc>
            </a:pPr>
            <a:r>
              <a:rPr lang="pt-BR" sz="1400" dirty="0">
                <a:latin typeface="Cambria" pitchFamily="18" charset="0"/>
                <a:cs typeface="Calibri" pitchFamily="34" charset="0"/>
              </a:rPr>
              <a:t>	§ 1º Reputa-se </a:t>
            </a:r>
            <a:r>
              <a:rPr lang="pt-BR" sz="1400" b="1" dirty="0">
                <a:latin typeface="Cambria" pitchFamily="18" charset="0"/>
                <a:cs typeface="Calibri" pitchFamily="34" charset="0"/>
              </a:rPr>
              <a:t>agente público</a:t>
            </a:r>
            <a:r>
              <a:rPr lang="pt-BR" sz="1400" dirty="0">
                <a:latin typeface="Cambria" pitchFamily="18" charset="0"/>
                <a:cs typeface="Calibri" pitchFamily="34" charset="0"/>
              </a:rPr>
              <a:t>, para os efeitos deste artigo, quem exerce, ainda que transitoriamente ou sem remuneração, por eleição, nomeação, designação, contratação ou qualquer outra forma de investidura ou vínculo, mandato, cargo, emprego ou função nos órgãos ou entidades da administração pública direta, indireta, ou fundacional.</a:t>
            </a:r>
          </a:p>
        </p:txBody>
      </p:sp>
      <p:pic>
        <p:nvPicPr>
          <p:cNvPr id="6" name="Imagem 5" descr="logo.png"/>
          <p:cNvPicPr>
            <a:picLocks noChangeAspect="1"/>
          </p:cNvPicPr>
          <p:nvPr/>
        </p:nvPicPr>
        <p:blipFill>
          <a:blip r:embed="rId2" cstate="print">
            <a:lum contrast="40000"/>
          </a:blip>
          <a:srcRect l="5918" t="14853" r="5731" b="20002"/>
          <a:stretch>
            <a:fillRect/>
          </a:stretch>
        </p:blipFill>
        <p:spPr>
          <a:xfrm>
            <a:off x="6516216" y="4667067"/>
            <a:ext cx="2448272" cy="352955"/>
          </a:xfrm>
          <a:prstGeom prst="rect">
            <a:avLst/>
          </a:prstGeom>
        </p:spPr>
      </p:pic>
    </p:spTree>
  </p:cSld>
  <p:clrMapOvr>
    <a:masterClrMapping/>
  </p:clrMapOvr>
  <p:transition>
    <p:cover dir="ld"/>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o">
  <a:themeElements>
    <a:clrScheme name="Escala de Cinza">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Median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2228</TotalTime>
  <Words>6523</Words>
  <Application>Microsoft Macintosh PowerPoint</Application>
  <PresentationFormat>Apresentação na tela (16:9)</PresentationFormat>
  <Paragraphs>570</Paragraphs>
  <Slides>81</Slides>
  <Notes>0</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81</vt:i4>
      </vt:variant>
    </vt:vector>
  </HeadingPairs>
  <TitlesOfParts>
    <vt:vector size="89" baseType="lpstr">
      <vt:lpstr>Calibri</vt:lpstr>
      <vt:lpstr>Cambria</vt:lpstr>
      <vt:lpstr>Century Gothic</vt:lpstr>
      <vt:lpstr>Segoe UI</vt:lpstr>
      <vt:lpstr>Tw Cen MT</vt:lpstr>
      <vt:lpstr>Wingdings</vt:lpstr>
      <vt:lpstr>Wingdings 2</vt:lpstr>
      <vt:lpstr>Mediano</vt:lpstr>
      <vt:lpstr>Apresentação do PowerPoint</vt:lpstr>
      <vt:lpstr>DISPOSITIVOS LEGAIS </vt:lpstr>
      <vt:lpstr>AGENTES PÚBLICOS EM CAMPANHA</vt:lpstr>
      <vt:lpstr>1. AGENTES PÚBLICOS EM CAMPANHA </vt:lpstr>
      <vt:lpstr>CONCEITO E NATUREZA JURÍDICA</vt:lpstr>
      <vt:lpstr>2. Conceito e Natureza Jurídica </vt:lpstr>
      <vt:lpstr>2. Conceito e Natureza Jurídica  </vt:lpstr>
      <vt:lpstr>QUEM É AGENTE PÚBLICO? </vt:lpstr>
      <vt:lpstr>4. Sujeitos</vt:lpstr>
      <vt:lpstr>4. Sujeitos</vt:lpstr>
      <vt:lpstr>4. Sujeitos</vt:lpstr>
      <vt:lpstr>4. Sujeitos</vt:lpstr>
      <vt:lpstr>4. Sujeitos</vt:lpstr>
      <vt:lpstr>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5. Condutas vedadas em espécie</vt:lpstr>
      <vt:lpstr>SANÇÕES </vt:lpstr>
      <vt:lpstr>6. Sanções</vt:lpstr>
      <vt:lpstr>6. Sanções</vt:lpstr>
      <vt:lpstr>6. Sanções</vt:lpstr>
      <vt:lpstr>6. Sanções</vt:lpstr>
      <vt:lpstr>6. Sanções</vt:lpstr>
      <vt:lpstr>6. Sanções</vt:lpstr>
      <vt:lpstr>6. Sanções</vt:lpstr>
      <vt:lpstr>6. Sanções</vt:lpstr>
      <vt:lpstr>Apresentação do PowerPoint</vt:lpstr>
    </vt:vector>
  </TitlesOfParts>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Novo cpc</dc:title>
  <dc:creator>luis.andre</dc:creator>
  <cp:lastModifiedBy>Luiz Eduardo Peccinin</cp:lastModifiedBy>
  <cp:revision>427</cp:revision>
  <dcterms:created xsi:type="dcterms:W3CDTF">2015-06-18T20:09:21Z</dcterms:created>
  <dcterms:modified xsi:type="dcterms:W3CDTF">2018-07-23T03:14:58Z</dcterms:modified>
</cp:coreProperties>
</file>