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05" r:id="rId2"/>
    <p:sldId id="524" r:id="rId3"/>
    <p:sldId id="525" r:id="rId4"/>
    <p:sldId id="527" r:id="rId5"/>
    <p:sldId id="528" r:id="rId6"/>
    <p:sldId id="529" r:id="rId7"/>
    <p:sldId id="530" r:id="rId8"/>
    <p:sldId id="531" r:id="rId9"/>
    <p:sldId id="548" r:id="rId10"/>
    <p:sldId id="598" r:id="rId11"/>
    <p:sldId id="586" r:id="rId12"/>
    <p:sldId id="587" r:id="rId13"/>
    <p:sldId id="590" r:id="rId14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CCCC00"/>
    <a:srgbClr val="C0C0C0"/>
    <a:srgbClr val="DAD79E"/>
    <a:srgbClr val="FFFFFF"/>
    <a:srgbClr val="F2F3D5"/>
    <a:srgbClr val="FF9900"/>
    <a:srgbClr val="FF3300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 horzBarState="maximized">
    <p:restoredLeft sz="14491" autoAdjust="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9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2" d="100"/>
          <a:sy n="52" d="100"/>
        </p:scale>
        <p:origin x="-1818" y="-7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C3DF519D-6F28-49A3-8189-52206DB9C4A5}" type="datetime1">
              <a:rPr lang="pt-BR"/>
              <a:pPr>
                <a:defRPr/>
              </a:pPr>
              <a:t>22/3/2013</a:t>
            </a:fld>
            <a:endParaRPr lang="pt-BR"/>
          </a:p>
        </p:txBody>
      </p:sp>
      <p:sp>
        <p:nvSpPr>
          <p:cNvPr id="111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14B2E9A0-075E-4815-AB4B-C990AC3772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9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79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7EBA8E53-DD48-49C4-B737-AD71FCCA4FE0}" type="datetime1">
              <a:rPr lang="pt-BR"/>
              <a:pPr>
                <a:defRPr/>
              </a:pPr>
              <a:t>22/3/2013</a:t>
            </a:fld>
            <a:endParaRPr lang="pt-BR"/>
          </a:p>
        </p:txBody>
      </p:sp>
      <p:sp>
        <p:nvSpPr>
          <p:cNvPr id="2458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19163" y="77628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33925"/>
            <a:ext cx="499110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181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7850"/>
            <a:ext cx="29479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1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67850"/>
            <a:ext cx="29479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E2906892-1A00-450A-999E-A0CD7A9894C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D81D39-B18A-4EA2-B1DE-8EB1C97DD4A2}" type="slidenum">
              <a:rPr lang="pt-BR" smtClean="0"/>
              <a:pPr/>
              <a:t>4</a:t>
            </a:fld>
            <a:endParaRPr lang="pt-BR" smtClean="0"/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17575" y="742950"/>
            <a:ext cx="4964113" cy="3724275"/>
          </a:xfrm>
          <a:solidFill>
            <a:srgbClr val="FFFFFF"/>
          </a:solidFill>
          <a:ln/>
        </p:spPr>
      </p:sp>
      <p:sp>
        <p:nvSpPr>
          <p:cNvPr id="25604" name="Rectangle 3"/>
          <p:cNvSpPr>
            <a:spLocks noChangeArrowheads="1"/>
          </p:cNvSpPr>
          <p:nvPr>
            <p:ph type="body" idx="1"/>
          </p:nvPr>
        </p:nvSpPr>
        <p:spPr>
          <a:xfrm>
            <a:off x="452438" y="4633913"/>
            <a:ext cx="6043612" cy="446563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4826" tIns="47412" rIns="94826" bIns="47412"/>
          <a:lstStyle/>
          <a:p>
            <a:pPr algn="just">
              <a:spcBef>
                <a:spcPct val="50000"/>
              </a:spcBef>
              <a:buClr>
                <a:srgbClr val="CC3300"/>
              </a:buClr>
              <a:buFont typeface="Wingdings" pitchFamily="2" charset="2"/>
              <a:buNone/>
            </a:pPr>
            <a:endParaRPr lang="pt-BR" smtClean="0">
              <a:solidFill>
                <a:srgbClr val="3366CC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34820" name="Espaço Reservado para Cabeçalho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pt-BR" smtClean="0"/>
              <a:t>UNIVALI / ALESC - ANÁLISE DAS CONTAS PÚBLICA</a:t>
            </a:r>
          </a:p>
        </p:txBody>
      </p:sp>
      <p:sp>
        <p:nvSpPr>
          <p:cNvPr id="34821" name="Espaço Reservado para Número de Slide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8B0734-D69E-4F96-AD82-F0511172AD5A}" type="slidenum">
              <a:rPr lang="pt-BR" smtClean="0"/>
              <a:pPr/>
              <a:t>13</a:t>
            </a:fld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9C8FD5-22A9-46D1-AF6E-F2B41FBCEA1B}" type="slidenum">
              <a:rPr lang="pt-BR" smtClean="0"/>
              <a:pPr/>
              <a:t>5</a:t>
            </a:fld>
            <a:endParaRPr lang="pt-BR" smtClean="0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17575" y="742950"/>
            <a:ext cx="4964113" cy="3724275"/>
          </a:xfrm>
          <a:solidFill>
            <a:srgbClr val="FFFFFF"/>
          </a:solidFill>
          <a:ln/>
        </p:spPr>
      </p:sp>
      <p:sp>
        <p:nvSpPr>
          <p:cNvPr id="26628" name="Rectangle 3"/>
          <p:cNvSpPr>
            <a:spLocks noChangeArrowheads="1"/>
          </p:cNvSpPr>
          <p:nvPr>
            <p:ph type="body" idx="1"/>
          </p:nvPr>
        </p:nvSpPr>
        <p:spPr>
          <a:xfrm>
            <a:off x="452438" y="4633913"/>
            <a:ext cx="6043612" cy="446563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4826" tIns="47412" rIns="94826" bIns="47412"/>
          <a:lstStyle/>
          <a:p>
            <a:pPr algn="just">
              <a:spcBef>
                <a:spcPct val="50000"/>
              </a:spcBef>
              <a:buClr>
                <a:srgbClr val="CC3300"/>
              </a:buClr>
              <a:buFont typeface="Wingdings" pitchFamily="2" charset="2"/>
              <a:buNone/>
            </a:pPr>
            <a:endParaRPr lang="pt-BR" smtClean="0">
              <a:solidFill>
                <a:srgbClr val="3366CC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99315E-D93C-4FA9-AA02-6BD94C6FC30E}" type="slidenum">
              <a:rPr lang="pt-BR" smtClean="0"/>
              <a:pPr/>
              <a:t>6</a:t>
            </a:fld>
            <a:endParaRPr lang="pt-BR" smtClean="0"/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17575" y="742950"/>
            <a:ext cx="4964113" cy="3724275"/>
          </a:xfrm>
          <a:solidFill>
            <a:srgbClr val="FFFFFF"/>
          </a:solidFill>
          <a:ln/>
        </p:spPr>
      </p:sp>
      <p:sp>
        <p:nvSpPr>
          <p:cNvPr id="27652" name="Rectangle 3"/>
          <p:cNvSpPr>
            <a:spLocks noChangeArrowheads="1"/>
          </p:cNvSpPr>
          <p:nvPr>
            <p:ph type="body" idx="1"/>
          </p:nvPr>
        </p:nvSpPr>
        <p:spPr>
          <a:xfrm>
            <a:off x="452438" y="4633913"/>
            <a:ext cx="6043612" cy="446563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4826" tIns="47412" rIns="94826" bIns="47412"/>
          <a:lstStyle/>
          <a:p>
            <a:pPr algn="just">
              <a:spcBef>
                <a:spcPct val="50000"/>
              </a:spcBef>
              <a:buClr>
                <a:srgbClr val="CC3300"/>
              </a:buClr>
              <a:buFont typeface="Wingdings" pitchFamily="2" charset="2"/>
              <a:buNone/>
            </a:pPr>
            <a:endParaRPr lang="pt-BR" smtClean="0">
              <a:solidFill>
                <a:srgbClr val="3366CC"/>
              </a:solidFill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9DB2F0-9210-4D35-BE0D-2A872D71F8DA}" type="slidenum">
              <a:rPr lang="pt-BR" smtClean="0"/>
              <a:pPr/>
              <a:t>7</a:t>
            </a:fld>
            <a:endParaRPr lang="pt-BR" smtClean="0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17575" y="742950"/>
            <a:ext cx="4964113" cy="3724275"/>
          </a:xfrm>
          <a:solidFill>
            <a:srgbClr val="FFFFFF"/>
          </a:solidFill>
          <a:ln/>
        </p:spPr>
      </p:sp>
      <p:sp>
        <p:nvSpPr>
          <p:cNvPr id="28676" name="Rectangle 3"/>
          <p:cNvSpPr>
            <a:spLocks noChangeArrowheads="1"/>
          </p:cNvSpPr>
          <p:nvPr>
            <p:ph type="body" idx="1"/>
          </p:nvPr>
        </p:nvSpPr>
        <p:spPr>
          <a:xfrm>
            <a:off x="906463" y="4714875"/>
            <a:ext cx="4984750" cy="446881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4826" tIns="47412" rIns="94826" bIns="47412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7E5620-8EED-4A0F-9C87-6143B61B3543}" type="slidenum">
              <a:rPr lang="pt-BR" smtClean="0"/>
              <a:pPr/>
              <a:t>8</a:t>
            </a:fld>
            <a:endParaRPr lang="pt-BR" smtClean="0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17575" y="742950"/>
            <a:ext cx="4964113" cy="3724275"/>
          </a:xfrm>
          <a:solidFill>
            <a:srgbClr val="FFFFFF"/>
          </a:solidFill>
          <a:ln/>
        </p:spPr>
      </p:sp>
      <p:sp>
        <p:nvSpPr>
          <p:cNvPr id="29700" name="Rectangle 3"/>
          <p:cNvSpPr>
            <a:spLocks noChangeArrowheads="1"/>
          </p:cNvSpPr>
          <p:nvPr>
            <p:ph type="body" idx="1"/>
          </p:nvPr>
        </p:nvSpPr>
        <p:spPr>
          <a:xfrm>
            <a:off x="906463" y="4714875"/>
            <a:ext cx="4984750" cy="446881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4826" tIns="47412" rIns="94826" bIns="47412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pt-BR" smtClean="0"/>
              <a:t>UNIVALI / ALESC - ANÁLISE DAS CONTAS PÚBLICA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A592D8-AE44-4691-BBCB-FE9D33D98DD7}" type="slidenum">
              <a:rPr lang="pt-BR" smtClean="0"/>
              <a:pPr/>
              <a:t>9</a:t>
            </a:fld>
            <a:endParaRPr lang="pt-BR" smtClean="0"/>
          </a:p>
        </p:txBody>
      </p:sp>
      <p:sp>
        <p:nvSpPr>
          <p:cNvPr id="3072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5" name="Espaço Reservado para Anotações 5"/>
          <p:cNvSpPr>
            <a:spLocks noGrp="1"/>
          </p:cNvSpPr>
          <p:nvPr/>
        </p:nvSpPr>
        <p:spPr bwMode="auto">
          <a:xfrm>
            <a:off x="904875" y="4714875"/>
            <a:ext cx="498792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30000"/>
              </a:spcBef>
            </a:pPr>
            <a:endParaRPr lang="pt-BR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065B5F-6938-42AB-9ADE-C6FA7F66CF79}" type="slidenum">
              <a:rPr lang="pt-BR" smtClean="0"/>
              <a:pPr/>
              <a:t>10</a:t>
            </a:fld>
            <a:endParaRPr lang="pt-BR" smtClean="0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17575" y="742950"/>
            <a:ext cx="4964113" cy="3724275"/>
          </a:xfrm>
          <a:solidFill>
            <a:srgbClr val="FFFFFF"/>
          </a:solidFill>
          <a:ln/>
        </p:spPr>
      </p:sp>
      <p:sp>
        <p:nvSpPr>
          <p:cNvPr id="31748" name="Rectangle 3"/>
          <p:cNvSpPr>
            <a:spLocks noChangeArrowheads="1"/>
          </p:cNvSpPr>
          <p:nvPr>
            <p:ph type="body" idx="1"/>
          </p:nvPr>
        </p:nvSpPr>
        <p:spPr>
          <a:xfrm>
            <a:off x="906463" y="4714875"/>
            <a:ext cx="4984750" cy="446881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4826" tIns="47412" rIns="94826" bIns="47412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32772" name="Espaço Reservado para Cabeçalho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pt-BR" smtClean="0"/>
              <a:t>UNIVALI / ALESC - ANÁLISE DAS CONTAS PÚBLICA</a:t>
            </a:r>
          </a:p>
        </p:txBody>
      </p:sp>
      <p:sp>
        <p:nvSpPr>
          <p:cNvPr id="32773" name="Espaço Reservado para Número de Slide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47054A-4D27-44CD-9E3F-3E915BA3DD5C}" type="slidenum">
              <a:rPr lang="pt-BR" smtClean="0"/>
              <a:pPr/>
              <a:t>11</a:t>
            </a:fld>
            <a:endParaRPr lang="pt-B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33796" name="Espaço Reservado para Cabeçalho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pt-BR" smtClean="0"/>
              <a:t>UNIVALI / ALESC - ANÁLISE DAS CONTAS PÚBLICA</a:t>
            </a:r>
          </a:p>
        </p:txBody>
      </p:sp>
      <p:sp>
        <p:nvSpPr>
          <p:cNvPr id="33797" name="Espaço Reservado para Número de Slide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723CCA-C0A2-406F-AE72-3FCB8C816EF5}" type="slidenum">
              <a:rPr lang="pt-BR" smtClean="0"/>
              <a:pPr/>
              <a:t>12</a:t>
            </a:fld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6200" y="1104900"/>
            <a:ext cx="4419600" cy="4857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104900"/>
            <a:ext cx="4419600" cy="4857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7"/>
          <p:cNvSpPr txBox="1">
            <a:spLocks noChangeArrowheads="1"/>
          </p:cNvSpPr>
          <p:nvPr userDrawn="1"/>
        </p:nvSpPr>
        <p:spPr bwMode="auto">
          <a:xfrm>
            <a:off x="0" y="-3175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dirty="0">
                <a:solidFill>
                  <a:schemeClr val="accent2"/>
                </a:solidFill>
                <a:latin typeface="Arial Narrow" pitchFamily="34" charset="0"/>
              </a:rPr>
              <a:t>O CONTROLE DA ADMINISTRAÇÃO PÚBLICA EXECUTADO PELO TCE</a:t>
            </a:r>
          </a:p>
          <a:p>
            <a:pPr algn="ctr">
              <a:defRPr/>
            </a:pPr>
            <a:r>
              <a:rPr lang="pt-BR" dirty="0">
                <a:solidFill>
                  <a:schemeClr val="accent2"/>
                </a:solidFill>
              </a:rPr>
              <a:t>	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7E8E3-5AC9-41FC-970A-5544D262AF8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5500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 Narrow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382000" y="6416675"/>
            <a:ext cx="762000" cy="409575"/>
          </a:xfrm>
        </p:spPr>
        <p:txBody>
          <a:bodyPr/>
          <a:lstStyle>
            <a:lvl1pPr>
              <a:defRPr sz="1400">
                <a:latin typeface="Arial Narrow" pitchFamily="34" charset="0"/>
              </a:defRPr>
            </a:lvl1pPr>
          </a:lstStyle>
          <a:p>
            <a:pPr>
              <a:defRPr/>
            </a:pPr>
            <a:fld id="{0E07B147-16A9-44AF-AEDF-13FEC34190F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0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4876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xfrm>
            <a:off x="665163" y="6367463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03563" y="6367463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FAA5C-DE17-4CD2-B98B-4E4D83F53DD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0" y="6530975"/>
            <a:ext cx="9144000" cy="32702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pt-BR" sz="2000" b="0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9525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104900"/>
            <a:ext cx="899160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793ABC37-84AF-4735-A0F1-50E07D7FB09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6" name="Text Box 1027"/>
          <p:cNvSpPr txBox="1">
            <a:spLocks noChangeArrowheads="1"/>
          </p:cNvSpPr>
          <p:nvPr userDrawn="1"/>
        </p:nvSpPr>
        <p:spPr bwMode="auto">
          <a:xfrm>
            <a:off x="0" y="-3175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pt-BR" dirty="0">
                <a:solidFill>
                  <a:schemeClr val="accent2"/>
                </a:solidFill>
                <a:latin typeface="Arial Narrow" pitchFamily="34" charset="0"/>
              </a:rPr>
              <a:t>O CONTROLE DA ADMINISTRAÇÃO PÚBLICA EXECUTADO PELO TCE</a:t>
            </a:r>
          </a:p>
          <a:p>
            <a:pPr algn="ctr">
              <a:defRPr/>
            </a:pPr>
            <a:r>
              <a:rPr lang="pt-BR" dirty="0">
                <a:solidFill>
                  <a:schemeClr val="accent2"/>
                </a:solidFill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10000"/>
        </a:spcBef>
        <a:spcAft>
          <a:spcPct val="0"/>
        </a:spcAft>
        <a:buSzPct val="75000"/>
        <a:buFont typeface="Wingdings" pitchFamily="2" charset="2"/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476250" indent="-285750" algn="l" rtl="0" eaLnBrk="0" fontAlgn="base" hangingPunct="0">
        <a:spcBef>
          <a:spcPct val="20000"/>
        </a:spcBef>
        <a:spcAft>
          <a:spcPct val="0"/>
        </a:spcAft>
        <a:buClr>
          <a:srgbClr val="00468C"/>
        </a:buClr>
        <a:buSzPct val="50000"/>
        <a:buFont typeface="Wingdings" pitchFamily="2" charset="2"/>
        <a:buChar char="l"/>
        <a:defRPr sz="3200">
          <a:solidFill>
            <a:schemeClr val="tx1"/>
          </a:solidFill>
          <a:latin typeface="+mn-lt"/>
        </a:defRPr>
      </a:lvl2pPr>
      <a:lvl3pPr marL="952500" indent="-285750" algn="l" rtl="0" eaLnBrk="0" fontAlgn="base" hangingPunct="0">
        <a:spcBef>
          <a:spcPct val="10000"/>
        </a:spcBef>
        <a:spcAft>
          <a:spcPct val="0"/>
        </a:spcAft>
        <a:buClr>
          <a:srgbClr val="00468C"/>
        </a:buClr>
        <a:buSzPct val="75000"/>
        <a:buFont typeface="Wingdings" pitchFamily="2" charset="2"/>
        <a:buChar char="§"/>
        <a:defRPr sz="3200">
          <a:solidFill>
            <a:schemeClr val="tx1"/>
          </a:solidFill>
          <a:latin typeface="+mn-lt"/>
        </a:defRPr>
      </a:lvl3pPr>
      <a:lvl4pPr marL="1371600" indent="-228600" algn="l" rtl="0" eaLnBrk="0" fontAlgn="base" hangingPunct="0">
        <a:spcBef>
          <a:spcPct val="10000"/>
        </a:spcBef>
        <a:spcAft>
          <a:spcPct val="0"/>
        </a:spcAft>
        <a:buClr>
          <a:srgbClr val="00468C"/>
        </a:buClr>
        <a:buSzPct val="75000"/>
        <a:buFont typeface="Wingdings" pitchFamily="2" charset="2"/>
        <a:buChar char="w"/>
        <a:defRPr sz="3200">
          <a:solidFill>
            <a:schemeClr val="tx1"/>
          </a:solidFill>
          <a:latin typeface="+mn-lt"/>
        </a:defRPr>
      </a:lvl4pPr>
      <a:lvl5pPr marL="1790700" indent="-228600" algn="l" rtl="0" eaLnBrk="0" fontAlgn="base" hangingPunct="0">
        <a:spcBef>
          <a:spcPct val="10000"/>
        </a:spcBef>
        <a:spcAft>
          <a:spcPct val="0"/>
        </a:spcAft>
        <a:buClr>
          <a:srgbClr val="00468C"/>
        </a:buClr>
        <a:buSzPct val="50000"/>
        <a:buFont typeface="Wingdings" pitchFamily="2" charset="2"/>
        <a:buChar char="o"/>
        <a:defRPr sz="3200">
          <a:solidFill>
            <a:schemeClr val="tx1"/>
          </a:solidFill>
          <a:latin typeface="+mn-lt"/>
        </a:defRPr>
      </a:lvl5pPr>
      <a:lvl6pPr marL="2247900" indent="-228600" algn="l" rtl="0" fontAlgn="base">
        <a:spcBef>
          <a:spcPct val="10000"/>
        </a:spcBef>
        <a:spcAft>
          <a:spcPct val="0"/>
        </a:spcAft>
        <a:buClr>
          <a:srgbClr val="00468C"/>
        </a:buClr>
        <a:buSzPct val="50000"/>
        <a:buFont typeface="Wingdings" pitchFamily="2" charset="2"/>
        <a:buChar char="o"/>
        <a:defRPr sz="3200">
          <a:solidFill>
            <a:schemeClr val="tx1"/>
          </a:solidFill>
          <a:latin typeface="+mn-lt"/>
        </a:defRPr>
      </a:lvl6pPr>
      <a:lvl7pPr marL="2705100" indent="-228600" algn="l" rtl="0" fontAlgn="base">
        <a:spcBef>
          <a:spcPct val="10000"/>
        </a:spcBef>
        <a:spcAft>
          <a:spcPct val="0"/>
        </a:spcAft>
        <a:buClr>
          <a:srgbClr val="00468C"/>
        </a:buClr>
        <a:buSzPct val="50000"/>
        <a:buFont typeface="Wingdings" pitchFamily="2" charset="2"/>
        <a:buChar char="o"/>
        <a:defRPr sz="3200">
          <a:solidFill>
            <a:schemeClr val="tx1"/>
          </a:solidFill>
          <a:latin typeface="+mn-lt"/>
        </a:defRPr>
      </a:lvl7pPr>
      <a:lvl8pPr marL="3162300" indent="-228600" algn="l" rtl="0" fontAlgn="base">
        <a:spcBef>
          <a:spcPct val="10000"/>
        </a:spcBef>
        <a:spcAft>
          <a:spcPct val="0"/>
        </a:spcAft>
        <a:buClr>
          <a:srgbClr val="00468C"/>
        </a:buClr>
        <a:buSzPct val="50000"/>
        <a:buFont typeface="Wingdings" pitchFamily="2" charset="2"/>
        <a:buChar char="o"/>
        <a:defRPr sz="3200">
          <a:solidFill>
            <a:schemeClr val="tx1"/>
          </a:solidFill>
          <a:latin typeface="+mn-lt"/>
        </a:defRPr>
      </a:lvl8pPr>
      <a:lvl9pPr marL="3619500" indent="-228600" algn="l" rtl="0" fontAlgn="base">
        <a:spcBef>
          <a:spcPct val="10000"/>
        </a:spcBef>
        <a:spcAft>
          <a:spcPct val="0"/>
        </a:spcAft>
        <a:buClr>
          <a:srgbClr val="00468C"/>
        </a:buClr>
        <a:buSzPct val="50000"/>
        <a:buFont typeface="Wingdings" pitchFamily="2" charset="2"/>
        <a:buChar char="o"/>
        <a:defRPr sz="32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Número de Slide 3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CAE67C94-03F9-4BD6-987D-6D213297DF49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125955" name="Rectangle 3"/>
          <p:cNvSpPr>
            <a:spLocks noChangeArrowheads="1"/>
          </p:cNvSpPr>
          <p:nvPr/>
        </p:nvSpPr>
        <p:spPr bwMode="auto">
          <a:xfrm>
            <a:off x="139140" y="1798655"/>
            <a:ext cx="8910638" cy="2672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pt-BR" sz="36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O CONTROLE DA ADMINISTRAÇÃO PÚBLICA EXECUTADO PELO TRIBUNAL DE CONTAS</a:t>
            </a:r>
          </a:p>
        </p:txBody>
      </p:sp>
      <p:sp>
        <p:nvSpPr>
          <p:cNvPr id="11268" name="Line 6"/>
          <p:cNvSpPr>
            <a:spLocks noChangeShapeType="1"/>
          </p:cNvSpPr>
          <p:nvPr/>
        </p:nvSpPr>
        <p:spPr bwMode="auto">
          <a:xfrm>
            <a:off x="3051175" y="4694238"/>
            <a:ext cx="6054725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3051175" y="4775200"/>
            <a:ext cx="5935663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 b="0">
                <a:latin typeface="Arial" charset="0"/>
              </a:rPr>
              <a:t>AMFRI</a:t>
            </a:r>
          </a:p>
          <a:p>
            <a:r>
              <a:rPr lang="pt-BR" b="0">
                <a:latin typeface="Arial" charset="0"/>
              </a:rPr>
              <a:t>Encontro de Procuradores e Assessores Jurídicos – Março de 2013.</a:t>
            </a:r>
          </a:p>
          <a:p>
            <a:r>
              <a:rPr lang="pt-BR" b="0">
                <a:latin typeface="Arial" charset="0"/>
              </a:rPr>
              <a:t>João Luiz Gattringer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5" name="Text Box 3"/>
          <p:cNvSpPr txBox="1">
            <a:spLocks noChangeArrowheads="1"/>
          </p:cNvSpPr>
          <p:nvPr/>
        </p:nvSpPr>
        <p:spPr bwMode="auto">
          <a:xfrm>
            <a:off x="207011" y="2473262"/>
            <a:ext cx="5401310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71842" dir="2700000" algn="ctr" rotWithShape="0">
              <a:schemeClr val="tx1"/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spcBef>
                <a:spcPct val="45000"/>
              </a:spcBef>
              <a:buClr>
                <a:schemeClr val="accent2"/>
              </a:buClr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SISTEMA DE CONTROLE INTERNO</a:t>
            </a:r>
          </a:p>
        </p:txBody>
      </p:sp>
      <p:sp>
        <p:nvSpPr>
          <p:cNvPr id="387079" name="Rectangle 7"/>
          <p:cNvSpPr>
            <a:spLocks noChangeArrowheads="1"/>
          </p:cNvSpPr>
          <p:nvPr/>
        </p:nvSpPr>
        <p:spPr bwMode="auto">
          <a:xfrm>
            <a:off x="207010" y="1780985"/>
            <a:ext cx="3430747" cy="46166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81320" dir="2319588" algn="ctr" rotWithShape="0">
              <a:schemeClr val="tx1"/>
            </a:outerShdw>
          </a:effec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CONTROLE INTERNO</a:t>
            </a:r>
          </a:p>
        </p:txBody>
      </p:sp>
      <p:sp>
        <p:nvSpPr>
          <p:cNvPr id="387082" name="Rectangle 10"/>
          <p:cNvSpPr>
            <a:spLocks noChangeArrowheads="1"/>
          </p:cNvSpPr>
          <p:nvPr/>
        </p:nvSpPr>
        <p:spPr bwMode="auto">
          <a:xfrm>
            <a:off x="0" y="1104710"/>
            <a:ext cx="9144000" cy="528637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 CONTROLE NA ADMINISTRAÇÃO PÚBLICA</a:t>
            </a:r>
          </a:p>
        </p:txBody>
      </p:sp>
      <p:sp>
        <p:nvSpPr>
          <p:cNvPr id="20485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76200" y="6376988"/>
            <a:ext cx="1905000" cy="457200"/>
          </a:xfrm>
          <a:noFill/>
        </p:spPr>
        <p:txBody>
          <a:bodyPr/>
          <a:lstStyle/>
          <a:p>
            <a:fld id="{77230C2C-7582-4369-9C63-C40676CD4DD4}" type="slidenum">
              <a:rPr lang="pt-BR" sz="1600" smtClean="0">
                <a:latin typeface="Arial Narrow" pitchFamily="34" charset="0"/>
              </a:rPr>
              <a:pPr/>
              <a:t>10</a:t>
            </a:fld>
            <a:endParaRPr lang="pt-BR" sz="1600" smtClean="0">
              <a:latin typeface="Arial Narrow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07009" y="3164086"/>
            <a:ext cx="8794115" cy="3342453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54013" indent="-354013" algn="just">
              <a:lnSpc>
                <a:spcPct val="85000"/>
              </a:lnSpc>
              <a:spcBef>
                <a:spcPct val="50000"/>
              </a:spcBef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pt-BR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CONTROLADORIA</a:t>
            </a:r>
          </a:p>
          <a:p>
            <a:pPr marL="354013" indent="-354013" algn="just">
              <a:lnSpc>
                <a:spcPct val="85000"/>
              </a:lnSpc>
              <a:spcBef>
                <a:spcPct val="50000"/>
              </a:spcBef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pt-BR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ÓRGÃOS e ENTIDADES;</a:t>
            </a:r>
          </a:p>
          <a:p>
            <a:pPr marL="811213" lvl="1" indent="-354013" algn="just">
              <a:lnSpc>
                <a:spcPct val="85000"/>
              </a:lnSpc>
              <a:spcBef>
                <a:spcPct val="50000"/>
              </a:spcBef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pt-BR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SETORES E AGENTES</a:t>
            </a:r>
          </a:p>
          <a:p>
            <a:pPr marL="1268413" lvl="2" indent="-354013" algn="just">
              <a:lnSpc>
                <a:spcPct val="85000"/>
              </a:lnSpc>
              <a:spcBef>
                <a:spcPct val="50000"/>
              </a:spcBef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pt-BR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(Estrutura mínima: contabilidade, tesouraria, compras e licitações, tributação, recursos humanos, departamento jurídico, departamentos técnicos e publicação)</a:t>
            </a:r>
          </a:p>
          <a:p>
            <a:pPr marL="354013" indent="-354013" algn="just">
              <a:lnSpc>
                <a:spcPct val="85000"/>
              </a:lnSpc>
              <a:spcBef>
                <a:spcPct val="50000"/>
              </a:spcBef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pt-BR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AUDITORIA INTERNA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250825" y="2569274"/>
            <a:ext cx="8713788" cy="353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INSTRUMENTOS GERAIS </a:t>
            </a:r>
          </a:p>
          <a:p>
            <a:pPr algn="ctr">
              <a:defRPr/>
            </a:pPr>
            <a:endParaRPr lang="pt-BR" sz="800" dirty="0">
              <a:ln w="11430"/>
              <a:solidFill>
                <a:schemeClr val="bg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536575" indent="-536575" algn="just">
              <a:buFont typeface="Wingdings" pitchFamily="2" charset="2"/>
              <a:buChar char="§"/>
              <a:defRPr/>
            </a:pPr>
            <a:r>
              <a:rPr lang="pt-BR" sz="20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LEGISLAÇÃO  - Normas  e regulamentos .</a:t>
            </a:r>
          </a:p>
          <a:p>
            <a:pPr marL="804863" lvl="1" indent="-347663" algn="just">
              <a:buFont typeface="Wingdings" pitchFamily="2" charset="2"/>
              <a:buChar char="§"/>
              <a:defRPr/>
            </a:pPr>
            <a:r>
              <a:rPr lang="pt-BR" sz="20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Constituições, Leis Complementares, Leis Ordinárias, Decretos, Resoluções, Portarias, Instruções Normativas, Instruções Técnicas , etc.</a:t>
            </a:r>
          </a:p>
          <a:p>
            <a:pPr marL="993775" lvl="1" indent="-536575" algn="just">
              <a:buFont typeface="Wingdings" pitchFamily="2" charset="2"/>
              <a:buChar char="§"/>
              <a:defRPr/>
            </a:pPr>
            <a:endParaRPr lang="pt-BR" sz="2000" dirty="0">
              <a:ln w="11430"/>
              <a:solidFill>
                <a:schemeClr val="bg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993775" lvl="1" indent="-536575" algn="just">
              <a:defRPr/>
            </a:pPr>
            <a:endParaRPr lang="pt-BR" sz="2000" dirty="0">
              <a:ln w="11430"/>
              <a:solidFill>
                <a:schemeClr val="bg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536575" indent="-536575" algn="just">
              <a:buFont typeface="Wingdings" pitchFamily="2" charset="2"/>
              <a:buChar char="§"/>
              <a:defRPr/>
            </a:pPr>
            <a:r>
              <a:rPr lang="pt-BR" sz="20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PUBLICIDADE DOS ATOS –  publicação e divulgação.</a:t>
            </a:r>
          </a:p>
          <a:p>
            <a:pPr marL="804863" lvl="1" indent="-347663" algn="just">
              <a:buFont typeface="Wingdings" pitchFamily="2" charset="2"/>
              <a:buChar char="§"/>
              <a:defRPr/>
            </a:pPr>
            <a:r>
              <a:rPr lang="pt-BR" sz="20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Diários Oficiais, publicidades diversas.</a:t>
            </a:r>
          </a:p>
          <a:p>
            <a:pPr marL="536575" indent="-536575" algn="just">
              <a:buFont typeface="Wingdings" pitchFamily="2" charset="2"/>
              <a:buChar char="§"/>
              <a:defRPr/>
            </a:pPr>
            <a:endParaRPr lang="pt-BR" sz="2000" dirty="0">
              <a:ln w="11430"/>
              <a:solidFill>
                <a:schemeClr val="bg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>
              <a:defRPr/>
            </a:pPr>
            <a:endParaRPr lang="pt-BR" sz="800" dirty="0">
              <a:ln w="11430"/>
              <a:solidFill>
                <a:schemeClr val="bg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0" y="1092518"/>
            <a:ext cx="9144000" cy="528637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 CONTROLE NA ADMINISTRAÇÃO PÚBLICA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07010" y="1890713"/>
            <a:ext cx="3430747" cy="46166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81320" dir="2319588" algn="ctr" rotWithShape="0">
              <a:schemeClr val="tx1"/>
            </a:outerShdw>
          </a:effec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CONTROLE INTERNO</a:t>
            </a:r>
          </a:p>
        </p:txBody>
      </p:sp>
      <p:sp>
        <p:nvSpPr>
          <p:cNvPr id="21509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76200" y="6534150"/>
            <a:ext cx="1905000" cy="457200"/>
          </a:xfrm>
          <a:noFill/>
        </p:spPr>
        <p:txBody>
          <a:bodyPr anchor="t"/>
          <a:lstStyle/>
          <a:p>
            <a:fld id="{52200E2D-132B-412E-8705-474538280E3D}" type="slidenum">
              <a:rPr lang="pt-BR" sz="1600" smtClean="0">
                <a:latin typeface="Arial Narrow" pitchFamily="34" charset="0"/>
              </a:rPr>
              <a:pPr/>
              <a:t>11</a:t>
            </a:fld>
            <a:endParaRPr lang="pt-BR" sz="160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238633" y="2467025"/>
            <a:ext cx="8442071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INSTRUMENTOS DE CONTROLE INTERNO</a:t>
            </a:r>
          </a:p>
          <a:p>
            <a:pPr algn="ctr">
              <a:defRPr/>
            </a:pPr>
            <a:endParaRPr lang="pt-BR" sz="800" dirty="0">
              <a:ln w="11430"/>
              <a:solidFill>
                <a:schemeClr val="bg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  <a:p>
            <a:pPr marL="536575" indent="-536575" algn="just">
              <a:buFont typeface="Wingdings" pitchFamily="2" charset="2"/>
              <a:buChar char="§"/>
              <a:defRPr/>
            </a:pPr>
            <a:r>
              <a:rPr lang="pt-BR" sz="2800" dirty="0">
                <a:ln w="1143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ATOS EMITIDOS  </a:t>
            </a:r>
            <a:r>
              <a:rPr lang="pt-BR" sz="28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-  Todos os documentos exigidos em lei relativos à:</a:t>
            </a:r>
          </a:p>
          <a:p>
            <a:pPr marL="993775" lvl="1" indent="-369888" algn="just">
              <a:buFont typeface="Wingdings" pitchFamily="2" charset="2"/>
              <a:buChar char="§"/>
              <a:defRPr/>
            </a:pPr>
            <a:r>
              <a:rPr lang="pt-BR" sz="28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Atos de pessoal</a:t>
            </a:r>
          </a:p>
          <a:p>
            <a:pPr marL="993775" lvl="1" indent="-369888" algn="just">
              <a:buFont typeface="Wingdings" pitchFamily="2" charset="2"/>
              <a:buChar char="§"/>
              <a:defRPr/>
            </a:pPr>
            <a:r>
              <a:rPr lang="pt-BR" sz="28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Atos jurídicos de contratação – licitações e contratos;</a:t>
            </a:r>
          </a:p>
          <a:p>
            <a:pPr marL="993775" lvl="1" indent="-369888" algn="just">
              <a:buFont typeface="Wingdings" pitchFamily="2" charset="2"/>
              <a:buChar char="§"/>
              <a:defRPr/>
            </a:pPr>
            <a:r>
              <a:rPr lang="pt-BR" sz="2800" dirty="0">
                <a:ln w="11430"/>
                <a:solidFill>
                  <a:schemeClr val="bg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Atos de solicitações, requisições, petições, recursos administrativos.</a:t>
            </a:r>
          </a:p>
          <a:p>
            <a:pPr marL="993775" lvl="1" indent="-536575" algn="just">
              <a:buFont typeface="Wingdings" pitchFamily="2" charset="2"/>
              <a:buChar char="§"/>
              <a:defRPr/>
            </a:pPr>
            <a:endParaRPr lang="pt-BR" sz="2800" dirty="0">
              <a:ln w="11430"/>
              <a:solidFill>
                <a:schemeClr val="bg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0" y="1092518"/>
            <a:ext cx="9144000" cy="528637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 CONTROLE NA ADMINISTRAÇÃO PÚBLICA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07010" y="1890713"/>
            <a:ext cx="3430747" cy="46166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81320" dir="2319588" algn="ctr" rotWithShape="0">
              <a:schemeClr val="tx1"/>
            </a:outerShdw>
          </a:effec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CONTROLE INTERNO</a:t>
            </a:r>
          </a:p>
        </p:txBody>
      </p:sp>
      <p:sp>
        <p:nvSpPr>
          <p:cNvPr id="22533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76200" y="6534150"/>
            <a:ext cx="1905000" cy="457200"/>
          </a:xfrm>
          <a:noFill/>
        </p:spPr>
        <p:txBody>
          <a:bodyPr anchor="t"/>
          <a:lstStyle/>
          <a:p>
            <a:fld id="{635641E2-E6F2-4C7A-9E68-5712363941F2}" type="slidenum">
              <a:rPr lang="pt-BR" sz="1600" smtClean="0">
                <a:latin typeface="Arial Narrow" pitchFamily="34" charset="0"/>
              </a:rPr>
              <a:pPr/>
              <a:t>12</a:t>
            </a:fld>
            <a:endParaRPr lang="pt-BR" sz="160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250825" y="2645392"/>
            <a:ext cx="8713788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INSTRUMENTOS DE CONTROLE INTERNO</a:t>
            </a:r>
          </a:p>
          <a:p>
            <a:pPr algn="ctr">
              <a:defRPr/>
            </a:pPr>
            <a:endParaRPr lang="pt-BR" sz="8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  <a:p>
            <a:pPr marL="536575" indent="-536575" algn="just">
              <a:buFont typeface="Wingdings" pitchFamily="2" charset="2"/>
              <a:buChar char="§"/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REGISTRO E LEVANTAMENTOS  -  </a:t>
            </a:r>
            <a:r>
              <a:rPr lang="pt-BR" sz="2800" dirty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Todos os documentos exigidos em lei relativos à:</a:t>
            </a:r>
          </a:p>
          <a:p>
            <a:pPr marL="993775" lvl="1" indent="-369888" algn="just">
              <a:buFont typeface="Wingdings" pitchFamily="2" charset="2"/>
              <a:buChar char="§"/>
              <a:defRPr/>
            </a:pPr>
            <a:r>
              <a:rPr lang="pt-BR" sz="2800" dirty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Registros patrimoniais – contábil, financeiro, orçamentário, patrimonial </a:t>
            </a:r>
          </a:p>
          <a:p>
            <a:pPr marL="993775" lvl="1" indent="-369888" algn="just">
              <a:buFont typeface="Wingdings" pitchFamily="2" charset="2"/>
              <a:buChar char="§"/>
              <a:defRPr/>
            </a:pPr>
            <a:r>
              <a:rPr lang="pt-BR" sz="2800" dirty="0">
                <a:ln w="11430"/>
                <a:solidFill>
                  <a:schemeClr val="bg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Balancetes, balanços, relatórios e prestações de contas.</a:t>
            </a:r>
          </a:p>
        </p:txBody>
      </p:sp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0" y="1092518"/>
            <a:ext cx="9144000" cy="528637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 CONTROLE NA ADMINISTRAÇÃO PÚBLICA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07010" y="1890713"/>
            <a:ext cx="3430747" cy="46166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81320" dir="2319588" algn="ctr" rotWithShape="0">
              <a:schemeClr val="tx1"/>
            </a:outerShdw>
          </a:effec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CONTROLE INTERNO</a:t>
            </a:r>
          </a:p>
        </p:txBody>
      </p:sp>
      <p:sp>
        <p:nvSpPr>
          <p:cNvPr id="23557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76200" y="6534150"/>
            <a:ext cx="1905000" cy="457200"/>
          </a:xfrm>
          <a:noFill/>
        </p:spPr>
        <p:txBody>
          <a:bodyPr anchor="t"/>
          <a:lstStyle/>
          <a:p>
            <a:fld id="{AB3421A2-B802-44E2-B837-340626C2F374}" type="slidenum">
              <a:rPr lang="pt-BR" sz="1600" smtClean="0">
                <a:latin typeface="Arial Narrow" pitchFamily="34" charset="0"/>
              </a:rPr>
              <a:pPr/>
              <a:t>13</a:t>
            </a:fld>
            <a:endParaRPr lang="pt-BR" sz="160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Text Box 2"/>
          <p:cNvSpPr txBox="1">
            <a:spLocks noChangeArrowheads="1"/>
          </p:cNvSpPr>
          <p:nvPr/>
        </p:nvSpPr>
        <p:spPr bwMode="auto">
          <a:xfrm>
            <a:off x="6500813" y="6072188"/>
            <a:ext cx="2405062" cy="276225"/>
          </a:xfrm>
          <a:prstGeom prst="rect">
            <a:avLst/>
          </a:prstGeom>
          <a:solidFill>
            <a:srgbClr val="F7F7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pt-BR" sz="1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Fonte: Dicionário Aurélio</a:t>
            </a:r>
          </a:p>
        </p:txBody>
      </p:sp>
      <p:sp>
        <p:nvSpPr>
          <p:cNvPr id="288771" name="Text Box 3"/>
          <p:cNvSpPr txBox="1">
            <a:spLocks noChangeArrowheads="1"/>
          </p:cNvSpPr>
          <p:nvPr/>
        </p:nvSpPr>
        <p:spPr bwMode="auto">
          <a:xfrm>
            <a:off x="533400" y="2611438"/>
            <a:ext cx="1992313" cy="466725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1842" dir="2700000" algn="ctr" rotWithShape="0">
              <a:schemeClr val="tx1"/>
            </a:outerShdw>
          </a:effec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SIGNIFICA: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533400" y="5397500"/>
            <a:ext cx="8382000" cy="5429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spcBef>
                <a:spcPct val="20000"/>
              </a:spcBef>
              <a:defRPr/>
            </a:pPr>
            <a:r>
              <a:rPr lang="pt-BR" sz="290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Restr. Fiscalização financeira. </a:t>
            </a:r>
          </a:p>
        </p:txBody>
      </p:sp>
      <p:sp>
        <p:nvSpPr>
          <p:cNvPr id="288773" name="Rectangle 5"/>
          <p:cNvSpPr>
            <a:spLocks noChangeArrowheads="1"/>
          </p:cNvSpPr>
          <p:nvPr/>
        </p:nvSpPr>
        <p:spPr bwMode="auto">
          <a:xfrm>
            <a:off x="533400" y="2039938"/>
            <a:ext cx="5989638" cy="466725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solidFill>
              <a:srgbClr val="990033"/>
            </a:solidFill>
            <a:miter lim="800000"/>
            <a:headEnd/>
            <a:tailEnd/>
          </a:ln>
          <a:effectLst>
            <a:outerShdw dist="81320" dir="2319588" algn="ctr" rotWithShape="0">
              <a:schemeClr val="tx1"/>
            </a:outerShdw>
          </a:effec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DERIVA DO FRANCÊS: CONTROLE (ô).</a:t>
            </a:r>
          </a:p>
        </p:txBody>
      </p:sp>
      <p:sp>
        <p:nvSpPr>
          <p:cNvPr id="288774" name="Rectangle 6"/>
          <p:cNvSpPr>
            <a:spLocks noChangeArrowheads="1"/>
          </p:cNvSpPr>
          <p:nvPr/>
        </p:nvSpPr>
        <p:spPr bwMode="auto">
          <a:xfrm>
            <a:off x="0" y="1349375"/>
            <a:ext cx="9144000" cy="528638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itchFamily="34" charset="0"/>
              </a:rPr>
              <a:t>SEGUNDO O DICIONÁRIO AURÉLIO, CONTROLE: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533400" y="3182938"/>
            <a:ext cx="8382000" cy="20859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2900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Fiscalização</a:t>
            </a:r>
            <a:r>
              <a:rPr lang="pt-BR" sz="29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exercida sobre as atividades de pessoas, órgãos, departamentos, ou sobre produtos, etc., </a:t>
            </a:r>
            <a:r>
              <a:rPr lang="pt-BR" sz="2900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para que tais atividades, ou produtos, não se desviem das normas preestabelecidas. </a:t>
            </a:r>
          </a:p>
        </p:txBody>
      </p:sp>
      <p:sp>
        <p:nvSpPr>
          <p:cNvPr id="12296" name="Espaço Reservado para Número de Slide 3"/>
          <p:cNvSpPr txBox="1">
            <a:spLocks/>
          </p:cNvSpPr>
          <p:nvPr/>
        </p:nvSpPr>
        <p:spPr bwMode="auto">
          <a:xfrm>
            <a:off x="76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B860297E-E554-49C7-83B5-E7B5E3F1522B}" type="slidenum">
              <a:rPr lang="pt-BR" sz="1400"/>
              <a:pPr/>
              <a:t>2</a:t>
            </a:fld>
            <a:endParaRPr lang="pt-BR" sz="140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ChangeArrowheads="1"/>
          </p:cNvSpPr>
          <p:nvPr/>
        </p:nvSpPr>
        <p:spPr bwMode="auto">
          <a:xfrm>
            <a:off x="152400" y="2800795"/>
            <a:ext cx="8839200" cy="2709973"/>
          </a:xfrm>
          <a:prstGeom prst="rect">
            <a:avLst/>
          </a:prstGeom>
          <a:solidFill>
            <a:schemeClr val="bg1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27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 possibilidade de </a:t>
            </a:r>
            <a:r>
              <a:rPr lang="pt-BR" sz="2700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verificação, inspeção, exame</a:t>
            </a:r>
            <a:r>
              <a:rPr lang="pt-BR" sz="27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pela própria Administração, por outros Poderes ou por qualquer cidadão, </a:t>
            </a:r>
            <a:r>
              <a:rPr lang="pt-BR" sz="2700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da efetiva correção na conduta gerencial</a:t>
            </a:r>
            <a:r>
              <a:rPr lang="pt-BR" sz="27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de um Poder, órgão ou autoridade, no escopo de </a:t>
            </a:r>
            <a:r>
              <a:rPr lang="pt-BR" sz="2700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garantir atuação conforme os modelos desejados e anteriormente planejados, gerando uma aferição sistemática</a:t>
            </a:r>
            <a:r>
              <a:rPr lang="pt-BR" sz="27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</a:p>
        </p:txBody>
      </p:sp>
      <p:sp>
        <p:nvSpPr>
          <p:cNvPr id="380930" name="Text Box 2"/>
          <p:cNvSpPr txBox="1">
            <a:spLocks noChangeArrowheads="1"/>
          </p:cNvSpPr>
          <p:nvPr/>
        </p:nvSpPr>
        <p:spPr bwMode="auto">
          <a:xfrm>
            <a:off x="6523038" y="5619750"/>
            <a:ext cx="2478087" cy="276225"/>
          </a:xfrm>
          <a:prstGeom prst="rect">
            <a:avLst/>
          </a:prstGeom>
          <a:solidFill>
            <a:srgbClr val="F7F7F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pt-BR" sz="1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EVANDRO MARTINS GUERRA</a:t>
            </a:r>
          </a:p>
        </p:txBody>
      </p:sp>
      <p:sp>
        <p:nvSpPr>
          <p:cNvPr id="380933" name="Rectangle 5"/>
          <p:cNvSpPr>
            <a:spLocks noChangeArrowheads="1"/>
          </p:cNvSpPr>
          <p:nvPr/>
        </p:nvSpPr>
        <p:spPr bwMode="auto">
          <a:xfrm>
            <a:off x="165545" y="2137601"/>
            <a:ext cx="2147887" cy="466725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solidFill>
              <a:srgbClr val="990033"/>
            </a:solidFill>
            <a:miter lim="800000"/>
            <a:headEnd/>
            <a:tailEnd/>
          </a:ln>
          <a:effectLst>
            <a:outerShdw dist="71842" dir="2700000" algn="ctr" rotWithShape="0">
              <a:schemeClr val="tx1"/>
            </a:outerShdw>
          </a:effec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CONTROLE É</a:t>
            </a:r>
          </a:p>
        </p:txBody>
      </p:sp>
      <p:sp>
        <p:nvSpPr>
          <p:cNvPr id="380934" name="Rectangle 6"/>
          <p:cNvSpPr>
            <a:spLocks noChangeArrowheads="1"/>
          </p:cNvSpPr>
          <p:nvPr/>
        </p:nvSpPr>
        <p:spPr bwMode="auto">
          <a:xfrm>
            <a:off x="0" y="1357313"/>
            <a:ext cx="9144000" cy="528637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itchFamily="34" charset="0"/>
              </a:rPr>
              <a:t>NA ADMINISTRAÇÃO PÚBLICA</a:t>
            </a:r>
          </a:p>
        </p:txBody>
      </p:sp>
      <p:sp>
        <p:nvSpPr>
          <p:cNvPr id="13318" name="Espaço Reservado para Número de Slide 3"/>
          <p:cNvSpPr txBox="1">
            <a:spLocks/>
          </p:cNvSpPr>
          <p:nvPr/>
        </p:nvSpPr>
        <p:spPr bwMode="auto">
          <a:xfrm>
            <a:off x="76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9D18358A-D6F1-4007-9FD7-31E96C80B90E}" type="slidenum">
              <a:rPr lang="pt-BR" sz="1400"/>
              <a:pPr/>
              <a:t>3</a:t>
            </a:fld>
            <a:endParaRPr lang="pt-BR" sz="140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6" name="Rectangle 4"/>
          <p:cNvSpPr>
            <a:spLocks noChangeArrowheads="1"/>
          </p:cNvSpPr>
          <p:nvPr/>
        </p:nvSpPr>
        <p:spPr bwMode="auto">
          <a:xfrm>
            <a:off x="76200" y="2110846"/>
            <a:ext cx="9144000" cy="528637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 CONTROLE NA ADMINISTRAÇÃO PÚBLICA</a:t>
            </a:r>
          </a:p>
        </p:txBody>
      </p:sp>
      <p:sp>
        <p:nvSpPr>
          <p:cNvPr id="330758" name="Rectangle 6"/>
          <p:cNvSpPr>
            <a:spLocks noChangeArrowheads="1"/>
          </p:cNvSpPr>
          <p:nvPr/>
        </p:nvSpPr>
        <p:spPr bwMode="auto">
          <a:xfrm>
            <a:off x="3198993" y="3357342"/>
            <a:ext cx="45175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itchFamily="34" charset="0"/>
              </a:rPr>
              <a:t>(Art. 37 “caput” da CRFB/88).</a:t>
            </a:r>
          </a:p>
        </p:txBody>
      </p:sp>
      <p:sp>
        <p:nvSpPr>
          <p:cNvPr id="330760" name="Rectangle 8"/>
          <p:cNvSpPr>
            <a:spLocks noChangeArrowheads="1"/>
          </p:cNvSpPr>
          <p:nvPr/>
        </p:nvSpPr>
        <p:spPr bwMode="auto">
          <a:xfrm>
            <a:off x="2312099" y="4345496"/>
            <a:ext cx="6548437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13592" dir="1593903" algn="ctr" rotWithShape="0">
              <a:schemeClr val="tx1"/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Na Administração Pública o agente somente poderá fazer aquilo que a lei determina. </a:t>
            </a:r>
          </a:p>
        </p:txBody>
      </p:sp>
      <p:sp>
        <p:nvSpPr>
          <p:cNvPr id="14341" name="Espaço Reservado para Número de Slide 3"/>
          <p:cNvSpPr>
            <a:spLocks noGrp="1"/>
          </p:cNvSpPr>
          <p:nvPr>
            <p:ph type="sldNum" sz="quarter" idx="11"/>
          </p:nvPr>
        </p:nvSpPr>
        <p:spPr>
          <a:xfrm>
            <a:off x="76200" y="6400800"/>
            <a:ext cx="1905000" cy="457200"/>
          </a:xfrm>
          <a:noFill/>
        </p:spPr>
        <p:txBody>
          <a:bodyPr/>
          <a:lstStyle/>
          <a:p>
            <a:fld id="{B651410F-A506-4886-B2BE-A08DAA955FAC}" type="slidenum">
              <a:rPr lang="pt-BR" smtClean="0">
                <a:latin typeface="Tahoma" pitchFamily="34" charset="0"/>
              </a:rPr>
              <a:pPr/>
              <a:t>4</a:t>
            </a:fld>
            <a:endParaRPr lang="pt-BR" smtClean="0">
              <a:latin typeface="Tahoma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517648" y="2834122"/>
            <a:ext cx="6477000" cy="523220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DECORRE DO </a:t>
            </a:r>
            <a:r>
              <a:rPr lang="pt-BR" sz="2800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PRINCÍPIO DA LEGALIDADE</a:t>
            </a: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:</a:t>
            </a:r>
          </a:p>
        </p:txBody>
      </p:sp>
      <p:sp>
        <p:nvSpPr>
          <p:cNvPr id="7" name="Retângulo 6"/>
          <p:cNvSpPr/>
          <p:nvPr/>
        </p:nvSpPr>
        <p:spPr>
          <a:xfrm>
            <a:off x="76200" y="910517"/>
            <a:ext cx="90678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COMO OCORRE O CONTROLE NA ADMINISTRAÇÃO PÚBLICA?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7" name="Rectangle 3"/>
          <p:cNvSpPr>
            <a:spLocks noChangeArrowheads="1"/>
          </p:cNvSpPr>
          <p:nvPr/>
        </p:nvSpPr>
        <p:spPr bwMode="auto">
          <a:xfrm>
            <a:off x="0" y="1428750"/>
            <a:ext cx="9144000" cy="528638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 CONTROLE NA ADMINISTRAÇÃO PÚBLICA</a:t>
            </a:r>
          </a:p>
        </p:txBody>
      </p:sp>
      <p:sp>
        <p:nvSpPr>
          <p:cNvPr id="4" name="Retângulo 3"/>
          <p:cNvSpPr/>
          <p:nvPr/>
        </p:nvSpPr>
        <p:spPr>
          <a:xfrm>
            <a:off x="5715000" y="6072188"/>
            <a:ext cx="3214688" cy="338137"/>
          </a:xfrm>
          <a:prstGeom prst="rect">
            <a:avLst/>
          </a:prstGeom>
          <a:solidFill>
            <a:srgbClr val="F7F7F7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048000" lvl="4" indent="-2238375" algn="just">
              <a:spcBef>
                <a:spcPct val="50000"/>
              </a:spcBef>
              <a:buClr>
                <a:srgbClr val="CC3300"/>
              </a:buClr>
              <a:buFont typeface="Wingdings" pitchFamily="2" charset="2"/>
              <a:buNone/>
              <a:defRPr/>
            </a:pPr>
            <a:r>
              <a:rPr lang="pt-BR" sz="16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ROBERTÔNIO PESSOA</a:t>
            </a:r>
          </a:p>
        </p:txBody>
      </p:sp>
      <p:sp>
        <p:nvSpPr>
          <p:cNvPr id="15364" name="Espaço Reservado para Número de Slide 3"/>
          <p:cNvSpPr txBox="1">
            <a:spLocks/>
          </p:cNvSpPr>
          <p:nvPr/>
        </p:nvSpPr>
        <p:spPr bwMode="auto">
          <a:xfrm>
            <a:off x="76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A7F45B2F-FE82-46E8-A269-CB139F05F481}" type="slidenum">
              <a:rPr lang="pt-BR" sz="1400"/>
              <a:pPr/>
              <a:t>5</a:t>
            </a:fld>
            <a:endParaRPr lang="pt-BR" sz="1400"/>
          </a:p>
        </p:txBody>
      </p:sp>
      <p:sp>
        <p:nvSpPr>
          <p:cNvPr id="6" name="Retângulo 5"/>
          <p:cNvSpPr/>
          <p:nvPr/>
        </p:nvSpPr>
        <p:spPr>
          <a:xfrm>
            <a:off x="329184" y="2084174"/>
            <a:ext cx="8600504" cy="3416320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27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itchFamily="34" charset="0"/>
              </a:rPr>
              <a:t>Surge como: </a:t>
            </a:r>
          </a:p>
          <a:p>
            <a:pPr marL="568325" lvl="1" indent="-377825" algn="just">
              <a:spcBef>
                <a:spcPct val="50000"/>
              </a:spcBef>
              <a:buClr>
                <a:schemeClr val="tx1"/>
              </a:buClr>
              <a:buFont typeface="Wingdings" pitchFamily="2" charset="2"/>
              <a:buAutoNum type="alphaLcParenR"/>
              <a:defRPr/>
            </a:pPr>
            <a:r>
              <a:rPr lang="pt-BR" sz="2700" u="sng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itchFamily="34" charset="0"/>
              </a:rPr>
              <a:t>Meio de garantia</a:t>
            </a:r>
            <a:r>
              <a:rPr lang="pt-BR" sz="27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itchFamily="34" charset="0"/>
              </a:rPr>
              <a:t> da consecução das finalidades públicas; </a:t>
            </a:r>
          </a:p>
          <a:p>
            <a:pPr marL="568325" lvl="1" indent="-377825" algn="just">
              <a:spcBef>
                <a:spcPct val="50000"/>
              </a:spcBef>
              <a:buClr>
                <a:schemeClr val="tx1"/>
              </a:buClr>
              <a:buFont typeface="Wingdings" pitchFamily="2" charset="2"/>
              <a:buAutoNum type="alphaLcParenR" startAt="2"/>
              <a:defRPr/>
            </a:pPr>
            <a:r>
              <a:rPr lang="pt-BR" sz="27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itchFamily="34" charset="0"/>
              </a:rPr>
              <a:t>E de </a:t>
            </a:r>
            <a:r>
              <a:rPr lang="pt-BR" sz="2700" u="sng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itchFamily="34" charset="0"/>
              </a:rPr>
              <a:t>proteção</a:t>
            </a:r>
            <a:r>
              <a:rPr lang="pt-BR" sz="27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itchFamily="34" charset="0"/>
              </a:rPr>
              <a:t> dos direitos e interesses dos administrados </a:t>
            </a:r>
            <a:r>
              <a:rPr lang="pt-BR" sz="2700" u="sng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itchFamily="34" charset="0"/>
              </a:rPr>
              <a:t>contra atos lesivos</a:t>
            </a:r>
            <a:r>
              <a:rPr lang="pt-BR" sz="27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itchFamily="34" charset="0"/>
              </a:rPr>
              <a:t> ou simplesmente </a:t>
            </a:r>
            <a:r>
              <a:rPr lang="pt-BR" sz="2700" u="sng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itchFamily="34" charset="0"/>
              </a:rPr>
              <a:t>ilegais</a:t>
            </a:r>
            <a:r>
              <a:rPr lang="pt-BR" sz="27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itchFamily="34" charset="0"/>
              </a:rPr>
              <a:t> da </a:t>
            </a:r>
            <a:r>
              <a:rPr lang="pt-BR" sz="27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itchFamily="34" charset="0"/>
              </a:rPr>
              <a:t>AdmInistração</a:t>
            </a:r>
            <a:r>
              <a:rPr lang="pt-BR" sz="27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itchFamily="34" charset="0"/>
              </a:rPr>
              <a:t> Pública, em todos os âmbitos do governo.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8" name="Rectangle 4"/>
          <p:cNvSpPr>
            <a:spLocks noChangeArrowheads="1"/>
          </p:cNvSpPr>
          <p:nvPr/>
        </p:nvSpPr>
        <p:spPr bwMode="auto">
          <a:xfrm>
            <a:off x="0" y="1262063"/>
            <a:ext cx="9144000" cy="523875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 CONTROLE NA ADMINISTRAÇÃO PÚBLICA</a:t>
            </a:r>
          </a:p>
        </p:txBody>
      </p:sp>
      <p:sp>
        <p:nvSpPr>
          <p:cNvPr id="16387" name="Espaço Reservado para Número de Slide 3"/>
          <p:cNvSpPr txBox="1">
            <a:spLocks/>
          </p:cNvSpPr>
          <p:nvPr/>
        </p:nvSpPr>
        <p:spPr bwMode="auto">
          <a:xfrm>
            <a:off x="76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fld id="{359E2D33-4F05-41AD-915D-B4E92A377168}" type="slidenum">
              <a:rPr lang="pt-BR" sz="1400"/>
              <a:pPr/>
              <a:t>6</a:t>
            </a:fld>
            <a:endParaRPr lang="pt-BR" sz="1400"/>
          </a:p>
        </p:txBody>
      </p:sp>
      <p:sp>
        <p:nvSpPr>
          <p:cNvPr id="7" name="Retângulo 6"/>
          <p:cNvSpPr/>
          <p:nvPr/>
        </p:nvSpPr>
        <p:spPr>
          <a:xfrm>
            <a:off x="357188" y="3009665"/>
            <a:ext cx="8634412" cy="1508105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457200" indent="-457200" algn="just">
              <a:buFontTx/>
              <a:buAutoNum type="arabicPeriod"/>
              <a:defRPr/>
            </a:pPr>
            <a:r>
              <a:rPr lang="pt-BR" sz="2300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QUANTO AO </a:t>
            </a:r>
            <a:r>
              <a:rPr lang="pt-BR" sz="2300" u="sng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ÓRGÃO QUE O EXERCITA</a:t>
            </a:r>
            <a:r>
              <a:rPr lang="pt-BR" sz="23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</a:p>
          <a:p>
            <a:pPr marL="914400" lvl="1" indent="-457200" algn="just">
              <a:buFontTx/>
              <a:buChar char="•"/>
              <a:defRPr/>
            </a:pPr>
            <a:r>
              <a:rPr lang="pt-BR" sz="23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Administrativo (ou Executivo)</a:t>
            </a:r>
          </a:p>
          <a:p>
            <a:pPr marL="914400" lvl="1" indent="-457200" algn="just">
              <a:buFontTx/>
              <a:buChar char="•"/>
              <a:defRPr/>
            </a:pPr>
            <a:r>
              <a:rPr lang="pt-BR" sz="23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Legislativo (ou Parlamentar)</a:t>
            </a:r>
          </a:p>
          <a:p>
            <a:pPr marL="914400" lvl="1" indent="-457200" algn="just">
              <a:buFontTx/>
              <a:buChar char="•"/>
              <a:defRPr/>
            </a:pPr>
            <a:r>
              <a:rPr lang="pt-BR" sz="23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Judicial</a:t>
            </a:r>
          </a:p>
        </p:txBody>
      </p:sp>
      <p:sp>
        <p:nvSpPr>
          <p:cNvPr id="8" name="Retângulo 7"/>
          <p:cNvSpPr/>
          <p:nvPr/>
        </p:nvSpPr>
        <p:spPr>
          <a:xfrm>
            <a:off x="357188" y="4615306"/>
            <a:ext cx="8634412" cy="1508105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457200" indent="-457200" algn="just">
              <a:buFontTx/>
              <a:buAutoNum type="arabicPeriod" startAt="2"/>
              <a:defRPr/>
            </a:pPr>
            <a:r>
              <a:rPr lang="pt-BR" sz="2300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QUANTO AO </a:t>
            </a:r>
            <a:r>
              <a:rPr lang="pt-BR" sz="2300" u="sng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MOMENTO</a:t>
            </a:r>
            <a:r>
              <a:rPr lang="pt-BR" sz="2300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</a:p>
          <a:p>
            <a:pPr marL="914400" lvl="1" indent="-457200" algn="just">
              <a:buFontTx/>
              <a:buChar char="•"/>
              <a:defRPr/>
            </a:pPr>
            <a:r>
              <a:rPr lang="pt-BR" sz="23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Prévio (planejamento)</a:t>
            </a:r>
          </a:p>
          <a:p>
            <a:pPr marL="914400" lvl="1" indent="-457200" algn="just">
              <a:buFontTx/>
              <a:buChar char="•"/>
              <a:defRPr/>
            </a:pPr>
            <a:r>
              <a:rPr lang="pt-BR" sz="23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Concomitante (execução)</a:t>
            </a:r>
          </a:p>
          <a:p>
            <a:pPr marL="914400" lvl="1" indent="-457200" algn="just">
              <a:buFontTx/>
              <a:buChar char="•"/>
              <a:defRPr/>
            </a:pPr>
            <a:r>
              <a:rPr lang="pt-BR" sz="23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Posterior (verificação do que foi realizado)</a:t>
            </a:r>
          </a:p>
        </p:txBody>
      </p:sp>
      <p:sp>
        <p:nvSpPr>
          <p:cNvPr id="9" name="Retângulo 8"/>
          <p:cNvSpPr/>
          <p:nvPr/>
        </p:nvSpPr>
        <p:spPr>
          <a:xfrm>
            <a:off x="88964" y="1973610"/>
            <a:ext cx="8902636" cy="830997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Há diversificação e variação dos tipos e formas de controle da atividade administrativa</a:t>
            </a: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Verdana" pitchFamily="34" charset="0"/>
              </a:rPr>
              <a:t>: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2273809" y="2264664"/>
            <a:ext cx="5907024" cy="5078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spcBef>
                <a:spcPct val="45000"/>
              </a:spcBef>
              <a:defRPr/>
            </a:pPr>
            <a:r>
              <a:rPr lang="pt-BR" sz="27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 constituição adotou o controle:</a:t>
            </a:r>
          </a:p>
        </p:txBody>
      </p:sp>
      <p:sp>
        <p:nvSpPr>
          <p:cNvPr id="378886" name="Text Box 6"/>
          <p:cNvSpPr txBox="1">
            <a:spLocks noChangeArrowheads="1"/>
          </p:cNvSpPr>
          <p:nvPr/>
        </p:nvSpPr>
        <p:spPr bwMode="auto">
          <a:xfrm>
            <a:off x="866775" y="4159250"/>
            <a:ext cx="1274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1200" dirty="0">
                <a:solidFill>
                  <a:srgbClr val="070337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CRFB/88 </a:t>
            </a:r>
          </a:p>
          <a:p>
            <a:pPr algn="ctr">
              <a:defRPr/>
            </a:pPr>
            <a:r>
              <a:rPr lang="pt-BR" sz="1200" dirty="0">
                <a:solidFill>
                  <a:srgbClr val="070337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ARTS. 70 A 75</a:t>
            </a:r>
          </a:p>
        </p:txBody>
      </p:sp>
      <p:sp>
        <p:nvSpPr>
          <p:cNvPr id="378887" name="Rectangle 7"/>
          <p:cNvSpPr>
            <a:spLocks noChangeArrowheads="1"/>
          </p:cNvSpPr>
          <p:nvPr/>
        </p:nvSpPr>
        <p:spPr bwMode="auto">
          <a:xfrm>
            <a:off x="2837688" y="5215128"/>
            <a:ext cx="2717411" cy="46166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Controle interno</a:t>
            </a:r>
          </a:p>
        </p:txBody>
      </p:sp>
      <p:sp>
        <p:nvSpPr>
          <p:cNvPr id="378888" name="Rectangle 8"/>
          <p:cNvSpPr>
            <a:spLocks noChangeArrowheads="1"/>
          </p:cNvSpPr>
          <p:nvPr/>
        </p:nvSpPr>
        <p:spPr bwMode="auto">
          <a:xfrm>
            <a:off x="2825496" y="5760720"/>
            <a:ext cx="2795958" cy="46166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Controle externo</a:t>
            </a:r>
          </a:p>
        </p:txBody>
      </p:sp>
      <p:sp>
        <p:nvSpPr>
          <p:cNvPr id="20488" name="Rectangle 9"/>
          <p:cNvSpPr>
            <a:spLocks noChangeArrowheads="1"/>
          </p:cNvSpPr>
          <p:nvPr/>
        </p:nvSpPr>
        <p:spPr bwMode="auto">
          <a:xfrm>
            <a:off x="2286000" y="4619244"/>
            <a:ext cx="5894833" cy="50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>
              <a:spcBef>
                <a:spcPct val="50000"/>
              </a:spcBef>
              <a:buFont typeface="+mj-lt"/>
              <a:buAutoNum type="arabicPeriod" startAt="4"/>
              <a:defRPr/>
            </a:pPr>
            <a:r>
              <a:rPr lang="pt-BR" sz="2700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CONFORME A </a:t>
            </a:r>
            <a:r>
              <a:rPr lang="pt-BR" sz="2700" u="sng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LOCALIZAÇÃO</a:t>
            </a:r>
            <a:r>
              <a:rPr lang="pt-BR" sz="2700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</a:p>
        </p:txBody>
      </p:sp>
      <p:sp>
        <p:nvSpPr>
          <p:cNvPr id="20489" name="Rectangle 10"/>
          <p:cNvSpPr>
            <a:spLocks noChangeArrowheads="1"/>
          </p:cNvSpPr>
          <p:nvPr/>
        </p:nvSpPr>
        <p:spPr bwMode="auto">
          <a:xfrm>
            <a:off x="2286000" y="2853881"/>
            <a:ext cx="6477000" cy="50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>
              <a:spcBef>
                <a:spcPct val="50000"/>
              </a:spcBef>
              <a:buFont typeface="+mj-lt"/>
              <a:buAutoNum type="arabicPeriod" startAt="3"/>
              <a:defRPr/>
            </a:pPr>
            <a:r>
              <a:rPr lang="pt-BR" sz="2700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CONFORME O </a:t>
            </a:r>
            <a:r>
              <a:rPr lang="pt-BR" sz="2700" u="sng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ASPECTO</a:t>
            </a:r>
            <a:r>
              <a:rPr lang="pt-BR" sz="2700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</a:p>
        </p:txBody>
      </p:sp>
      <p:sp>
        <p:nvSpPr>
          <p:cNvPr id="378891" name="Rectangle 11"/>
          <p:cNvSpPr>
            <a:spLocks noChangeArrowheads="1"/>
          </p:cNvSpPr>
          <p:nvPr/>
        </p:nvSpPr>
        <p:spPr bwMode="auto">
          <a:xfrm>
            <a:off x="2862072" y="3402521"/>
            <a:ext cx="1863011" cy="46166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Legalidade</a:t>
            </a:r>
          </a:p>
        </p:txBody>
      </p:sp>
      <p:sp>
        <p:nvSpPr>
          <p:cNvPr id="378892" name="Rectangle 12"/>
          <p:cNvSpPr>
            <a:spLocks noChangeArrowheads="1"/>
          </p:cNvSpPr>
          <p:nvPr/>
        </p:nvSpPr>
        <p:spPr bwMode="auto">
          <a:xfrm>
            <a:off x="2874264" y="3938588"/>
            <a:ext cx="1186543" cy="46166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Mérito</a:t>
            </a:r>
          </a:p>
        </p:txBody>
      </p:sp>
      <p:sp>
        <p:nvSpPr>
          <p:cNvPr id="378893" name="Rectangle 13"/>
          <p:cNvSpPr>
            <a:spLocks noChangeArrowheads="1"/>
          </p:cNvSpPr>
          <p:nvPr/>
        </p:nvSpPr>
        <p:spPr bwMode="auto">
          <a:xfrm>
            <a:off x="0" y="1223201"/>
            <a:ext cx="9144000" cy="528637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 CONTROLE NA ADMINISTRAÇÃO PÚBLICA</a:t>
            </a:r>
          </a:p>
        </p:txBody>
      </p:sp>
      <p:sp>
        <p:nvSpPr>
          <p:cNvPr id="17419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5A3783E-AA9C-4850-B354-1B4D75C6C129}" type="slidenum">
              <a:rPr lang="pt-BR" smtClean="0"/>
              <a:pPr/>
              <a:t>7</a:t>
            </a:fld>
            <a:endParaRPr lang="pt-BR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5" name="Text Box 3"/>
          <p:cNvSpPr txBox="1">
            <a:spLocks noChangeArrowheads="1"/>
          </p:cNvSpPr>
          <p:nvPr/>
        </p:nvSpPr>
        <p:spPr bwMode="auto">
          <a:xfrm>
            <a:off x="207010" y="2582990"/>
            <a:ext cx="8794115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71842" dir="2700000" algn="ctr" rotWithShape="0">
              <a:schemeClr val="tx1"/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spcBef>
                <a:spcPct val="45000"/>
              </a:spcBef>
              <a:buClr>
                <a:schemeClr val="accent2"/>
              </a:buClr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Realizado por órgão integrante da estrutura da própria administração, sobre seus próprios atos e agentes;</a:t>
            </a:r>
          </a:p>
        </p:txBody>
      </p:sp>
      <p:sp>
        <p:nvSpPr>
          <p:cNvPr id="387079" name="Rectangle 7"/>
          <p:cNvSpPr>
            <a:spLocks noChangeArrowheads="1"/>
          </p:cNvSpPr>
          <p:nvPr/>
        </p:nvSpPr>
        <p:spPr bwMode="auto">
          <a:xfrm>
            <a:off x="207010" y="1890713"/>
            <a:ext cx="3430747" cy="46166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81320" dir="2319588" algn="ctr" rotWithShape="0">
              <a:schemeClr val="tx1"/>
            </a:outerShdw>
          </a:effec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CONTROLE INTERNO</a:t>
            </a:r>
          </a:p>
        </p:txBody>
      </p:sp>
      <p:sp>
        <p:nvSpPr>
          <p:cNvPr id="387082" name="Rectangle 10"/>
          <p:cNvSpPr>
            <a:spLocks noChangeArrowheads="1"/>
          </p:cNvSpPr>
          <p:nvPr/>
        </p:nvSpPr>
        <p:spPr bwMode="auto">
          <a:xfrm>
            <a:off x="0" y="1214438"/>
            <a:ext cx="9144000" cy="528637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 CONTROLE NA ADMINISTRAÇÃO PÚBLICA</a:t>
            </a:r>
          </a:p>
        </p:txBody>
      </p:sp>
      <p:sp>
        <p:nvSpPr>
          <p:cNvPr id="18437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8944261-A65D-40CE-A370-4BCAC06AF2F2}" type="slidenum">
              <a:rPr lang="pt-BR" smtClean="0"/>
              <a:pPr/>
              <a:t>8</a:t>
            </a:fld>
            <a:endParaRPr lang="pt-BR" smtClean="0"/>
          </a:p>
        </p:txBody>
      </p:sp>
      <p:sp>
        <p:nvSpPr>
          <p:cNvPr id="10" name="Retângulo 9"/>
          <p:cNvSpPr/>
          <p:nvPr/>
        </p:nvSpPr>
        <p:spPr>
          <a:xfrm>
            <a:off x="207009" y="3895606"/>
            <a:ext cx="8794115" cy="2474524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lnSpc>
                <a:spcPct val="85000"/>
              </a:lnSpc>
              <a:spcBef>
                <a:spcPct val="50000"/>
              </a:spcBef>
              <a:buClr>
                <a:schemeClr val="accent2"/>
              </a:buClr>
              <a:defRPr/>
            </a:pPr>
            <a:r>
              <a:rPr lang="pt-BR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SÚMULA 473 DO STF</a:t>
            </a:r>
          </a:p>
          <a:p>
            <a:pPr algn="just">
              <a:lnSpc>
                <a:spcPct val="85000"/>
              </a:lnSpc>
              <a:spcBef>
                <a:spcPct val="50000"/>
              </a:spcBef>
              <a:buClr>
                <a:schemeClr val="accent2"/>
              </a:buClr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 Administração pode </a:t>
            </a:r>
            <a:r>
              <a:rPr lang="pt-BR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anular</a:t>
            </a: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seus próprios atos, quando eivados de vícios que os tornem </a:t>
            </a:r>
            <a:r>
              <a:rPr lang="pt-BR" u="sng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ilegais</a:t>
            </a: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porque deles não se originam direitos, ou </a:t>
            </a:r>
            <a:r>
              <a:rPr lang="pt-BR" dirty="0">
                <a:ln w="1143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revogá-los</a:t>
            </a: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por motivo de  conveniência e oportunidade, respeitados os direitos adquiridos e ressalvada, em todos os casos, a apreciação judicial.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9F601A-19E5-409E-A242-51687DCA7B13}" type="slidenum">
              <a:rPr lang="pt-BR" smtClean="0"/>
              <a:pPr/>
              <a:t>9</a:t>
            </a:fld>
            <a:endParaRPr lang="pt-BR" smtClean="0"/>
          </a:p>
        </p:txBody>
      </p:sp>
      <p:sp>
        <p:nvSpPr>
          <p:cNvPr id="1166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06563" y="2225675"/>
            <a:ext cx="7351712" cy="438308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pt-BR" sz="2400" smtClean="0">
                <a:solidFill>
                  <a:srgbClr val="000066"/>
                </a:solidFill>
                <a:latin typeface="Arial Narrow" pitchFamily="34" charset="0"/>
                <a:cs typeface="Times New Roman" pitchFamily="18" charset="0"/>
              </a:rPr>
              <a:t>I) 	avaliar o cumprimento das metas previstas no plano plurianual, a execução dos programas de governo e dos orçamentos da União; </a:t>
            </a:r>
          </a:p>
          <a:p>
            <a:pPr algn="just"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pt-BR" sz="2400" smtClean="0">
                <a:solidFill>
                  <a:srgbClr val="000066"/>
                </a:solidFill>
                <a:latin typeface="Arial Narrow" pitchFamily="34" charset="0"/>
                <a:cs typeface="Times New Roman" pitchFamily="18" charset="0"/>
              </a:rPr>
              <a:t>II) comprovar a legalidade e avaliar os resultados, quanto à eficácia e eficiência, da gestão orçamentária, financeira e patrimonial nos órgãos e entidades da administração federal, bem como da aplicação de recursos públicos por entidades de direito privado; </a:t>
            </a:r>
          </a:p>
          <a:p>
            <a:pPr algn="just"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pt-BR" sz="2400" smtClean="0">
                <a:solidFill>
                  <a:srgbClr val="000066"/>
                </a:solidFill>
                <a:latin typeface="Arial Narrow" pitchFamily="34" charset="0"/>
                <a:cs typeface="Times New Roman" pitchFamily="18" charset="0"/>
              </a:rPr>
              <a:t>III) exercer o controle das operações de crédito, avais e garantias, bem como dos direitos e haveres da União; e </a:t>
            </a:r>
          </a:p>
          <a:p>
            <a:pPr algn="just"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pt-BR" sz="2400" smtClean="0">
                <a:solidFill>
                  <a:srgbClr val="000066"/>
                </a:solidFill>
                <a:latin typeface="Arial Narrow" pitchFamily="34" charset="0"/>
                <a:cs typeface="Times New Roman" pitchFamily="18" charset="0"/>
              </a:rPr>
              <a:t>IV) apoiar o controle externo no exercício de sua missão institucional</a:t>
            </a:r>
            <a:r>
              <a:rPr lang="pt-BR" sz="2400" smtClean="0">
                <a:solidFill>
                  <a:srgbClr val="000066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1166341" name="Text Box 5"/>
          <p:cNvSpPr txBox="1">
            <a:spLocks noChangeArrowheads="1"/>
          </p:cNvSpPr>
          <p:nvPr/>
        </p:nvSpPr>
        <p:spPr bwMode="auto">
          <a:xfrm>
            <a:off x="261938" y="4075113"/>
            <a:ext cx="15113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ART. 74, </a:t>
            </a:r>
          </a:p>
          <a:p>
            <a:pPr algn="ctr">
              <a:defRPr/>
            </a:pPr>
            <a:r>
              <a:rPr lang="pt-BR" sz="200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Incisos  I a IV</a:t>
            </a: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1043750"/>
            <a:ext cx="9144000" cy="528637"/>
          </a:xfrm>
          <a:prstGeom prst="rect">
            <a:avLst/>
          </a:prstGeom>
          <a:solidFill>
            <a:schemeClr val="accent3">
              <a:lumMod val="85000"/>
            </a:schemeClr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sz="28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 CONTROLE NA ADMINISTRAÇÃO PÚBLICA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85090" y="1720025"/>
            <a:ext cx="5227713" cy="46166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81320" dir="2319588" algn="ctr" rotWithShape="0">
              <a:schemeClr val="tx1"/>
            </a:outerShdw>
          </a:effectLst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pt-BR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CONTROLE INTERNO: Finalidade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6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166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6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166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6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166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6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1166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6338" grpId="0" build="p" bldLvl="2" autoUpdateAnimBg="0"/>
    </p:bld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apresentação\Arenito.pot</Template>
  <TotalTime>4448</TotalTime>
  <Words>659</Words>
  <Application>Microsoft Office PowerPoint</Application>
  <PresentationFormat>Apresentação na tela (4:3)</PresentationFormat>
  <Paragraphs>117</Paragraphs>
  <Slides>13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0" baseType="lpstr">
      <vt:lpstr>Tahoma</vt:lpstr>
      <vt:lpstr>Arial</vt:lpstr>
      <vt:lpstr>Wingdings</vt:lpstr>
      <vt:lpstr>Times New Roman</vt:lpstr>
      <vt:lpstr>Arial Narrow</vt:lpstr>
      <vt:lpstr>Century Gothic</vt:lpstr>
      <vt:lpstr>Estrutura padrão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Elaboração do Projeto de Lei Orçamentária Anual e a Lei de Responsabilidade Fiscal</dc:title>
  <dc:creator>Josélia Albuquerque e Sol Garson Braule Pinto</dc:creator>
  <cp:lastModifiedBy>craymundi</cp:lastModifiedBy>
  <cp:revision>540</cp:revision>
  <cp:lastPrinted>2001-07-09T23:44:55Z</cp:lastPrinted>
  <dcterms:created xsi:type="dcterms:W3CDTF">2001-07-01T20:33:06Z</dcterms:created>
  <dcterms:modified xsi:type="dcterms:W3CDTF">2013-03-22T05:32:02Z</dcterms:modified>
</cp:coreProperties>
</file>