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91" r:id="rId2"/>
    <p:sldId id="532" r:id="rId3"/>
    <p:sldId id="533" r:id="rId4"/>
    <p:sldId id="534" r:id="rId5"/>
    <p:sldId id="550" r:id="rId6"/>
    <p:sldId id="551" r:id="rId7"/>
    <p:sldId id="552" r:id="rId8"/>
    <p:sldId id="553" r:id="rId9"/>
    <p:sldId id="554" r:id="rId10"/>
    <p:sldId id="596" r:id="rId11"/>
    <p:sldId id="597" r:id="rId12"/>
    <p:sldId id="556" r:id="rId13"/>
    <p:sldId id="558" r:id="rId14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CC00"/>
    <a:srgbClr val="C0C0C0"/>
    <a:srgbClr val="DAD79E"/>
    <a:srgbClr val="FFFFFF"/>
    <a:srgbClr val="F2F3D5"/>
    <a:srgbClr val="FF9900"/>
    <a:srgbClr val="FF33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4491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1818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5.xml"/><Relationship Id="rId1" Type="http://schemas.openxmlformats.org/officeDocument/2006/relationships/slide" Target="slides/slide3.xml"/><Relationship Id="rId5" Type="http://schemas.openxmlformats.org/officeDocument/2006/relationships/slide" Target="slides/slide13.xml"/><Relationship Id="rId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97FBF7A-CDDF-4727-98FE-A78B847A3549}" type="datetime1">
              <a:rPr lang="pt-BR"/>
              <a:pPr>
                <a:defRPr/>
              </a:pPr>
              <a:t>22/3/2013</a:t>
            </a:fld>
            <a:endParaRPr lang="pt-BR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7D5EF6F2-76C3-4DB2-AD98-F64746751C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79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D6880701-FA5F-420A-BE29-AB816986760E}" type="datetime1">
              <a:rPr lang="pt-BR"/>
              <a:pPr>
                <a:defRPr/>
              </a:pPr>
              <a:t>22/3/2013</a:t>
            </a:fld>
            <a:endParaRPr lang="pt-BR"/>
          </a:p>
        </p:txBody>
      </p:sp>
      <p:sp>
        <p:nvSpPr>
          <p:cNvPr id="204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9163" y="77628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33925"/>
            <a:ext cx="499110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7850"/>
            <a:ext cx="29479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67850"/>
            <a:ext cx="29479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289AB3D8-551C-421E-A5E4-2CF8CE71BF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1508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21509" name="Espaço Reservado para Número de Slid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CD1C4B-4DC0-4931-968A-EF02A1C3DF02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00361-340A-4CCF-B2FC-68AC1A5C6A7A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solidFill>
            <a:srgbClr val="FFFFFF"/>
          </a:solidFill>
          <a:ln/>
        </p:spPr>
      </p:sp>
      <p:sp>
        <p:nvSpPr>
          <p:cNvPr id="22532" name="Rectangle 3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88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826" tIns="47412" rIns="94826" bIns="47412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CDCCF9-2A96-4C02-95BB-AFF6BA328936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solidFill>
            <a:srgbClr val="FFFFFF"/>
          </a:solidFill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88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826" tIns="47412" rIns="94826" bIns="47412"/>
          <a:lstStyle/>
          <a:p>
            <a:pPr algn="just">
              <a:defRPr/>
            </a:pPr>
            <a:endParaRPr lang="pt-BR" sz="1600" dirty="0">
              <a:solidFill>
                <a:srgbClr val="336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70A7F5-7DDE-46BF-BBC7-81D2CDA42A72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solidFill>
            <a:srgbClr val="FFFFFF"/>
          </a:solidFill>
          <a:ln/>
        </p:spPr>
      </p:sp>
      <p:sp>
        <p:nvSpPr>
          <p:cNvPr id="24580" name="Rectangle 3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88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826" tIns="47412" rIns="94826" bIns="47412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2D6B14-551E-49E6-9F5F-51049D00B95A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2560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8" tIns="45714" rIns="91428" bIns="45714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FC45E-7BA2-4045-B7C3-5BE1E1783649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2662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8" tIns="45714" rIns="91428" bIns="45714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C71039-A8B8-4674-8AAE-14F1AC535D0D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2765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8" tIns="45714" rIns="91428" bIns="45714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4E16F-4949-4800-9F1A-43BC8F25C806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2867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8" tIns="45714" rIns="91428" bIns="45714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6200" y="1104900"/>
            <a:ext cx="4419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104900"/>
            <a:ext cx="4419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7"/>
          <p:cNvSpPr txBox="1">
            <a:spLocks noChangeArrowheads="1"/>
          </p:cNvSpPr>
          <p:nvPr userDrawn="1"/>
        </p:nvSpPr>
        <p:spPr bwMode="auto">
          <a:xfrm>
            <a:off x="0" y="-31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  <a:latin typeface="Arial Narrow" pitchFamily="34" charset="0"/>
              </a:rPr>
              <a:t>O CONTROLE DA ADMINISTRAÇÃO PÚBLICA EXECUTADO PELO TCE</a:t>
            </a:r>
          </a:p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</a:rPr>
              <a:t>	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6A0C-DAF8-43E3-890B-B97150329A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xfrm>
            <a:off x="665163" y="636746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3563" y="6367463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44E62-181A-42C3-8D7A-8E5591CA8D73}" type="slidenum">
              <a:rPr lang="pt-BR"/>
              <a:pPr>
                <a:defRPr/>
              </a:pPr>
              <a:t>‹nº›</a:t>
            </a:fld>
            <a:r>
              <a:rPr lang="pt-BR" dirty="0"/>
              <a:t> 16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 sz="2000" b="0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9525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104900"/>
            <a:ext cx="8991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A4EA45AB-501C-41E2-AB46-7A2FD5B7FD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ext Box 1027"/>
          <p:cNvSpPr txBox="1">
            <a:spLocks noChangeArrowheads="1"/>
          </p:cNvSpPr>
          <p:nvPr userDrawn="1"/>
        </p:nvSpPr>
        <p:spPr bwMode="auto">
          <a:xfrm>
            <a:off x="0" y="-31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  <a:latin typeface="Arial Narrow" pitchFamily="34" charset="0"/>
              </a:rPr>
              <a:t>O CONTROLE DA ADMINISTRAÇÃO PÚBLICA EXECUTADO PELO TCE</a:t>
            </a:r>
          </a:p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SzPct val="75000"/>
        <a:buFont typeface="Wingdings" pitchFamily="2" charset="2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476250" indent="-285750" algn="l" rtl="0" eaLnBrk="0" fontAlgn="base" hangingPunct="0">
        <a:spcBef>
          <a:spcPct val="2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l"/>
        <a:defRPr sz="3200">
          <a:solidFill>
            <a:schemeClr val="tx1"/>
          </a:solidFill>
          <a:latin typeface="+mn-lt"/>
        </a:defRPr>
      </a:lvl2pPr>
      <a:lvl3pPr marL="952500" indent="-285750" algn="l" rtl="0" eaLnBrk="0" fontAlgn="base" hangingPunct="0">
        <a:spcBef>
          <a:spcPct val="10000"/>
        </a:spcBef>
        <a:spcAft>
          <a:spcPct val="0"/>
        </a:spcAft>
        <a:buClr>
          <a:srgbClr val="00468C"/>
        </a:buClr>
        <a:buSzPct val="75000"/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ct val="10000"/>
        </a:spcBef>
        <a:spcAft>
          <a:spcPct val="0"/>
        </a:spcAft>
        <a:buClr>
          <a:srgbClr val="00468C"/>
        </a:buClr>
        <a:buSzPct val="75000"/>
        <a:buFont typeface="Wingdings" pitchFamily="2" charset="2"/>
        <a:buChar char="w"/>
        <a:defRPr sz="3200">
          <a:solidFill>
            <a:schemeClr val="tx1"/>
          </a:solidFill>
          <a:latin typeface="+mn-lt"/>
        </a:defRPr>
      </a:lvl4pPr>
      <a:lvl5pPr marL="1790700" indent="-228600" algn="l" rtl="0" eaLnBrk="0" fontAlgn="base" hangingPunct="0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5pPr>
      <a:lvl6pPr marL="22479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6pPr>
      <a:lvl7pPr marL="27051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7pPr>
      <a:lvl8pPr marL="31623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8pPr>
      <a:lvl9pPr marL="36195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50825" y="2889887"/>
            <a:ext cx="8713788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INSTRUMENTOS DE CONTROLE INTERNO</a:t>
            </a:r>
          </a:p>
          <a:p>
            <a:pPr marL="993775" lvl="1" indent="-369888" algn="just">
              <a:defRPr/>
            </a:pPr>
            <a:endParaRPr lang="pt-BR" sz="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 marL="536575" indent="-536575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FISCALIZAÇÕES -  </a:t>
            </a: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Atividades exigidas em lei relativos à: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Fiscalização de atos;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Fiscalização de registros e levantamentos;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Fiscalização de resultados.</a:t>
            </a: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207010" y="1890713"/>
            <a:ext cx="3430747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INTERNO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1092518"/>
            <a:ext cx="9144000" cy="5286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7173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6200" y="6534150"/>
            <a:ext cx="1905000" cy="457200"/>
          </a:xfrm>
          <a:noFill/>
        </p:spPr>
        <p:txBody>
          <a:bodyPr anchor="t"/>
          <a:lstStyle/>
          <a:p>
            <a:fld id="{34D2A476-28B0-4FD0-90EB-380E2F998913}" type="slidenum">
              <a:rPr lang="pt-BR" sz="1600" smtClean="0">
                <a:latin typeface="Arial Narrow" pitchFamily="34" charset="0"/>
              </a:rPr>
              <a:pPr/>
              <a:t>1</a:t>
            </a:fld>
            <a:r>
              <a:rPr lang="pt-BR" sz="1600" smtClean="0">
                <a:latin typeface="Arial Narrow" pitchFamily="34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pt-BR" smtClean="0"/>
              <a:t>26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755650" y="3265742"/>
            <a:ext cx="7848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0" indent="-457200" algn="ctr">
              <a:defRPr/>
            </a:pPr>
            <a:r>
              <a:rPr lang="pt-BR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DIREITO DO CIDADÃO PREVISTO NA CONSTITUIÇÃO </a:t>
            </a:r>
          </a:p>
          <a:p>
            <a:pPr marL="457200" indent="-457200" algn="just">
              <a:buFontTx/>
              <a:buAutoNum type="alphaLcPeriod"/>
              <a:defRPr/>
            </a:pPr>
            <a:endParaRPr lang="pt-BR" dirty="0">
              <a:ln w="11430"/>
              <a:solidFill>
                <a:schemeClr val="bg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pt-BR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Participação popular – Acompanhamento, petições, ação popular, denúncias e representações .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369505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81461" y="2164540"/>
            <a:ext cx="313258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43684" dir="2700000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ct val="35000"/>
              </a:spcAft>
              <a:defRPr/>
            </a:pPr>
            <a:r>
              <a:rPr lang="pt-BR" sz="2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SOCIAL: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112713" y="6538913"/>
            <a:ext cx="1905000" cy="457200"/>
          </a:xfrm>
          <a:noFill/>
        </p:spPr>
        <p:txBody>
          <a:bodyPr/>
          <a:lstStyle/>
          <a:p>
            <a:r>
              <a:rPr lang="pt-BR" sz="1600" smtClean="0">
                <a:latin typeface="Arial Narrow" pitchFamily="34" charset="0"/>
              </a:rPr>
              <a:t>27</a:t>
            </a:r>
          </a:p>
        </p:txBody>
      </p:sp>
      <p:sp>
        <p:nvSpPr>
          <p:cNvPr id="1409027" name="Text Box 3"/>
          <p:cNvSpPr txBox="1">
            <a:spLocks noChangeArrowheads="1"/>
          </p:cNvSpPr>
          <p:nvPr/>
        </p:nvSpPr>
        <p:spPr bwMode="auto">
          <a:xfrm>
            <a:off x="2124075" y="2973388"/>
            <a:ext cx="5029200" cy="2560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ct val="35000"/>
              </a:spcAft>
              <a:defRPr/>
            </a:pPr>
            <a:r>
              <a:rPr lang="pt-BR" sz="32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REQUISITOS:</a:t>
            </a:r>
          </a:p>
          <a:p>
            <a:pPr algn="ctr">
              <a:spcAft>
                <a:spcPct val="35000"/>
              </a:spcAft>
              <a:defRPr/>
            </a:pPr>
            <a:r>
              <a:rPr lang="pt-BR" sz="32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PUBLICIDADE</a:t>
            </a:r>
          </a:p>
          <a:p>
            <a:pPr algn="ctr">
              <a:spcAft>
                <a:spcPct val="35000"/>
              </a:spcAft>
              <a:defRPr/>
            </a:pPr>
            <a:r>
              <a:rPr lang="pt-BR" sz="32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E</a:t>
            </a:r>
          </a:p>
          <a:p>
            <a:pPr algn="ctr">
              <a:spcAft>
                <a:spcPct val="35000"/>
              </a:spcAft>
              <a:defRPr/>
            </a:pPr>
            <a:r>
              <a:rPr lang="pt-BR" sz="32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TRANSPARÊNCIA </a:t>
            </a:r>
          </a:p>
        </p:txBody>
      </p:sp>
      <p:sp>
        <p:nvSpPr>
          <p:cNvPr id="1409031" name="Rectangle 7"/>
          <p:cNvSpPr>
            <a:spLocks noChangeArrowheads="1"/>
          </p:cNvSpPr>
          <p:nvPr/>
        </p:nvSpPr>
        <p:spPr bwMode="auto">
          <a:xfrm>
            <a:off x="281461" y="2164540"/>
            <a:ext cx="313258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43684" dir="2700000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ct val="35000"/>
              </a:spcAft>
              <a:defRPr/>
            </a:pPr>
            <a:r>
              <a:rPr lang="pt-BR" sz="2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SOCIAL:</a:t>
            </a:r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5" y="3146425"/>
            <a:ext cx="16922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1369505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09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09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120650" y="6513513"/>
            <a:ext cx="1905000" cy="457200"/>
          </a:xfrm>
          <a:noFill/>
        </p:spPr>
        <p:txBody>
          <a:bodyPr/>
          <a:lstStyle/>
          <a:p>
            <a:r>
              <a:rPr lang="pt-BR" sz="1600" smtClean="0">
                <a:latin typeface="Arial Narrow" pitchFamily="34" charset="0"/>
              </a:rPr>
              <a:t>28</a:t>
            </a:r>
          </a:p>
        </p:txBody>
      </p:sp>
      <p:sp>
        <p:nvSpPr>
          <p:cNvPr id="1411079" name="Rectangle 7"/>
          <p:cNvSpPr>
            <a:spLocks noChangeArrowheads="1"/>
          </p:cNvSpPr>
          <p:nvPr/>
        </p:nvSpPr>
        <p:spPr bwMode="auto">
          <a:xfrm>
            <a:off x="342421" y="1676537"/>
            <a:ext cx="313258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43684" dir="2700000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ct val="35000"/>
              </a:spcAft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SOCIAL:</a:t>
            </a:r>
          </a:p>
        </p:txBody>
      </p:sp>
      <p:sp>
        <p:nvSpPr>
          <p:cNvPr id="7" name="Retângulo 6"/>
          <p:cNvSpPr/>
          <p:nvPr/>
        </p:nvSpPr>
        <p:spPr>
          <a:xfrm>
            <a:off x="1036320" y="2475914"/>
            <a:ext cx="7510272" cy="2140586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Aft>
                <a:spcPct val="35000"/>
              </a:spcAft>
              <a:defRPr/>
            </a:pPr>
            <a:r>
              <a:rPr lang="pt-BR" sz="2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PRESTAÇÃO DE CONTAS:</a:t>
            </a:r>
          </a:p>
          <a:p>
            <a:pPr marL="719138" lvl="1" indent="-365125" algn="just">
              <a:spcAft>
                <a:spcPct val="35000"/>
              </a:spcAft>
              <a:buFontTx/>
              <a:buBlip>
                <a:blip r:embed="rId3"/>
              </a:buBlip>
              <a:defRPr/>
            </a:pPr>
            <a:r>
              <a:rPr lang="pt-BR" sz="2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PREVISTO NA CRFB/88 – ART. 31 § 3°</a:t>
            </a:r>
          </a:p>
          <a:p>
            <a:pPr marL="719138" lvl="1" indent="-365125" algn="just">
              <a:spcAft>
                <a:spcPct val="35000"/>
              </a:spcAft>
              <a:buFontTx/>
              <a:buBlip>
                <a:blip r:embed="rId3"/>
              </a:buBlip>
              <a:defRPr/>
            </a:pPr>
            <a:r>
              <a:rPr lang="pt-BR" sz="2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LRF ART. 49 – À DISPOSIÇÃO DURANTE TODO O EXERCÍCIO</a:t>
            </a:r>
          </a:p>
          <a:p>
            <a:pPr marL="719138" lvl="1" indent="-365125" algn="just">
              <a:spcAft>
                <a:spcPct val="35000"/>
              </a:spcAft>
              <a:buFontTx/>
              <a:buBlip>
                <a:blip r:embed="rId3"/>
              </a:buBlip>
              <a:defRPr/>
            </a:pPr>
            <a:r>
              <a:rPr lang="pt-BR" sz="2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 LRF EXIGE A PARTICIPAÇÃO POPULAR.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1125665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  <p:sp>
        <p:nvSpPr>
          <p:cNvPr id="6" name="Retângulo 5"/>
          <p:cNvSpPr/>
          <p:nvPr/>
        </p:nvSpPr>
        <p:spPr>
          <a:xfrm>
            <a:off x="738554" y="4372927"/>
            <a:ext cx="7808038" cy="21405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ct val="35000"/>
              </a:spcAft>
              <a:defRPr/>
            </a:pPr>
            <a:endParaRPr lang="pt-BR" sz="22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 algn="just">
              <a:spcAft>
                <a:spcPct val="35000"/>
              </a:spcAft>
              <a:defRPr/>
            </a:pPr>
            <a:r>
              <a:rPr lang="pt-BR" sz="2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DENÚNCIA:</a:t>
            </a:r>
          </a:p>
          <a:p>
            <a:pPr marL="568325" lvl="1" indent="-377825" algn="just">
              <a:spcAft>
                <a:spcPct val="35000"/>
              </a:spcAft>
              <a:buFontTx/>
              <a:buBlip>
                <a:blip r:embed="rId4"/>
              </a:buBlip>
              <a:defRPr/>
            </a:pPr>
            <a:r>
              <a:rPr lang="pt-BR" sz="2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PREVISTO NA CRFB/88 – ART. 74 § 2°;</a:t>
            </a:r>
          </a:p>
          <a:p>
            <a:pPr marL="568325" lvl="1" indent="-377825" algn="just">
              <a:spcAft>
                <a:spcPct val="35000"/>
              </a:spcAft>
              <a:buFontTx/>
              <a:buBlip>
                <a:blip r:embed="rId4"/>
              </a:buBlip>
              <a:defRPr/>
            </a:pPr>
            <a:r>
              <a:rPr lang="pt-BR" sz="2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CONSTITUIÇÃO ESTADUAL , LEI ORGÂNICA E REGIMENTO INTERNO DO TRIBUNAL DE CONTAS.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192088" y="6461125"/>
            <a:ext cx="1905000" cy="457200"/>
          </a:xfrm>
          <a:noFill/>
        </p:spPr>
        <p:txBody>
          <a:bodyPr/>
          <a:lstStyle/>
          <a:p>
            <a:r>
              <a:rPr lang="pt-BR" sz="1600" smtClean="0">
                <a:latin typeface="Arial Narrow" pitchFamily="34" charset="0"/>
              </a:rPr>
              <a:t>30</a:t>
            </a:r>
          </a:p>
        </p:txBody>
      </p:sp>
      <p:sp>
        <p:nvSpPr>
          <p:cNvPr id="1415170" name="Text Box 2"/>
          <p:cNvSpPr txBox="1">
            <a:spLocks noChangeArrowheads="1"/>
          </p:cNvSpPr>
          <p:nvPr/>
        </p:nvSpPr>
        <p:spPr bwMode="auto">
          <a:xfrm>
            <a:off x="226514" y="5231404"/>
            <a:ext cx="16145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14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CRFB/88 </a:t>
            </a:r>
          </a:p>
          <a:p>
            <a:pPr algn="ctr">
              <a:defRPr/>
            </a:pPr>
            <a:r>
              <a:rPr lang="pt-BR" sz="14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ARTS. 70 A 75</a:t>
            </a:r>
          </a:p>
        </p:txBody>
      </p:sp>
      <p:sp>
        <p:nvSpPr>
          <p:cNvPr id="1415172" name="Rectangle 4"/>
          <p:cNvSpPr>
            <a:spLocks noChangeArrowheads="1"/>
          </p:cNvSpPr>
          <p:nvPr/>
        </p:nvSpPr>
        <p:spPr bwMode="auto">
          <a:xfrm>
            <a:off x="231648" y="1964500"/>
            <a:ext cx="7815071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DO PODER LEGISLATIVO E DO TRIBUNAL DE CONTAS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097024" y="3475092"/>
            <a:ext cx="6522720" cy="134806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O TEXTO CONSTITUCIONAL DELEGA ESTA COMPETÊNCIA AO PODER LEGISLATIVO, COM A PARTICIPAÇÃO TÉCNICA DO TRIBUNAL DE CONTAS.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1064705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Text Box 2"/>
          <p:cNvSpPr txBox="1">
            <a:spLocks noChangeArrowheads="1"/>
          </p:cNvSpPr>
          <p:nvPr/>
        </p:nvSpPr>
        <p:spPr bwMode="auto">
          <a:xfrm>
            <a:off x="292608" y="3377692"/>
            <a:ext cx="8637080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Bef>
                <a:spcPct val="45000"/>
              </a:spcBef>
              <a:buClr>
                <a:schemeClr val="accent2"/>
              </a:buCl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Realizado por órgão alheio à estrutura de outro controlado, visando efetivar mecanismos para garantir a plena eficácia das ações de gestão governamental.</a:t>
            </a:r>
          </a:p>
        </p:txBody>
      </p:sp>
      <p:sp>
        <p:nvSpPr>
          <p:cNvPr id="401414" name="Rectangle 6"/>
          <p:cNvSpPr>
            <a:spLocks noChangeArrowheads="1"/>
          </p:cNvSpPr>
          <p:nvPr/>
        </p:nvSpPr>
        <p:spPr bwMode="auto">
          <a:xfrm>
            <a:off x="292608" y="2361268"/>
            <a:ext cx="3988592" cy="52322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EXTERNO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247585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  <p:sp>
        <p:nvSpPr>
          <p:cNvPr id="8197" name="Espaço Reservado para Número de Slide 3"/>
          <p:cNvSpPr txBox="1">
            <a:spLocks/>
          </p:cNvSpPr>
          <p:nvPr/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t-BR" sz="1600">
                <a:latin typeface="Arial Narrow" pitchFamily="34" charset="0"/>
              </a:rPr>
              <a:t>17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152400" y="1917002"/>
            <a:ext cx="1905000" cy="4667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FINALIDADE</a:t>
            </a:r>
          </a:p>
        </p:txBody>
      </p:sp>
      <p:sp>
        <p:nvSpPr>
          <p:cNvPr id="5" name="Retângulo 4"/>
          <p:cNvSpPr/>
          <p:nvPr/>
        </p:nvSpPr>
        <p:spPr>
          <a:xfrm>
            <a:off x="6143625" y="6035675"/>
            <a:ext cx="2857500" cy="338138"/>
          </a:xfrm>
          <a:prstGeom prst="rect">
            <a:avLst/>
          </a:prstGeom>
          <a:solidFill>
            <a:srgbClr val="F7F7F7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1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HELY LOPES MEIRELLES </a:t>
            </a:r>
          </a:p>
        </p:txBody>
      </p:sp>
      <p:sp>
        <p:nvSpPr>
          <p:cNvPr id="9220" name="Espaço Reservado para Número de Slide 3"/>
          <p:cNvSpPr txBox="1">
            <a:spLocks/>
          </p:cNvSpPr>
          <p:nvPr/>
        </p:nvSpPr>
        <p:spPr bwMode="auto">
          <a:xfrm>
            <a:off x="76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t-BR" sz="1400"/>
              <a:t>18</a:t>
            </a:r>
          </a:p>
        </p:txBody>
      </p:sp>
      <p:sp>
        <p:nvSpPr>
          <p:cNvPr id="7" name="Retângulo 6"/>
          <p:cNvSpPr/>
          <p:nvPr/>
        </p:nvSpPr>
        <p:spPr>
          <a:xfrm>
            <a:off x="121920" y="2657717"/>
            <a:ext cx="8848725" cy="3231654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Tem a finalidade de comprovar a probidade da Administração e a regularidade da guarda e do emprego dos bens, valores e dinheiros públicos, como também o cumprimento fiel da execução orçamentária. </a:t>
            </a:r>
          </a:p>
          <a:p>
            <a:pPr algn="just">
              <a:spcBef>
                <a:spcPct val="50000"/>
              </a:spcBef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É por excelência, um controle parlamentar (político) e de legalidade contábil e financeira (técnico), o primeiro aspecto a cargo do Legislativo; o segundo do Tribunal de Contas.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1174433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ChangeArrowheads="1"/>
          </p:cNvSpPr>
          <p:nvPr/>
        </p:nvSpPr>
        <p:spPr bwMode="auto">
          <a:xfrm>
            <a:off x="0" y="1357313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  <p:sp>
        <p:nvSpPr>
          <p:cNvPr id="406536" name="Text Box 8"/>
          <p:cNvSpPr txBox="1">
            <a:spLocks noChangeArrowheads="1"/>
          </p:cNvSpPr>
          <p:nvPr/>
        </p:nvSpPr>
        <p:spPr bwMode="auto">
          <a:xfrm>
            <a:off x="76200" y="2082018"/>
            <a:ext cx="8991600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É exercido:</a:t>
            </a:r>
          </a:p>
          <a:p>
            <a:pPr algn="just">
              <a:defRPr/>
            </a:pPr>
            <a:endParaRPr lang="pt-BR" sz="1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1" algn="just">
              <a:spcAft>
                <a:spcPts val="1800"/>
              </a:spcAft>
              <a:buSzPct val="70000"/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Poder Judiciário;  - 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Ministério 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Público; - Sociedade; </a:t>
            </a:r>
            <a:b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Poder 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Legislativo; - 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Tribunal de Contas</a:t>
            </a:r>
          </a:p>
          <a:p>
            <a:pPr algn="just">
              <a:buFontTx/>
              <a:buBlip>
                <a:blip r:embed="rId3"/>
              </a:buBlip>
              <a:defRPr/>
            </a:pPr>
            <a:endParaRPr lang="pt-BR" sz="1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buFontTx/>
              <a:buBlip>
                <a:blip r:embed="rId3"/>
              </a:buBlip>
              <a:defRPr/>
            </a:pPr>
            <a:endParaRPr lang="pt-BR" sz="1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19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2276" y="3897900"/>
            <a:ext cx="3377848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ct val="40000"/>
              </a:spcAft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JUDICIAL: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27000" y="4421188"/>
            <a:ext cx="8940800" cy="43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just">
              <a:spcAft>
                <a:spcPct val="40000"/>
              </a:spcAft>
              <a:defRPr/>
            </a:pPr>
            <a:r>
              <a:rPr lang="pt-BR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REVISÃO DE ATOS DA ADMINISTRAÇÃO PÚBLICA</a:t>
            </a:r>
            <a:r>
              <a:rPr lang="pt-BR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:  </a:t>
            </a:r>
            <a:r>
              <a:rPr lang="pt-BR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ART 5°, XXXV DA CRFB/88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23850" y="5052739"/>
            <a:ext cx="8569325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Aft>
                <a:spcPct val="40000"/>
              </a:spcAft>
              <a:defRPr/>
            </a:pPr>
            <a:r>
              <a:rPr lang="pt-BR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Alcança especificamente a legalidade dos atos administrativos.</a:t>
            </a:r>
          </a:p>
          <a:p>
            <a:pPr algn="just">
              <a:spcAft>
                <a:spcPct val="40000"/>
              </a:spcAft>
              <a:defRPr/>
            </a:pPr>
            <a:r>
              <a:rPr lang="pt-BR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Somente o Poder Judiciário aprecia, com força de coisa julgada, a lesão ou ameaça a direito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60325" y="6513513"/>
            <a:ext cx="1905000" cy="457200"/>
          </a:xfrm>
          <a:noFill/>
        </p:spPr>
        <p:txBody>
          <a:bodyPr/>
          <a:lstStyle/>
          <a:p>
            <a:r>
              <a:rPr lang="pt-BR" sz="1600" smtClean="0">
                <a:latin typeface="Arial Narrow" pitchFamily="34" charset="0"/>
              </a:rPr>
              <a:t>21</a:t>
            </a:r>
          </a:p>
        </p:txBody>
      </p:sp>
      <p:sp>
        <p:nvSpPr>
          <p:cNvPr id="1406981" name="Rectangle 5"/>
          <p:cNvSpPr>
            <a:spLocks noChangeArrowheads="1"/>
          </p:cNvSpPr>
          <p:nvPr/>
        </p:nvSpPr>
        <p:spPr bwMode="auto">
          <a:xfrm>
            <a:off x="2159000" y="2992438"/>
            <a:ext cx="3673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4025" lvl="1" indent="-454025" algn="ctr">
              <a:buFontTx/>
              <a:buBlip>
                <a:blip r:embed="rId3"/>
              </a:buBlip>
              <a:defRPr/>
            </a:pPr>
            <a:r>
              <a:rPr lang="pt-BR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ART. 129, III DA CRFB/88.</a:t>
            </a:r>
          </a:p>
        </p:txBody>
      </p:sp>
      <p:sp>
        <p:nvSpPr>
          <p:cNvPr id="1406982" name="Rectangle 6"/>
          <p:cNvSpPr>
            <a:spLocks noChangeArrowheads="1"/>
          </p:cNvSpPr>
          <p:nvPr/>
        </p:nvSpPr>
        <p:spPr bwMode="auto">
          <a:xfrm>
            <a:off x="146303" y="1996313"/>
            <a:ext cx="5686779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DO MINISTÉRIO PÚBLICO:</a:t>
            </a:r>
          </a:p>
        </p:txBody>
      </p:sp>
      <p:sp>
        <p:nvSpPr>
          <p:cNvPr id="1406984" name="Text Box 8"/>
          <p:cNvSpPr txBox="1">
            <a:spLocks noChangeArrowheads="1"/>
          </p:cNvSpPr>
          <p:nvPr/>
        </p:nvSpPr>
        <p:spPr bwMode="auto">
          <a:xfrm>
            <a:off x="2195513" y="3771900"/>
            <a:ext cx="640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eaLnBrk="0" hangingPunct="0">
              <a:defRPr/>
            </a:pPr>
            <a:r>
              <a:rPr lang="pt-BR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Efetivado através de processo competente, principalmente a promoção da ação civil pública.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1247585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79835" y="2122996"/>
            <a:ext cx="313258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43684" dir="2700000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ct val="35000"/>
              </a:spcAft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SOCIAL:</a:t>
            </a:r>
          </a:p>
        </p:txBody>
      </p:sp>
      <p:sp>
        <p:nvSpPr>
          <p:cNvPr id="6" name="Retângulo 5"/>
          <p:cNvSpPr/>
          <p:nvPr/>
        </p:nvSpPr>
        <p:spPr>
          <a:xfrm>
            <a:off x="498412" y="3120688"/>
            <a:ext cx="8084756" cy="193899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O controle social pode ser entendido como a participação do cidadão na gestão pública, na fiscalização, no monitoramento e no controle das ações da Administração Pública. Trata-se de um importante mecanismo de prevenção da corrupção e de fortalecimento da cidadania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  <p:sp>
        <p:nvSpPr>
          <p:cNvPr id="7" name="Retângulo 6"/>
          <p:cNvSpPr/>
          <p:nvPr/>
        </p:nvSpPr>
        <p:spPr>
          <a:xfrm>
            <a:off x="651230" y="5449824"/>
            <a:ext cx="6566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4013" indent="-354013">
              <a:buSzPct val="70000"/>
              <a:buFontTx/>
              <a:buBlip>
                <a:blip r:embed="rId2"/>
              </a:buBlip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Lei de Acesso à Informação – Lei n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rinda"/>
                <a:cs typeface="Vrinda"/>
              </a:rPr>
              <a:t>º 12.527/2011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pt-BR" dirty="0"/>
          </a:p>
        </p:txBody>
      </p:sp>
      <p:sp>
        <p:nvSpPr>
          <p:cNvPr id="12293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0325" y="6391275"/>
            <a:ext cx="1905000" cy="457200"/>
          </a:xfrm>
          <a:noFill/>
        </p:spPr>
        <p:txBody>
          <a:bodyPr/>
          <a:lstStyle/>
          <a:p>
            <a:r>
              <a:rPr lang="pt-BR" sz="1600" smtClean="0">
                <a:latin typeface="Arial Narrow" pitchFamily="34" charset="0"/>
              </a:rPr>
              <a:t>22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1198817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539750" y="2579688"/>
            <a:ext cx="820896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No Brasil, país federal e de grande descentralização político-administrativa (há mais de 5.500 municípios e cerca de 70% deles com menos de 20 mil habitantes).</a:t>
            </a:r>
          </a:p>
          <a:p>
            <a:pPr algn="just">
              <a:defRPr/>
            </a:pPr>
            <a:endParaRPr lang="pt-BR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 algn="just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Assim, a atuação do controle social assume relevância, pois, nesses casos, os cidadãos possuem melhores condições para identificar situações que considerem prejudiciais ao interesse público, </a:t>
            </a:r>
            <a:r>
              <a:rPr lang="pt-BR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já que não é possível aos órgãos de controle fiscalizar detalhadamente tudo o que acontece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 no país, estado ou município inteiro.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48187" y="1809814"/>
            <a:ext cx="313258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43684" dir="2700000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ct val="35000"/>
              </a:spcAft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SOCIAL:</a:t>
            </a:r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60325" y="6391275"/>
            <a:ext cx="1905000" cy="457200"/>
          </a:xfrm>
          <a:noFill/>
        </p:spPr>
        <p:txBody>
          <a:bodyPr/>
          <a:lstStyle/>
          <a:p>
            <a:r>
              <a:rPr lang="pt-BR" sz="1600" smtClean="0">
                <a:latin typeface="Arial Narrow" pitchFamily="34" charset="0"/>
              </a:rPr>
              <a:t>23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064705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05845" y="1988884"/>
            <a:ext cx="313258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43684" dir="2700000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ct val="35000"/>
              </a:spcAft>
              <a:defRPr/>
            </a:pPr>
            <a:r>
              <a:rPr lang="pt-BR" sz="2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SOCIAL:</a:t>
            </a:r>
          </a:p>
        </p:txBody>
      </p:sp>
      <p:sp>
        <p:nvSpPr>
          <p:cNvPr id="7" name="Retângulo 6"/>
          <p:cNvSpPr/>
          <p:nvPr/>
        </p:nvSpPr>
        <p:spPr>
          <a:xfrm>
            <a:off x="539749" y="2858268"/>
            <a:ext cx="8353425" cy="156966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O controle social forte e atuante auxilia na prevenção da corrupção, pois quando a sociedade está atenta à atuação dos gestores e fiscaliza a aplicação do dinheiro público, as chances de ocorrerem desvios e irregularidades tendem a diminuir.</a:t>
            </a:r>
          </a:p>
        </p:txBody>
      </p:sp>
      <p:sp>
        <p:nvSpPr>
          <p:cNvPr id="8" name="Retângulo 7"/>
          <p:cNvSpPr/>
          <p:nvPr/>
        </p:nvSpPr>
        <p:spPr>
          <a:xfrm>
            <a:off x="539748" y="4608576"/>
            <a:ext cx="8353425" cy="120032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Por isso é que se diz que o controle social é um complemento indispensável ao controle institucional realizado pelos órgãos que fiscalizam os recursos públicos.</a:t>
            </a:r>
          </a:p>
        </p:txBody>
      </p:sp>
      <p:sp>
        <p:nvSpPr>
          <p:cNvPr id="14341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60325" y="6416675"/>
            <a:ext cx="1905000" cy="457200"/>
          </a:xfrm>
          <a:noFill/>
        </p:spPr>
        <p:txBody>
          <a:bodyPr/>
          <a:lstStyle/>
          <a:p>
            <a:r>
              <a:rPr lang="pt-BR" sz="1600" smtClean="0">
                <a:latin typeface="Arial Narrow" pitchFamily="34" charset="0"/>
              </a:rPr>
              <a:t>24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1211009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56121" y="2514918"/>
            <a:ext cx="8424862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 Constituição Federal de 1988 prevê a participação popular direta ou por meio de organizações representativas na formulação das políticas públicas e no controle das ações em todos os níveis. </a:t>
            </a:r>
          </a:p>
          <a:p>
            <a:pPr algn="just">
              <a:defRPr/>
            </a:pPr>
            <a:endParaRPr lang="pt-BR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 algn="just"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Foram incluídas, no texto constitucional, diversas formas participativas de gestão e controle em áreas como saúde, educação, assistência social, políticas urbanas, meio ambiente, entre outras.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87474" y="1818196"/>
            <a:ext cx="313258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43684" dir="2700000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ct val="35000"/>
              </a:spcAft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SOCIAL:</a:t>
            </a:r>
          </a:p>
        </p:txBody>
      </p:sp>
      <p:sp>
        <p:nvSpPr>
          <p:cNvPr id="1536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60325" y="6427788"/>
            <a:ext cx="1905000" cy="457200"/>
          </a:xfrm>
          <a:noFill/>
        </p:spPr>
        <p:txBody>
          <a:bodyPr/>
          <a:lstStyle/>
          <a:p>
            <a:r>
              <a:rPr lang="pt-BR" sz="1600" smtClean="0">
                <a:latin typeface="Arial Narrow" pitchFamily="34" charset="0"/>
              </a:rPr>
              <a:t>25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064705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apresentação\Arenito.pot</Template>
  <TotalTime>4455</TotalTime>
  <Words>740</Words>
  <Application>Microsoft Office PowerPoint</Application>
  <PresentationFormat>Apresentação na tela (4:3)</PresentationFormat>
  <Paragraphs>98</Paragraphs>
  <Slides>13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Tahoma</vt:lpstr>
      <vt:lpstr>Arial</vt:lpstr>
      <vt:lpstr>Wingdings</vt:lpstr>
      <vt:lpstr>Times New Roman</vt:lpstr>
      <vt:lpstr>Arial Narrow</vt:lpstr>
      <vt:lpstr>Century Gothic</vt:lpstr>
      <vt:lpstr>Estrutura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Elaboração do Projeto de Lei Orçamentária Anual e a Lei de Responsabilidade Fiscal</dc:title>
  <dc:creator>Josélia Albuquerque e Sol Garson Braule Pinto</dc:creator>
  <cp:lastModifiedBy>craymundi</cp:lastModifiedBy>
  <cp:revision>540</cp:revision>
  <cp:lastPrinted>2001-07-09T23:44:55Z</cp:lastPrinted>
  <dcterms:created xsi:type="dcterms:W3CDTF">2001-07-01T20:33:06Z</dcterms:created>
  <dcterms:modified xsi:type="dcterms:W3CDTF">2013-03-22T05:31:56Z</dcterms:modified>
</cp:coreProperties>
</file>