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591" r:id="rId2"/>
    <p:sldId id="532" r:id="rId3"/>
    <p:sldId id="533" r:id="rId4"/>
    <p:sldId id="534" r:id="rId5"/>
    <p:sldId id="550" r:id="rId6"/>
    <p:sldId id="551" r:id="rId7"/>
    <p:sldId id="552" r:id="rId8"/>
    <p:sldId id="553" r:id="rId9"/>
    <p:sldId id="554" r:id="rId10"/>
    <p:sldId id="596" r:id="rId11"/>
    <p:sldId id="597" r:id="rId12"/>
    <p:sldId id="556" r:id="rId13"/>
    <p:sldId id="558" r:id="rId14"/>
  </p:sldIdLst>
  <p:sldSz cx="9144000" cy="6858000" type="screen4x3"/>
  <p:notesSz cx="6797675" cy="9926638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CCCC00"/>
    <a:srgbClr val="C0C0C0"/>
    <a:srgbClr val="DAD79E"/>
    <a:srgbClr val="FFFFFF"/>
    <a:srgbClr val="F2F3D5"/>
    <a:srgbClr val="FF9900"/>
    <a:srgbClr val="FF3300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 horzBarState="maximized">
    <p:restoredLeft sz="14491" autoAdjust="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96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52" d="100"/>
          <a:sy n="52" d="100"/>
        </p:scale>
        <p:origin x="-1818" y="-72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1.xml"/><Relationship Id="rId2" Type="http://schemas.openxmlformats.org/officeDocument/2006/relationships/slide" Target="slides/slide5.xml"/><Relationship Id="rId1" Type="http://schemas.openxmlformats.org/officeDocument/2006/relationships/slide" Target="slides/slide3.xml"/><Relationship Id="rId5" Type="http://schemas.openxmlformats.org/officeDocument/2006/relationships/slide" Target="slides/slide13.xml"/><Relationship Id="rId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863" y="0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397FBF7A-CDDF-4727-98FE-A78B847A3549}" type="datetime1">
              <a:rPr lang="pt-BR"/>
              <a:pPr>
                <a:defRPr/>
              </a:pPr>
              <a:t>22/3/2013</a:t>
            </a:fld>
            <a:endParaRPr lang="pt-BR"/>
          </a:p>
        </p:txBody>
      </p:sp>
      <p:sp>
        <p:nvSpPr>
          <p:cNvPr id="1116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16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863" y="9429750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7D5EF6F2-76C3-4DB2-AD98-F64746751CE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79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4798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D6880701-FA5F-420A-BE29-AB816986760E}" type="datetime1">
              <a:rPr lang="pt-BR"/>
              <a:pPr>
                <a:defRPr/>
              </a:pPr>
              <a:t>22/3/2013</a:t>
            </a:fld>
            <a:endParaRPr lang="pt-BR"/>
          </a:p>
        </p:txBody>
      </p:sp>
      <p:sp>
        <p:nvSpPr>
          <p:cNvPr id="2048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19163" y="77628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1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33925"/>
            <a:ext cx="4991100" cy="442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181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7850"/>
            <a:ext cx="29479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81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67850"/>
            <a:ext cx="294798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289AB3D8-551C-421E-A5E4-2CF8CE71BFA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/>
          </a:p>
        </p:txBody>
      </p:sp>
      <p:sp>
        <p:nvSpPr>
          <p:cNvPr id="21508" name="Espaço Reservado para Cabeçalho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pt-BR" smtClean="0"/>
              <a:t>UNIVALI / ALESC - ANÁLISE DAS CONTAS PÚBLICA</a:t>
            </a:r>
          </a:p>
        </p:txBody>
      </p:sp>
      <p:sp>
        <p:nvSpPr>
          <p:cNvPr id="21509" name="Espaço Reservado para Número de Slide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CD1C4B-4DC0-4931-968A-EF02A1C3DF02}" type="slidenum">
              <a:rPr lang="pt-BR" smtClean="0"/>
              <a:pPr/>
              <a:t>1</a:t>
            </a:fld>
            <a:endParaRPr lang="pt-B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E00361-340A-4CCF-B2FC-68AC1A5C6A7A}" type="slidenum">
              <a:rPr lang="pt-BR" smtClean="0"/>
              <a:pPr/>
              <a:t>2</a:t>
            </a:fld>
            <a:endParaRPr lang="pt-BR" smtClean="0"/>
          </a:p>
        </p:txBody>
      </p:sp>
      <p:sp>
        <p:nvSpPr>
          <p:cNvPr id="2253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17575" y="742950"/>
            <a:ext cx="4964113" cy="3724275"/>
          </a:xfrm>
          <a:solidFill>
            <a:srgbClr val="FFFFFF"/>
          </a:solidFill>
          <a:ln/>
        </p:spPr>
      </p:sp>
      <p:sp>
        <p:nvSpPr>
          <p:cNvPr id="22532" name="Rectangle 3"/>
          <p:cNvSpPr>
            <a:spLocks noChangeArrowheads="1"/>
          </p:cNvSpPr>
          <p:nvPr>
            <p:ph type="body" idx="1"/>
          </p:nvPr>
        </p:nvSpPr>
        <p:spPr>
          <a:xfrm>
            <a:off x="906463" y="4714875"/>
            <a:ext cx="4984750" cy="4468813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4826" tIns="47412" rIns="94826" bIns="47412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CDCCF9-2A96-4C02-95BB-AFF6BA328936}" type="slidenum">
              <a:rPr lang="pt-BR" smtClean="0"/>
              <a:pPr/>
              <a:t>3</a:t>
            </a:fld>
            <a:endParaRPr lang="pt-BR" smtClean="0"/>
          </a:p>
        </p:txBody>
      </p:sp>
      <p:sp>
        <p:nvSpPr>
          <p:cNvPr id="2355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17575" y="742950"/>
            <a:ext cx="4964113" cy="3724275"/>
          </a:xfrm>
          <a:solidFill>
            <a:srgbClr val="FFFFFF"/>
          </a:solidFill>
          <a:ln/>
        </p:spPr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4875"/>
            <a:ext cx="4984750" cy="4468813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4826" tIns="47412" rIns="94826" bIns="47412"/>
          <a:lstStyle/>
          <a:p>
            <a:pPr algn="just">
              <a:defRPr/>
            </a:pPr>
            <a:endParaRPr lang="pt-BR" sz="1600" dirty="0">
              <a:solidFill>
                <a:srgbClr val="3366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Gothic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70A7F5-7DDE-46BF-BBC7-81D2CDA42A72}" type="slidenum">
              <a:rPr lang="pt-BR" smtClean="0"/>
              <a:pPr/>
              <a:t>4</a:t>
            </a:fld>
            <a:endParaRPr lang="pt-BR" smtClean="0"/>
          </a:p>
        </p:txBody>
      </p:sp>
      <p:sp>
        <p:nvSpPr>
          <p:cNvPr id="2457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17575" y="742950"/>
            <a:ext cx="4964113" cy="3724275"/>
          </a:xfrm>
          <a:solidFill>
            <a:srgbClr val="FFFFFF"/>
          </a:solidFill>
          <a:ln/>
        </p:spPr>
      </p:sp>
      <p:sp>
        <p:nvSpPr>
          <p:cNvPr id="24580" name="Rectangle 3"/>
          <p:cNvSpPr>
            <a:spLocks noChangeArrowheads="1"/>
          </p:cNvSpPr>
          <p:nvPr>
            <p:ph type="body" idx="1"/>
          </p:nvPr>
        </p:nvSpPr>
        <p:spPr>
          <a:xfrm>
            <a:off x="906463" y="4714875"/>
            <a:ext cx="4984750" cy="4468813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4826" tIns="47412" rIns="94826" bIns="47412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pt-BR" smtClean="0"/>
              <a:t>UNIVALI / ALESC - ANÁLISE DAS CONTAS PÚBLICA</a:t>
            </a:r>
          </a:p>
        </p:txBody>
      </p:sp>
      <p:sp>
        <p:nvSpPr>
          <p:cNvPr id="2560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2D6B14-551E-49E6-9F5F-51049D00B95A}" type="slidenum">
              <a:rPr lang="pt-BR" smtClean="0"/>
              <a:pPr/>
              <a:t>5</a:t>
            </a:fld>
            <a:endParaRPr lang="pt-BR" smtClean="0"/>
          </a:p>
        </p:txBody>
      </p:sp>
      <p:sp>
        <p:nvSpPr>
          <p:cNvPr id="2560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28" tIns="45714" rIns="91428" bIns="45714"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pt-BR" smtClean="0"/>
              <a:t>UNIVALI / ALESC - ANÁLISE DAS CONTAS PÚBLICA</a:t>
            </a:r>
          </a:p>
        </p:txBody>
      </p:sp>
      <p:sp>
        <p:nvSpPr>
          <p:cNvPr id="2662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2FC45E-7BA2-4045-B7C3-5BE1E1783649}" type="slidenum">
              <a:rPr lang="pt-BR" smtClean="0"/>
              <a:pPr/>
              <a:t>11</a:t>
            </a:fld>
            <a:endParaRPr lang="pt-BR" smtClean="0"/>
          </a:p>
        </p:txBody>
      </p:sp>
      <p:sp>
        <p:nvSpPr>
          <p:cNvPr id="2662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28" tIns="45714" rIns="91428" bIns="45714"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pt-BR" smtClean="0"/>
              <a:t>UNIVALI / ALESC - ANÁLISE DAS CONTAS PÚBLICA</a:t>
            </a:r>
          </a:p>
        </p:txBody>
      </p:sp>
      <p:sp>
        <p:nvSpPr>
          <p:cNvPr id="2765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C71039-A8B8-4674-8AAE-14F1AC535D0D}" type="slidenum">
              <a:rPr lang="pt-BR" smtClean="0"/>
              <a:pPr/>
              <a:t>12</a:t>
            </a:fld>
            <a:endParaRPr lang="pt-BR" smtClean="0"/>
          </a:p>
        </p:txBody>
      </p:sp>
      <p:sp>
        <p:nvSpPr>
          <p:cNvPr id="2765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28" tIns="45714" rIns="91428" bIns="45714"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pt-BR" smtClean="0"/>
              <a:t>UNIVALI / ALESC - ANÁLISE DAS CONTAS PÚBLICA</a:t>
            </a:r>
          </a:p>
        </p:txBody>
      </p:sp>
      <p:sp>
        <p:nvSpPr>
          <p:cNvPr id="2867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54E16F-4949-4800-9F1A-43BC8F25C806}" type="slidenum">
              <a:rPr lang="pt-BR" smtClean="0"/>
              <a:pPr/>
              <a:t>13</a:t>
            </a:fld>
            <a:endParaRPr lang="pt-BR" smtClean="0"/>
          </a:p>
        </p:txBody>
      </p:sp>
      <p:sp>
        <p:nvSpPr>
          <p:cNvPr id="2867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28" tIns="45714" rIns="91428" bIns="45714"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76200" y="1104900"/>
            <a:ext cx="4419600" cy="4857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104900"/>
            <a:ext cx="4419600" cy="4857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27"/>
          <p:cNvSpPr txBox="1">
            <a:spLocks noChangeArrowheads="1"/>
          </p:cNvSpPr>
          <p:nvPr userDrawn="1"/>
        </p:nvSpPr>
        <p:spPr bwMode="auto">
          <a:xfrm>
            <a:off x="0" y="-3175"/>
            <a:ext cx="9144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dirty="0">
                <a:solidFill>
                  <a:schemeClr val="accent2"/>
                </a:solidFill>
                <a:latin typeface="Arial Narrow" pitchFamily="34" charset="0"/>
              </a:rPr>
              <a:t>O CONTROLE DA ADMINISTRAÇÃO PÚBLICA EXECUTADO PELO TCE</a:t>
            </a:r>
          </a:p>
          <a:p>
            <a:pPr algn="ctr">
              <a:defRPr/>
            </a:pPr>
            <a:r>
              <a:rPr lang="pt-BR" dirty="0">
                <a:solidFill>
                  <a:schemeClr val="accent2"/>
                </a:solidFill>
              </a:rPr>
              <a:t>	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B6A0C-DAF8-43E3-890B-B97150329AA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0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8600" y="1219200"/>
            <a:ext cx="8610600" cy="4876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31"/>
          <p:cNvSpPr>
            <a:spLocks noGrp="1" noChangeArrowheads="1"/>
          </p:cNvSpPr>
          <p:nvPr>
            <p:ph type="dt" sz="half" idx="10"/>
          </p:nvPr>
        </p:nvSpPr>
        <p:spPr>
          <a:xfrm>
            <a:off x="665163" y="6367463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03563" y="6367463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44E62-181A-42C3-8D7A-8E5591CA8D73}" type="slidenum">
              <a:rPr lang="pt-BR"/>
              <a:pPr>
                <a:defRPr/>
              </a:pPr>
              <a:t>‹nº›</a:t>
            </a:fld>
            <a:r>
              <a:rPr lang="pt-BR" dirty="0"/>
              <a:t> 16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Rectangle 10"/>
          <p:cNvSpPr>
            <a:spLocks noChangeArrowheads="1"/>
          </p:cNvSpPr>
          <p:nvPr userDrawn="1"/>
        </p:nvSpPr>
        <p:spPr bwMode="auto">
          <a:xfrm>
            <a:off x="0" y="6530975"/>
            <a:ext cx="9144000" cy="327025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pt-BR" sz="2000" b="0"/>
          </a:p>
        </p:txBody>
      </p:sp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0" y="0"/>
            <a:ext cx="9144000" cy="9525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" y="1104900"/>
            <a:ext cx="8991600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A4EA45AB-501C-41E2-AB46-7A2FD5B7FD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6" name="Text Box 1027"/>
          <p:cNvSpPr txBox="1">
            <a:spLocks noChangeArrowheads="1"/>
          </p:cNvSpPr>
          <p:nvPr userDrawn="1"/>
        </p:nvSpPr>
        <p:spPr bwMode="auto">
          <a:xfrm>
            <a:off x="0" y="-3175"/>
            <a:ext cx="9144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dirty="0">
                <a:solidFill>
                  <a:schemeClr val="accent2"/>
                </a:solidFill>
                <a:latin typeface="Arial Narrow" pitchFamily="34" charset="0"/>
              </a:rPr>
              <a:t>O CONTROLE DA ADMINISTRAÇÃO PÚBLICA EXECUTADO PELO TCE</a:t>
            </a:r>
          </a:p>
          <a:p>
            <a:pPr algn="ctr">
              <a:defRPr/>
            </a:pPr>
            <a:r>
              <a:rPr lang="pt-BR" dirty="0">
                <a:solidFill>
                  <a:schemeClr val="accent2"/>
                </a:solidFill>
              </a:rPr>
              <a:t>	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10000"/>
        </a:spcBef>
        <a:spcAft>
          <a:spcPct val="0"/>
        </a:spcAft>
        <a:buSzPct val="75000"/>
        <a:buFont typeface="Wingdings" pitchFamily="2" charset="2"/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476250" indent="-285750" algn="l" rtl="0" eaLnBrk="0" fontAlgn="base" hangingPunct="0">
        <a:spcBef>
          <a:spcPct val="20000"/>
        </a:spcBef>
        <a:spcAft>
          <a:spcPct val="0"/>
        </a:spcAft>
        <a:buClr>
          <a:srgbClr val="00468C"/>
        </a:buClr>
        <a:buSzPct val="50000"/>
        <a:buFont typeface="Wingdings" pitchFamily="2" charset="2"/>
        <a:buChar char="l"/>
        <a:defRPr sz="3200">
          <a:solidFill>
            <a:schemeClr val="tx1"/>
          </a:solidFill>
          <a:latin typeface="+mn-lt"/>
        </a:defRPr>
      </a:lvl2pPr>
      <a:lvl3pPr marL="952500" indent="-285750" algn="l" rtl="0" eaLnBrk="0" fontAlgn="base" hangingPunct="0">
        <a:spcBef>
          <a:spcPct val="10000"/>
        </a:spcBef>
        <a:spcAft>
          <a:spcPct val="0"/>
        </a:spcAft>
        <a:buClr>
          <a:srgbClr val="00468C"/>
        </a:buClr>
        <a:buSzPct val="75000"/>
        <a:buFont typeface="Wingdings" pitchFamily="2" charset="2"/>
        <a:buChar char="§"/>
        <a:defRPr sz="3200">
          <a:solidFill>
            <a:schemeClr val="tx1"/>
          </a:solidFill>
          <a:latin typeface="+mn-lt"/>
        </a:defRPr>
      </a:lvl3pPr>
      <a:lvl4pPr marL="1371600" indent="-228600" algn="l" rtl="0" eaLnBrk="0" fontAlgn="base" hangingPunct="0">
        <a:spcBef>
          <a:spcPct val="10000"/>
        </a:spcBef>
        <a:spcAft>
          <a:spcPct val="0"/>
        </a:spcAft>
        <a:buClr>
          <a:srgbClr val="00468C"/>
        </a:buClr>
        <a:buSzPct val="75000"/>
        <a:buFont typeface="Wingdings" pitchFamily="2" charset="2"/>
        <a:buChar char="w"/>
        <a:defRPr sz="3200">
          <a:solidFill>
            <a:schemeClr val="tx1"/>
          </a:solidFill>
          <a:latin typeface="+mn-lt"/>
        </a:defRPr>
      </a:lvl4pPr>
      <a:lvl5pPr marL="1790700" indent="-228600" algn="l" rtl="0" eaLnBrk="0" fontAlgn="base" hangingPunct="0">
        <a:spcBef>
          <a:spcPct val="10000"/>
        </a:spcBef>
        <a:spcAft>
          <a:spcPct val="0"/>
        </a:spcAft>
        <a:buClr>
          <a:srgbClr val="00468C"/>
        </a:buClr>
        <a:buSzPct val="50000"/>
        <a:buFont typeface="Wingdings" pitchFamily="2" charset="2"/>
        <a:buChar char="o"/>
        <a:defRPr sz="3200">
          <a:solidFill>
            <a:schemeClr val="tx1"/>
          </a:solidFill>
          <a:latin typeface="+mn-lt"/>
        </a:defRPr>
      </a:lvl5pPr>
      <a:lvl6pPr marL="2247900" indent="-228600" algn="l" rtl="0" fontAlgn="base">
        <a:spcBef>
          <a:spcPct val="10000"/>
        </a:spcBef>
        <a:spcAft>
          <a:spcPct val="0"/>
        </a:spcAft>
        <a:buClr>
          <a:srgbClr val="00468C"/>
        </a:buClr>
        <a:buSzPct val="50000"/>
        <a:buFont typeface="Wingdings" pitchFamily="2" charset="2"/>
        <a:buChar char="o"/>
        <a:defRPr sz="3200">
          <a:solidFill>
            <a:schemeClr val="tx1"/>
          </a:solidFill>
          <a:latin typeface="+mn-lt"/>
        </a:defRPr>
      </a:lvl6pPr>
      <a:lvl7pPr marL="2705100" indent="-228600" algn="l" rtl="0" fontAlgn="base">
        <a:spcBef>
          <a:spcPct val="10000"/>
        </a:spcBef>
        <a:spcAft>
          <a:spcPct val="0"/>
        </a:spcAft>
        <a:buClr>
          <a:srgbClr val="00468C"/>
        </a:buClr>
        <a:buSzPct val="50000"/>
        <a:buFont typeface="Wingdings" pitchFamily="2" charset="2"/>
        <a:buChar char="o"/>
        <a:defRPr sz="3200">
          <a:solidFill>
            <a:schemeClr val="tx1"/>
          </a:solidFill>
          <a:latin typeface="+mn-lt"/>
        </a:defRPr>
      </a:lvl7pPr>
      <a:lvl8pPr marL="3162300" indent="-228600" algn="l" rtl="0" fontAlgn="base">
        <a:spcBef>
          <a:spcPct val="10000"/>
        </a:spcBef>
        <a:spcAft>
          <a:spcPct val="0"/>
        </a:spcAft>
        <a:buClr>
          <a:srgbClr val="00468C"/>
        </a:buClr>
        <a:buSzPct val="50000"/>
        <a:buFont typeface="Wingdings" pitchFamily="2" charset="2"/>
        <a:buChar char="o"/>
        <a:defRPr sz="3200">
          <a:solidFill>
            <a:schemeClr val="tx1"/>
          </a:solidFill>
          <a:latin typeface="+mn-lt"/>
        </a:defRPr>
      </a:lvl8pPr>
      <a:lvl9pPr marL="3619500" indent="-228600" algn="l" rtl="0" fontAlgn="base">
        <a:spcBef>
          <a:spcPct val="10000"/>
        </a:spcBef>
        <a:spcAft>
          <a:spcPct val="0"/>
        </a:spcAft>
        <a:buClr>
          <a:srgbClr val="00468C"/>
        </a:buClr>
        <a:buSzPct val="50000"/>
        <a:buFont typeface="Wingdings" pitchFamily="2" charset="2"/>
        <a:buChar char="o"/>
        <a:defRPr sz="32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250825" y="2889887"/>
            <a:ext cx="8713788" cy="236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pt-BR" sz="28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INSTRUMENTOS DE CONTROLE INTERNO</a:t>
            </a:r>
          </a:p>
          <a:p>
            <a:pPr marL="993775" lvl="1" indent="-369888" algn="just">
              <a:defRPr/>
            </a:pPr>
            <a:endParaRPr lang="pt-BR" sz="8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Narrow" pitchFamily="34" charset="0"/>
            </a:endParaRPr>
          </a:p>
          <a:p>
            <a:pPr marL="536575" indent="-536575" algn="just">
              <a:buFont typeface="Wingdings" pitchFamily="2" charset="2"/>
              <a:buChar char="§"/>
              <a:defRPr/>
            </a:pPr>
            <a:r>
              <a:rPr lang="pt-BR" sz="28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FISCALIZAÇÕES -  </a:t>
            </a:r>
            <a:r>
              <a:rPr lang="pt-BR" sz="2800" dirty="0">
                <a:ln w="11430"/>
                <a:solidFill>
                  <a:schemeClr val="bg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Atividades exigidas em lei relativos à:</a:t>
            </a:r>
          </a:p>
          <a:p>
            <a:pPr marL="993775" lvl="1" indent="-369888" algn="just">
              <a:buFont typeface="Wingdings" pitchFamily="2" charset="2"/>
              <a:buChar char="§"/>
              <a:defRPr/>
            </a:pPr>
            <a:r>
              <a:rPr lang="pt-BR" sz="2800" dirty="0">
                <a:ln w="11430"/>
                <a:solidFill>
                  <a:schemeClr val="bg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Fiscalização de atos;</a:t>
            </a:r>
          </a:p>
          <a:p>
            <a:pPr marL="993775" lvl="1" indent="-369888" algn="just">
              <a:buFont typeface="Wingdings" pitchFamily="2" charset="2"/>
              <a:buChar char="§"/>
              <a:defRPr/>
            </a:pPr>
            <a:r>
              <a:rPr lang="pt-BR" sz="2800" dirty="0">
                <a:ln w="11430"/>
                <a:solidFill>
                  <a:schemeClr val="bg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Fiscalização de registros e levantamentos;</a:t>
            </a:r>
          </a:p>
          <a:p>
            <a:pPr marL="993775" lvl="1" indent="-369888" algn="just">
              <a:buFont typeface="Wingdings" pitchFamily="2" charset="2"/>
              <a:buChar char="§"/>
              <a:defRPr/>
            </a:pPr>
            <a:r>
              <a:rPr lang="pt-BR" sz="2800" dirty="0">
                <a:ln w="11430"/>
                <a:solidFill>
                  <a:schemeClr val="bg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Fiscalização de resultados.</a:t>
            </a: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207010" y="1890713"/>
            <a:ext cx="3430747" cy="46166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81320" dir="2319588" algn="ctr" rotWithShape="0">
              <a:schemeClr val="tx1"/>
            </a:outerShdw>
          </a:effectLst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pt-BR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CONTROLE INTERNO</a:t>
            </a:r>
          </a:p>
        </p:txBody>
      </p:sp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0" y="1092518"/>
            <a:ext cx="9144000" cy="528637"/>
          </a:xfrm>
          <a:prstGeom prst="rect">
            <a:avLst/>
          </a:prstGeom>
          <a:solidFill>
            <a:schemeClr val="accent3">
              <a:lumMod val="85000"/>
            </a:schemeClr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pt-BR" sz="28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 CONTROLE NA ADMINISTRAÇÃO PÚBLICA</a:t>
            </a:r>
          </a:p>
        </p:txBody>
      </p:sp>
      <p:sp>
        <p:nvSpPr>
          <p:cNvPr id="7173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76200" y="6534150"/>
            <a:ext cx="1905000" cy="457200"/>
          </a:xfrm>
          <a:noFill/>
        </p:spPr>
        <p:txBody>
          <a:bodyPr anchor="t"/>
          <a:lstStyle/>
          <a:p>
            <a:fld id="{34D2A476-28B0-4FD0-90EB-380E2F998913}" type="slidenum">
              <a:rPr lang="pt-BR" sz="1600" smtClean="0">
                <a:latin typeface="Arial Narrow" pitchFamily="34" charset="0"/>
              </a:rPr>
              <a:pPr/>
              <a:t>1</a:t>
            </a:fld>
            <a:r>
              <a:rPr lang="pt-BR" sz="1600" smtClean="0">
                <a:latin typeface="Arial Narrow" pitchFamily="34" charset="0"/>
              </a:rPr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pt-BR" smtClean="0"/>
              <a:t>26</a:t>
            </a:r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755650" y="3265742"/>
            <a:ext cx="78486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457200" indent="-457200" algn="ctr">
              <a:defRPr/>
            </a:pPr>
            <a:r>
              <a:rPr lang="pt-BR" dirty="0">
                <a:ln w="11430"/>
                <a:solidFill>
                  <a:schemeClr val="bg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DIREITO DO CIDADÃO PREVISTO NA CONSTITUIÇÃO </a:t>
            </a:r>
          </a:p>
          <a:p>
            <a:pPr marL="457200" indent="-457200" algn="just">
              <a:buFontTx/>
              <a:buAutoNum type="alphaLcPeriod"/>
              <a:defRPr/>
            </a:pPr>
            <a:endParaRPr lang="pt-BR" dirty="0">
              <a:ln w="11430"/>
              <a:solidFill>
                <a:schemeClr val="bg2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457200" indent="-457200" algn="just">
              <a:buFont typeface="Arial" pitchFamily="34" charset="0"/>
              <a:buChar char="•"/>
              <a:defRPr/>
            </a:pPr>
            <a:r>
              <a:rPr lang="pt-BR" dirty="0">
                <a:ln w="11430"/>
                <a:solidFill>
                  <a:schemeClr val="bg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Participação popular – Acompanhamento, petições, ação popular, denúncias e representações .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1369505"/>
            <a:ext cx="9144000" cy="52322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pt-BR" sz="28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CONTROLE EXTERNO NA ADMINISTRAÇÃO PÚBLICA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81461" y="2164540"/>
            <a:ext cx="3132588" cy="5232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dist="143684" dir="2700000" algn="ctr" rotWithShape="0">
              <a:schemeClr val="tx1"/>
            </a:outerShdw>
          </a:effectLst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Aft>
                <a:spcPct val="35000"/>
              </a:spcAft>
              <a:defRPr/>
            </a:pPr>
            <a:r>
              <a:rPr lang="pt-BR" sz="280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CONTROLE SOCIAL: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ço Reservado para Número de Slide 3"/>
          <p:cNvSpPr>
            <a:spLocks noGrp="1"/>
          </p:cNvSpPr>
          <p:nvPr>
            <p:ph type="sldNum" sz="quarter" idx="10"/>
          </p:nvPr>
        </p:nvSpPr>
        <p:spPr>
          <a:xfrm>
            <a:off x="112713" y="6538913"/>
            <a:ext cx="1905000" cy="457200"/>
          </a:xfrm>
          <a:noFill/>
        </p:spPr>
        <p:txBody>
          <a:bodyPr/>
          <a:lstStyle/>
          <a:p>
            <a:r>
              <a:rPr lang="pt-BR" sz="1600" smtClean="0">
                <a:latin typeface="Arial Narrow" pitchFamily="34" charset="0"/>
              </a:rPr>
              <a:t>27</a:t>
            </a:r>
          </a:p>
        </p:txBody>
      </p:sp>
      <p:sp>
        <p:nvSpPr>
          <p:cNvPr id="1409027" name="Text Box 3"/>
          <p:cNvSpPr txBox="1">
            <a:spLocks noChangeArrowheads="1"/>
          </p:cNvSpPr>
          <p:nvPr/>
        </p:nvSpPr>
        <p:spPr bwMode="auto">
          <a:xfrm>
            <a:off x="2124075" y="2973388"/>
            <a:ext cx="5029200" cy="25606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Aft>
                <a:spcPct val="35000"/>
              </a:spcAft>
              <a:defRPr/>
            </a:pPr>
            <a:r>
              <a:rPr lang="pt-BR" sz="3200" dirty="0">
                <a:ln w="11430"/>
                <a:solidFill>
                  <a:schemeClr val="bg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REQUISITOS:</a:t>
            </a:r>
          </a:p>
          <a:p>
            <a:pPr algn="ctr">
              <a:spcAft>
                <a:spcPct val="35000"/>
              </a:spcAft>
              <a:defRPr/>
            </a:pPr>
            <a:r>
              <a:rPr lang="pt-BR" sz="3200" dirty="0">
                <a:ln w="11430"/>
                <a:solidFill>
                  <a:schemeClr val="bg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PUBLICIDADE</a:t>
            </a:r>
          </a:p>
          <a:p>
            <a:pPr algn="ctr">
              <a:spcAft>
                <a:spcPct val="35000"/>
              </a:spcAft>
              <a:defRPr/>
            </a:pPr>
            <a:r>
              <a:rPr lang="pt-BR" sz="3200" dirty="0">
                <a:ln w="11430"/>
                <a:solidFill>
                  <a:schemeClr val="bg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E</a:t>
            </a:r>
          </a:p>
          <a:p>
            <a:pPr algn="ctr">
              <a:spcAft>
                <a:spcPct val="35000"/>
              </a:spcAft>
              <a:defRPr/>
            </a:pPr>
            <a:r>
              <a:rPr lang="pt-BR" sz="3200" dirty="0">
                <a:ln w="11430"/>
                <a:solidFill>
                  <a:schemeClr val="bg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TRANSPARÊNCIA </a:t>
            </a:r>
          </a:p>
        </p:txBody>
      </p:sp>
      <p:sp>
        <p:nvSpPr>
          <p:cNvPr id="1409031" name="Rectangle 7"/>
          <p:cNvSpPr>
            <a:spLocks noChangeArrowheads="1"/>
          </p:cNvSpPr>
          <p:nvPr/>
        </p:nvSpPr>
        <p:spPr bwMode="auto">
          <a:xfrm>
            <a:off x="281461" y="2164540"/>
            <a:ext cx="3132588" cy="5232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dist="143684" dir="2700000" algn="ctr" rotWithShape="0">
              <a:schemeClr val="tx1"/>
            </a:outerShdw>
          </a:effectLst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Aft>
                <a:spcPct val="35000"/>
              </a:spcAft>
              <a:defRPr/>
            </a:pPr>
            <a:r>
              <a:rPr lang="pt-BR" sz="280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CONTROLE SOCIAL:</a:t>
            </a:r>
          </a:p>
        </p:txBody>
      </p:sp>
      <p:pic>
        <p:nvPicPr>
          <p:cNvPr id="1741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75" y="3146425"/>
            <a:ext cx="1692275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1369505"/>
            <a:ext cx="9144000" cy="52322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pt-BR" sz="28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CONTROLE EXTERNO NA ADMINISTRAÇÃO PÚBLICA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9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09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09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09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09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9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09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09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ço Reservado para Número de Slide 3"/>
          <p:cNvSpPr>
            <a:spLocks noGrp="1"/>
          </p:cNvSpPr>
          <p:nvPr>
            <p:ph type="sldNum" sz="quarter" idx="10"/>
          </p:nvPr>
        </p:nvSpPr>
        <p:spPr>
          <a:xfrm>
            <a:off x="120650" y="6513513"/>
            <a:ext cx="1905000" cy="457200"/>
          </a:xfrm>
          <a:noFill/>
        </p:spPr>
        <p:txBody>
          <a:bodyPr/>
          <a:lstStyle/>
          <a:p>
            <a:r>
              <a:rPr lang="pt-BR" sz="1600" smtClean="0">
                <a:latin typeface="Arial Narrow" pitchFamily="34" charset="0"/>
              </a:rPr>
              <a:t>28</a:t>
            </a:r>
          </a:p>
        </p:txBody>
      </p:sp>
      <p:sp>
        <p:nvSpPr>
          <p:cNvPr id="1411079" name="Rectangle 7"/>
          <p:cNvSpPr>
            <a:spLocks noChangeArrowheads="1"/>
          </p:cNvSpPr>
          <p:nvPr/>
        </p:nvSpPr>
        <p:spPr bwMode="auto">
          <a:xfrm>
            <a:off x="342421" y="1676537"/>
            <a:ext cx="3132588" cy="5232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dist="143684" dir="2700000" algn="ctr" rotWithShape="0">
              <a:schemeClr val="tx1"/>
            </a:outerShdw>
          </a:effectLst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Aft>
                <a:spcPct val="35000"/>
              </a:spcAft>
              <a:defRPr/>
            </a:pPr>
            <a:r>
              <a:rPr lang="pt-BR" sz="28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CONTROLE SOCIAL:</a:t>
            </a:r>
          </a:p>
        </p:txBody>
      </p:sp>
      <p:sp>
        <p:nvSpPr>
          <p:cNvPr id="7" name="Retângulo 6"/>
          <p:cNvSpPr/>
          <p:nvPr/>
        </p:nvSpPr>
        <p:spPr>
          <a:xfrm>
            <a:off x="1036320" y="2475914"/>
            <a:ext cx="7510272" cy="2140586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>
              <a:spcAft>
                <a:spcPct val="35000"/>
              </a:spcAft>
              <a:defRPr/>
            </a:pPr>
            <a:r>
              <a:rPr lang="pt-BR" sz="22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PRESTAÇÃO DE CONTAS:</a:t>
            </a:r>
          </a:p>
          <a:p>
            <a:pPr marL="719138" lvl="1" indent="-365125" algn="just">
              <a:spcAft>
                <a:spcPct val="35000"/>
              </a:spcAft>
              <a:buFontTx/>
              <a:buBlip>
                <a:blip r:embed="rId3"/>
              </a:buBlip>
              <a:defRPr/>
            </a:pPr>
            <a:r>
              <a:rPr lang="pt-BR" sz="22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PREVISTO NA CRFB/88 – ART. 31 § 3°</a:t>
            </a:r>
          </a:p>
          <a:p>
            <a:pPr marL="719138" lvl="1" indent="-365125" algn="just">
              <a:spcAft>
                <a:spcPct val="35000"/>
              </a:spcAft>
              <a:buFontTx/>
              <a:buBlip>
                <a:blip r:embed="rId3"/>
              </a:buBlip>
              <a:defRPr/>
            </a:pPr>
            <a:r>
              <a:rPr lang="pt-BR" sz="22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LRF ART. 49 – À DISPOSIÇÃO DURANTE TODO O EXERCÍCIO</a:t>
            </a:r>
          </a:p>
          <a:p>
            <a:pPr marL="719138" lvl="1" indent="-365125" algn="just">
              <a:spcAft>
                <a:spcPct val="35000"/>
              </a:spcAft>
              <a:buFontTx/>
              <a:buBlip>
                <a:blip r:embed="rId3"/>
              </a:buBlip>
              <a:defRPr/>
            </a:pPr>
            <a:r>
              <a:rPr lang="pt-BR" sz="22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A LRF EXIGE A PARTICIPAÇÃO POPULAR.</a:t>
            </a: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1125665"/>
            <a:ext cx="9144000" cy="52322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pt-BR" sz="28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CONTROLE EXTERNO NA ADMINISTRAÇÃO PÚBLICA</a:t>
            </a:r>
          </a:p>
        </p:txBody>
      </p:sp>
      <p:sp>
        <p:nvSpPr>
          <p:cNvPr id="6" name="Retângulo 5"/>
          <p:cNvSpPr/>
          <p:nvPr/>
        </p:nvSpPr>
        <p:spPr>
          <a:xfrm>
            <a:off x="738554" y="4372927"/>
            <a:ext cx="7808038" cy="21405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ct val="35000"/>
              </a:spcAft>
              <a:defRPr/>
            </a:pPr>
            <a:endParaRPr lang="pt-BR" sz="22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Narrow" pitchFamily="34" charset="0"/>
            </a:endParaRPr>
          </a:p>
          <a:p>
            <a:pPr algn="just">
              <a:spcAft>
                <a:spcPct val="35000"/>
              </a:spcAft>
              <a:defRPr/>
            </a:pPr>
            <a:r>
              <a:rPr lang="pt-BR" sz="22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DENÚNCIA:</a:t>
            </a:r>
          </a:p>
          <a:p>
            <a:pPr marL="568325" lvl="1" indent="-377825" algn="just">
              <a:spcAft>
                <a:spcPct val="35000"/>
              </a:spcAft>
              <a:buFontTx/>
              <a:buBlip>
                <a:blip r:embed="rId4"/>
              </a:buBlip>
              <a:defRPr/>
            </a:pPr>
            <a:r>
              <a:rPr lang="pt-BR" sz="22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PREVISTO NA CRFB/88 – ART. 74 § 2°;</a:t>
            </a:r>
          </a:p>
          <a:p>
            <a:pPr marL="568325" lvl="1" indent="-377825" algn="just">
              <a:spcAft>
                <a:spcPct val="35000"/>
              </a:spcAft>
              <a:buFontTx/>
              <a:buBlip>
                <a:blip r:embed="rId4"/>
              </a:buBlip>
              <a:defRPr/>
            </a:pPr>
            <a:r>
              <a:rPr lang="pt-BR" sz="22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CONSTITUIÇÃO ESTADUAL , LEI ORGÂNICA E REGIMENTO INTERNO DO TRIBUNAL DE CONTAS.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ço Reservado para Número de Slide 3"/>
          <p:cNvSpPr>
            <a:spLocks noGrp="1"/>
          </p:cNvSpPr>
          <p:nvPr>
            <p:ph type="sldNum" sz="quarter" idx="10"/>
          </p:nvPr>
        </p:nvSpPr>
        <p:spPr>
          <a:xfrm>
            <a:off x="192088" y="6461125"/>
            <a:ext cx="1905000" cy="457200"/>
          </a:xfrm>
          <a:noFill/>
        </p:spPr>
        <p:txBody>
          <a:bodyPr/>
          <a:lstStyle/>
          <a:p>
            <a:r>
              <a:rPr lang="pt-BR" sz="1600" smtClean="0">
                <a:latin typeface="Arial Narrow" pitchFamily="34" charset="0"/>
              </a:rPr>
              <a:t>30</a:t>
            </a:r>
          </a:p>
        </p:txBody>
      </p:sp>
      <p:sp>
        <p:nvSpPr>
          <p:cNvPr id="1415170" name="Text Box 2"/>
          <p:cNvSpPr txBox="1">
            <a:spLocks noChangeArrowheads="1"/>
          </p:cNvSpPr>
          <p:nvPr/>
        </p:nvSpPr>
        <p:spPr bwMode="auto">
          <a:xfrm>
            <a:off x="226514" y="5231404"/>
            <a:ext cx="161454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pt-BR" sz="1400" dirty="0">
                <a:ln w="11430"/>
                <a:solidFill>
                  <a:schemeClr val="bg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Verdana" pitchFamily="34" charset="0"/>
              </a:rPr>
              <a:t>CRFB/88 </a:t>
            </a:r>
          </a:p>
          <a:p>
            <a:pPr algn="ctr">
              <a:defRPr/>
            </a:pPr>
            <a:r>
              <a:rPr lang="pt-BR" sz="1400" dirty="0">
                <a:ln w="11430"/>
                <a:solidFill>
                  <a:schemeClr val="bg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Verdana" pitchFamily="34" charset="0"/>
              </a:rPr>
              <a:t>ARTS. 70 A 75</a:t>
            </a:r>
          </a:p>
        </p:txBody>
      </p:sp>
      <p:sp>
        <p:nvSpPr>
          <p:cNvPr id="1415172" name="Rectangle 4"/>
          <p:cNvSpPr>
            <a:spLocks noChangeArrowheads="1"/>
          </p:cNvSpPr>
          <p:nvPr/>
        </p:nvSpPr>
        <p:spPr bwMode="auto">
          <a:xfrm>
            <a:off x="231648" y="1964500"/>
            <a:ext cx="7815071" cy="95410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81320" dir="2319588" algn="ctr" rotWithShape="0">
              <a:schemeClr val="tx1"/>
            </a:outerShdw>
          </a:effectLst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pt-BR" sz="28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CONTROLE DO PODER LEGISLATIVO E DO TRIBUNAL DE CONTAS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2097024" y="3475092"/>
            <a:ext cx="6522720" cy="1348061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>
              <a:lnSpc>
                <a:spcPct val="85000"/>
              </a:lnSpc>
              <a:spcBef>
                <a:spcPct val="50000"/>
              </a:spcBef>
              <a:buClr>
                <a:schemeClr val="accent2"/>
              </a:buClr>
              <a:defRPr/>
            </a:pPr>
            <a:r>
              <a:rPr lang="pt-BR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O TEXTO CONSTITUCIONAL DELEGA ESTA COMPETÊNCIA AO PODER LEGISLATIVO, COM A PARTICIPAÇÃO TÉCNICA DO TRIBUNAL DE CONTAS.</a:t>
            </a:r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1064705"/>
            <a:ext cx="9144000" cy="52322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pt-BR" sz="28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CONTROLE EXTERNO NA ADMINISTRAÇÃO PÚBLICA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Text Box 2"/>
          <p:cNvSpPr txBox="1">
            <a:spLocks noChangeArrowheads="1"/>
          </p:cNvSpPr>
          <p:nvPr/>
        </p:nvSpPr>
        <p:spPr bwMode="auto">
          <a:xfrm>
            <a:off x="292608" y="3377692"/>
            <a:ext cx="8637080" cy="120032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dist="71842" dir="2700000" algn="ctr" rotWithShape="0">
              <a:schemeClr val="tx1"/>
            </a:outerShdw>
          </a:effectLst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>
              <a:spcBef>
                <a:spcPct val="45000"/>
              </a:spcBef>
              <a:buClr>
                <a:schemeClr val="accent2"/>
              </a:buClr>
              <a:defRPr/>
            </a:pPr>
            <a:r>
              <a:rPr lang="pt-BR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Realizado por órgão alheio à estrutura de outro controlado, visando efetivar mecanismos para garantir a plena eficácia das ações de gestão governamental.</a:t>
            </a:r>
          </a:p>
        </p:txBody>
      </p:sp>
      <p:sp>
        <p:nvSpPr>
          <p:cNvPr id="401414" name="Rectangle 6"/>
          <p:cNvSpPr>
            <a:spLocks noChangeArrowheads="1"/>
          </p:cNvSpPr>
          <p:nvPr/>
        </p:nvSpPr>
        <p:spPr bwMode="auto">
          <a:xfrm>
            <a:off x="292608" y="2361268"/>
            <a:ext cx="3988592" cy="52322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81320" dir="2319588" algn="ctr" rotWithShape="0">
              <a:schemeClr val="tx1"/>
            </a:outerShdw>
          </a:effectLst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pt-BR" sz="28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CONTROLE EXTERNO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1247585"/>
            <a:ext cx="9144000" cy="52322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pt-BR" sz="28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CONTROLE EXTERNO NA ADMINISTRAÇÃO PÚBLICA</a:t>
            </a:r>
          </a:p>
        </p:txBody>
      </p:sp>
      <p:sp>
        <p:nvSpPr>
          <p:cNvPr id="8197" name="Espaço Reservado para Número de Slide 3"/>
          <p:cNvSpPr txBox="1">
            <a:spLocks/>
          </p:cNvSpPr>
          <p:nvPr/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pt-BR" sz="1600">
                <a:latin typeface="Arial Narrow" pitchFamily="34" charset="0"/>
              </a:rPr>
              <a:t>17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6" name="Rectangle 4"/>
          <p:cNvSpPr>
            <a:spLocks noChangeArrowheads="1"/>
          </p:cNvSpPr>
          <p:nvPr/>
        </p:nvSpPr>
        <p:spPr bwMode="auto">
          <a:xfrm>
            <a:off x="152400" y="1917002"/>
            <a:ext cx="1905000" cy="46672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tx1"/>
            </a:outerShdw>
          </a:effectLst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pt-BR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entury Gothic" pitchFamily="34" charset="0"/>
              </a:rPr>
              <a:t>FINALIDADE</a:t>
            </a:r>
          </a:p>
        </p:txBody>
      </p:sp>
      <p:sp>
        <p:nvSpPr>
          <p:cNvPr id="5" name="Retângulo 4"/>
          <p:cNvSpPr/>
          <p:nvPr/>
        </p:nvSpPr>
        <p:spPr>
          <a:xfrm>
            <a:off x="6143625" y="6035675"/>
            <a:ext cx="2857500" cy="338138"/>
          </a:xfrm>
          <a:prstGeom prst="rect">
            <a:avLst/>
          </a:prstGeom>
          <a:solidFill>
            <a:srgbClr val="F7F7F7"/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pt-BR" sz="16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HELY LOPES MEIRELLES </a:t>
            </a:r>
          </a:p>
        </p:txBody>
      </p:sp>
      <p:sp>
        <p:nvSpPr>
          <p:cNvPr id="9220" name="Espaço Reservado para Número de Slide 3"/>
          <p:cNvSpPr txBox="1">
            <a:spLocks/>
          </p:cNvSpPr>
          <p:nvPr/>
        </p:nvSpPr>
        <p:spPr bwMode="auto">
          <a:xfrm>
            <a:off x="76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pt-BR" sz="1400"/>
              <a:t>18</a:t>
            </a:r>
          </a:p>
        </p:txBody>
      </p:sp>
      <p:sp>
        <p:nvSpPr>
          <p:cNvPr id="7" name="Retângulo 6"/>
          <p:cNvSpPr/>
          <p:nvPr/>
        </p:nvSpPr>
        <p:spPr>
          <a:xfrm>
            <a:off x="121920" y="2657717"/>
            <a:ext cx="8848725" cy="3231654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>
              <a:spcBef>
                <a:spcPct val="50000"/>
              </a:spcBef>
              <a:defRPr/>
            </a:pPr>
            <a:r>
              <a:rPr lang="pt-BR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entury Gothic" pitchFamily="34" charset="0"/>
              </a:rPr>
              <a:t>Tem a finalidade de comprovar a probidade da Administração e a regularidade da guarda e do emprego dos bens, valores e dinheiros públicos, como também o cumprimento fiel da execução orçamentária. </a:t>
            </a:r>
          </a:p>
          <a:p>
            <a:pPr algn="just">
              <a:spcBef>
                <a:spcPct val="50000"/>
              </a:spcBef>
              <a:defRPr/>
            </a:pPr>
            <a:r>
              <a:rPr lang="pt-BR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entury Gothic" pitchFamily="34" charset="0"/>
              </a:rPr>
              <a:t>É por excelência, um controle parlamentar (político) e de legalidade contábil e financeira (técnico), o primeiro aspecto a cargo do Legislativo; o segundo do Tribunal de Contas.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1174433"/>
            <a:ext cx="9144000" cy="52322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pt-BR" sz="28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CONTROLE EXTERNO NA ADMINISTRAÇÃO PÚBLICA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Rectangle 2"/>
          <p:cNvSpPr>
            <a:spLocks noChangeArrowheads="1"/>
          </p:cNvSpPr>
          <p:nvPr/>
        </p:nvSpPr>
        <p:spPr bwMode="auto">
          <a:xfrm>
            <a:off x="0" y="1357313"/>
            <a:ext cx="9144000" cy="52322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pt-BR" sz="28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CONTROLE EXTERNO NA ADMINISTRAÇÃO PÚBLICA</a:t>
            </a:r>
          </a:p>
        </p:txBody>
      </p:sp>
      <p:sp>
        <p:nvSpPr>
          <p:cNvPr id="406536" name="Text Box 8"/>
          <p:cNvSpPr txBox="1">
            <a:spLocks noChangeArrowheads="1"/>
          </p:cNvSpPr>
          <p:nvPr/>
        </p:nvSpPr>
        <p:spPr bwMode="auto">
          <a:xfrm>
            <a:off x="76200" y="2082018"/>
            <a:ext cx="8991600" cy="2077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>
              <a:defRPr/>
            </a:pPr>
            <a:r>
              <a:rPr lang="pt-BR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É exercido:</a:t>
            </a:r>
          </a:p>
          <a:p>
            <a:pPr algn="just">
              <a:defRPr/>
            </a:pPr>
            <a:endParaRPr lang="pt-BR" sz="14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lvl="1" algn="just">
              <a:spcAft>
                <a:spcPts val="1800"/>
              </a:spcAft>
              <a:buSzPct val="70000"/>
              <a:defRPr/>
            </a:pPr>
            <a:r>
              <a:rPr lang="pt-BR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 Poder Judiciário;  - </a:t>
            </a:r>
            <a:r>
              <a:rPr lang="pt-BR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Ministério </a:t>
            </a:r>
            <a:r>
              <a:rPr lang="pt-BR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Público; - Sociedade; </a:t>
            </a:r>
            <a:br>
              <a:rPr lang="pt-BR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pt-BR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 </a:t>
            </a:r>
            <a:r>
              <a:rPr lang="pt-BR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Poder </a:t>
            </a:r>
            <a:r>
              <a:rPr lang="pt-BR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Legislativo; - </a:t>
            </a:r>
            <a:r>
              <a:rPr lang="pt-BR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Tribunal de Contas</a:t>
            </a:r>
          </a:p>
          <a:p>
            <a:pPr algn="just">
              <a:buFontTx/>
              <a:buBlip>
                <a:blip r:embed="rId3"/>
              </a:buBlip>
              <a:defRPr/>
            </a:pPr>
            <a:endParaRPr lang="pt-BR" sz="14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just">
              <a:buFontTx/>
              <a:buBlip>
                <a:blip r:embed="rId3"/>
              </a:buBlip>
              <a:defRPr/>
            </a:pPr>
            <a:endParaRPr lang="pt-BR" sz="14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244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pt-BR" smtClean="0"/>
              <a:t>19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92276" y="3897900"/>
            <a:ext cx="3377848" cy="5232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81320" dir="2319588" algn="ctr" rotWithShape="0">
              <a:schemeClr val="tx1"/>
            </a:outerShdw>
          </a:effectLst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Aft>
                <a:spcPct val="40000"/>
              </a:spcAft>
              <a:defRPr/>
            </a:pPr>
            <a:r>
              <a:rPr lang="pt-BR" sz="28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CONTROLE JUDICIAL: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127000" y="4421188"/>
            <a:ext cx="8940800" cy="4302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71842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just">
              <a:spcAft>
                <a:spcPct val="40000"/>
              </a:spcAft>
              <a:defRPr/>
            </a:pPr>
            <a:r>
              <a:rPr lang="pt-BR" sz="2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REVISÃO DE ATOS DA ADMINISTRAÇÃO PÚBLICA</a:t>
            </a:r>
            <a:r>
              <a:rPr lang="pt-BR" sz="2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:  </a:t>
            </a:r>
            <a:r>
              <a:rPr lang="pt-BR" sz="2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ART 5°, XXXV DA CRFB/88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323850" y="5052739"/>
            <a:ext cx="8569325" cy="1348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>
              <a:spcAft>
                <a:spcPct val="40000"/>
              </a:spcAft>
              <a:defRPr/>
            </a:pPr>
            <a:r>
              <a:rPr lang="pt-BR" dirty="0">
                <a:ln w="1143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Alcança especificamente a legalidade dos atos administrativos.</a:t>
            </a:r>
          </a:p>
          <a:p>
            <a:pPr algn="just">
              <a:spcAft>
                <a:spcPct val="40000"/>
              </a:spcAft>
              <a:defRPr/>
            </a:pPr>
            <a:r>
              <a:rPr lang="pt-BR" dirty="0">
                <a:ln w="1143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Somente o Poder Judiciário aprecia, com força de coisa julgada, a lesão ou ameaça a direito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ço Reservado para Número de Slide 3"/>
          <p:cNvSpPr>
            <a:spLocks noGrp="1"/>
          </p:cNvSpPr>
          <p:nvPr>
            <p:ph type="sldNum" sz="quarter" idx="10"/>
          </p:nvPr>
        </p:nvSpPr>
        <p:spPr>
          <a:xfrm>
            <a:off x="60325" y="6513513"/>
            <a:ext cx="1905000" cy="457200"/>
          </a:xfrm>
          <a:noFill/>
        </p:spPr>
        <p:txBody>
          <a:bodyPr/>
          <a:lstStyle/>
          <a:p>
            <a:r>
              <a:rPr lang="pt-BR" sz="1600" smtClean="0">
                <a:latin typeface="Arial Narrow" pitchFamily="34" charset="0"/>
              </a:rPr>
              <a:t>21</a:t>
            </a:r>
          </a:p>
        </p:txBody>
      </p:sp>
      <p:sp>
        <p:nvSpPr>
          <p:cNvPr id="1406981" name="Rectangle 5"/>
          <p:cNvSpPr>
            <a:spLocks noChangeArrowheads="1"/>
          </p:cNvSpPr>
          <p:nvPr/>
        </p:nvSpPr>
        <p:spPr bwMode="auto">
          <a:xfrm>
            <a:off x="2159000" y="2992438"/>
            <a:ext cx="36734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454025" lvl="1" indent="-454025" algn="ctr">
              <a:buFontTx/>
              <a:buBlip>
                <a:blip r:embed="rId3"/>
              </a:buBlip>
              <a:defRPr/>
            </a:pPr>
            <a:r>
              <a:rPr lang="pt-BR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ART. 129, III DA CRFB/88.</a:t>
            </a:r>
          </a:p>
        </p:txBody>
      </p:sp>
      <p:sp>
        <p:nvSpPr>
          <p:cNvPr id="1406982" name="Rectangle 6"/>
          <p:cNvSpPr>
            <a:spLocks noChangeArrowheads="1"/>
          </p:cNvSpPr>
          <p:nvPr/>
        </p:nvSpPr>
        <p:spPr bwMode="auto">
          <a:xfrm>
            <a:off x="146303" y="1996313"/>
            <a:ext cx="5686779" cy="5232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81320" dir="2319588" algn="ctr" rotWithShape="0">
              <a:schemeClr val="tx1"/>
            </a:outerShdw>
          </a:effectLst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pt-BR" sz="28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CONTROLE DO MINISTÉRIO PÚBLICO:</a:t>
            </a:r>
          </a:p>
        </p:txBody>
      </p:sp>
      <p:sp>
        <p:nvSpPr>
          <p:cNvPr id="1406984" name="Text Box 8"/>
          <p:cNvSpPr txBox="1">
            <a:spLocks noChangeArrowheads="1"/>
          </p:cNvSpPr>
          <p:nvPr/>
        </p:nvSpPr>
        <p:spPr bwMode="auto">
          <a:xfrm>
            <a:off x="2195513" y="3771900"/>
            <a:ext cx="6400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 eaLnBrk="0" hangingPunct="0">
              <a:defRPr/>
            </a:pPr>
            <a:r>
              <a:rPr lang="pt-BR" dirty="0">
                <a:ln w="1143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Verdana" pitchFamily="34" charset="0"/>
              </a:rPr>
              <a:t>Efetivado através de processo competente, principalmente a promoção da ação civil pública.</a:t>
            </a: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0" y="1247585"/>
            <a:ext cx="9144000" cy="52322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pt-BR" sz="28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CONTROLE EXTERNO NA ADMINISTRAÇÃO PÚBLICA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479835" y="2122996"/>
            <a:ext cx="3132588" cy="5232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dist="143684" dir="2700000" algn="ctr" rotWithShape="0">
              <a:schemeClr val="tx1"/>
            </a:outerShdw>
          </a:effectLst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Aft>
                <a:spcPct val="35000"/>
              </a:spcAft>
              <a:defRPr/>
            </a:pPr>
            <a:r>
              <a:rPr lang="pt-BR" sz="28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CONTROLE SOCIAL:</a:t>
            </a:r>
          </a:p>
        </p:txBody>
      </p:sp>
      <p:sp>
        <p:nvSpPr>
          <p:cNvPr id="6" name="Retângulo 5"/>
          <p:cNvSpPr/>
          <p:nvPr/>
        </p:nvSpPr>
        <p:spPr>
          <a:xfrm>
            <a:off x="498412" y="3120688"/>
            <a:ext cx="8084756" cy="1938992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>
              <a:defRPr/>
            </a:pPr>
            <a:r>
              <a:rPr lang="pt-BR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O controle social pode ser entendido como a participação do cidadão na gestão pública, na fiscalização, no monitoramento e no controle das ações da Administração Pública. Trata-se de um importante mecanismo de prevenção da corrupção e de fortalecimento da cidadania</a:t>
            </a:r>
            <a:r>
              <a:rPr lang="pt-BR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</a:p>
        </p:txBody>
      </p:sp>
      <p:sp>
        <p:nvSpPr>
          <p:cNvPr id="7" name="Retângulo 6"/>
          <p:cNvSpPr/>
          <p:nvPr/>
        </p:nvSpPr>
        <p:spPr>
          <a:xfrm>
            <a:off x="651230" y="5449824"/>
            <a:ext cx="65665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54013" indent="-354013">
              <a:buSzPct val="70000"/>
              <a:buFontTx/>
              <a:buBlip>
                <a:blip r:embed="rId2"/>
              </a:buBlip>
              <a:defRPr/>
            </a:pPr>
            <a:r>
              <a:rPr lang="pt-BR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Lei de Acesso à Informação – Lei n</a:t>
            </a:r>
            <a:r>
              <a:rPr lang="pt-BR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Vrinda"/>
                <a:cs typeface="Vrinda"/>
              </a:rPr>
              <a:t>º 12.527/2011</a:t>
            </a:r>
            <a:r>
              <a:rPr lang="pt-BR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endParaRPr lang="pt-BR" dirty="0"/>
          </a:p>
        </p:txBody>
      </p:sp>
      <p:sp>
        <p:nvSpPr>
          <p:cNvPr id="12293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60325" y="6391275"/>
            <a:ext cx="1905000" cy="457200"/>
          </a:xfrm>
          <a:noFill/>
        </p:spPr>
        <p:txBody>
          <a:bodyPr/>
          <a:lstStyle/>
          <a:p>
            <a:r>
              <a:rPr lang="pt-BR" sz="1600" smtClean="0">
                <a:latin typeface="Arial Narrow" pitchFamily="34" charset="0"/>
              </a:rPr>
              <a:t>22</a:t>
            </a: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1198817"/>
            <a:ext cx="9144000" cy="52322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pt-BR" sz="28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CONTROLE EXTERNO NA ADMINISTRAÇÃO PÚBLICA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4"/>
          <p:cNvSpPr>
            <a:spLocks noChangeArrowheads="1"/>
          </p:cNvSpPr>
          <p:nvPr/>
        </p:nvSpPr>
        <p:spPr bwMode="auto">
          <a:xfrm>
            <a:off x="539750" y="2579688"/>
            <a:ext cx="8208963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>
              <a:defRPr/>
            </a:pPr>
            <a:r>
              <a:rPr lang="pt-BR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No Brasil, país federal e de grande descentralização político-administrativa (há mais de 5.500 municípios e cerca de 70% deles com menos de 20 mil habitantes).</a:t>
            </a:r>
          </a:p>
          <a:p>
            <a:pPr algn="just">
              <a:defRPr/>
            </a:pPr>
            <a:endParaRPr lang="pt-BR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Narrow" pitchFamily="34" charset="0"/>
            </a:endParaRPr>
          </a:p>
          <a:p>
            <a:pPr algn="just">
              <a:defRPr/>
            </a:pPr>
            <a:r>
              <a:rPr lang="pt-BR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Assim, a atuação do controle social assume relevância, pois, nesses casos, os cidadãos possuem melhores condições para identificar situações que considerem prejudiciais ao interesse público, </a:t>
            </a:r>
            <a:r>
              <a:rPr lang="pt-BR" u="sng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já que não é possível aos órgãos de controle fiscalizar detalhadamente tudo o que acontece</a:t>
            </a:r>
            <a:r>
              <a:rPr lang="pt-BR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 no país, estado ou município inteiro.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48187" y="1809814"/>
            <a:ext cx="3132588" cy="5232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dist="143684" dir="2700000" algn="ctr" rotWithShape="0">
              <a:schemeClr val="tx1"/>
            </a:outerShdw>
          </a:effectLst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Aft>
                <a:spcPct val="35000"/>
              </a:spcAft>
              <a:defRPr/>
            </a:pPr>
            <a:r>
              <a:rPr lang="pt-BR" sz="28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CONTROLE SOCIAL:</a:t>
            </a:r>
          </a:p>
        </p:txBody>
      </p:sp>
      <p:sp>
        <p:nvSpPr>
          <p:cNvPr id="13316" name="Espaço Reservado para Número de Slide 3"/>
          <p:cNvSpPr>
            <a:spLocks noGrp="1"/>
          </p:cNvSpPr>
          <p:nvPr>
            <p:ph type="sldNum" sz="quarter" idx="10"/>
          </p:nvPr>
        </p:nvSpPr>
        <p:spPr>
          <a:xfrm>
            <a:off x="60325" y="6391275"/>
            <a:ext cx="1905000" cy="457200"/>
          </a:xfrm>
          <a:noFill/>
        </p:spPr>
        <p:txBody>
          <a:bodyPr/>
          <a:lstStyle/>
          <a:p>
            <a:r>
              <a:rPr lang="pt-BR" sz="1600" smtClean="0">
                <a:latin typeface="Arial Narrow" pitchFamily="34" charset="0"/>
              </a:rPr>
              <a:t>23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1064705"/>
            <a:ext cx="9144000" cy="52322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pt-BR" sz="28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CONTROLE EXTERNO NA ADMINISTRAÇÃO PÚBLICA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305845" y="1988884"/>
            <a:ext cx="3132588" cy="5232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dist="143684" dir="2700000" algn="ctr" rotWithShape="0">
              <a:schemeClr val="tx1"/>
            </a:outerShdw>
          </a:effectLst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Aft>
                <a:spcPct val="35000"/>
              </a:spcAft>
              <a:defRPr/>
            </a:pPr>
            <a:r>
              <a:rPr lang="pt-BR" sz="280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CONTROLE SOCIAL:</a:t>
            </a:r>
          </a:p>
        </p:txBody>
      </p:sp>
      <p:sp>
        <p:nvSpPr>
          <p:cNvPr id="7" name="Retângulo 6"/>
          <p:cNvSpPr/>
          <p:nvPr/>
        </p:nvSpPr>
        <p:spPr>
          <a:xfrm>
            <a:off x="539749" y="2858268"/>
            <a:ext cx="8353425" cy="1569660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>
              <a:defRPr/>
            </a:pPr>
            <a:r>
              <a:rPr lang="pt-BR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O controle social forte e atuante auxilia na prevenção da corrupção, pois quando a sociedade está atenta à atuação dos gestores e fiscaliza a aplicação do dinheiro público, as chances de ocorrerem desvios e irregularidades tendem a diminuir.</a:t>
            </a:r>
          </a:p>
        </p:txBody>
      </p:sp>
      <p:sp>
        <p:nvSpPr>
          <p:cNvPr id="8" name="Retângulo 7"/>
          <p:cNvSpPr/>
          <p:nvPr/>
        </p:nvSpPr>
        <p:spPr>
          <a:xfrm>
            <a:off x="539748" y="4608576"/>
            <a:ext cx="8353425" cy="1200329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>
              <a:defRPr/>
            </a:pPr>
            <a:r>
              <a:rPr lang="pt-BR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Por isso é que se diz que o controle social é um complemento indispensável ao controle institucional realizado pelos órgãos que fiscalizam os recursos públicos.</a:t>
            </a:r>
          </a:p>
        </p:txBody>
      </p:sp>
      <p:sp>
        <p:nvSpPr>
          <p:cNvPr id="14341" name="Espaço Reservado para Número de Slide 3"/>
          <p:cNvSpPr>
            <a:spLocks noGrp="1"/>
          </p:cNvSpPr>
          <p:nvPr>
            <p:ph type="sldNum" sz="quarter" idx="10"/>
          </p:nvPr>
        </p:nvSpPr>
        <p:spPr>
          <a:xfrm>
            <a:off x="60325" y="6416675"/>
            <a:ext cx="1905000" cy="457200"/>
          </a:xfrm>
          <a:noFill/>
        </p:spPr>
        <p:txBody>
          <a:bodyPr/>
          <a:lstStyle/>
          <a:p>
            <a:r>
              <a:rPr lang="pt-BR" sz="1600" smtClean="0">
                <a:latin typeface="Arial Narrow" pitchFamily="34" charset="0"/>
              </a:rPr>
              <a:t>24</a:t>
            </a: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1211009"/>
            <a:ext cx="9144000" cy="52322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pt-BR" sz="28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CONTROLE EXTERNO NA ADMINISTRAÇÃO PÚBLICA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456121" y="2514918"/>
            <a:ext cx="8424862" cy="393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>
              <a:defRPr/>
            </a:pPr>
            <a:r>
              <a:rPr lang="pt-BR" sz="28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A Constituição Federal de 1988 prevê a participação popular direta ou por meio de organizações representativas na formulação das políticas públicas e no controle das ações em todos os níveis. </a:t>
            </a:r>
          </a:p>
          <a:p>
            <a:pPr algn="just">
              <a:defRPr/>
            </a:pPr>
            <a:endParaRPr lang="pt-BR" sz="28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Narrow" pitchFamily="34" charset="0"/>
            </a:endParaRPr>
          </a:p>
          <a:p>
            <a:pPr algn="just">
              <a:defRPr/>
            </a:pPr>
            <a:r>
              <a:rPr lang="pt-BR" sz="28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Foram incluídas, no texto constitucional, diversas formas participativas de gestão e controle em áreas como saúde, educação, assistência social, políticas urbanas, meio ambiente, entre outras.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387474" y="1818196"/>
            <a:ext cx="3132588" cy="5232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dist="143684" dir="2700000" algn="ctr" rotWithShape="0">
              <a:schemeClr val="tx1"/>
            </a:outerShdw>
          </a:effectLst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Aft>
                <a:spcPct val="35000"/>
              </a:spcAft>
              <a:defRPr/>
            </a:pPr>
            <a:r>
              <a:rPr lang="pt-BR" sz="28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CONTROLE SOCIAL:</a:t>
            </a:r>
          </a:p>
        </p:txBody>
      </p:sp>
      <p:sp>
        <p:nvSpPr>
          <p:cNvPr id="15364" name="Espaço Reservado para Número de Slide 3"/>
          <p:cNvSpPr>
            <a:spLocks noGrp="1"/>
          </p:cNvSpPr>
          <p:nvPr>
            <p:ph type="sldNum" sz="quarter" idx="10"/>
          </p:nvPr>
        </p:nvSpPr>
        <p:spPr>
          <a:xfrm>
            <a:off x="60325" y="6427788"/>
            <a:ext cx="1905000" cy="457200"/>
          </a:xfrm>
          <a:noFill/>
        </p:spPr>
        <p:txBody>
          <a:bodyPr/>
          <a:lstStyle/>
          <a:p>
            <a:r>
              <a:rPr lang="pt-BR" sz="1600" smtClean="0">
                <a:latin typeface="Arial Narrow" pitchFamily="34" charset="0"/>
              </a:rPr>
              <a:t>25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1064705"/>
            <a:ext cx="9144000" cy="52322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pt-BR" sz="28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CONTROLE EXTERNO NA ADMINISTRAÇÃO PÚBLICA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C:\Arquivos de programas\Microsoft Office\Templates\Estruturas de apresentação\Arenito.pot</Template>
  <TotalTime>4455</TotalTime>
  <Words>740</Words>
  <Application>Microsoft Office PowerPoint</Application>
  <PresentationFormat>Apresentação na tela (4:3)</PresentationFormat>
  <Paragraphs>98</Paragraphs>
  <Slides>13</Slides>
  <Notes>8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20" baseType="lpstr">
      <vt:lpstr>Tahoma</vt:lpstr>
      <vt:lpstr>Arial</vt:lpstr>
      <vt:lpstr>Wingdings</vt:lpstr>
      <vt:lpstr>Times New Roman</vt:lpstr>
      <vt:lpstr>Arial Narrow</vt:lpstr>
      <vt:lpstr>Century Gothic</vt:lpstr>
      <vt:lpstr>Estrutura padrão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Elaboração do Projeto de Lei Orçamentária Anual e a Lei de Responsabilidade Fiscal</dc:title>
  <dc:creator>Josélia Albuquerque e Sol Garson Braule Pinto</dc:creator>
  <cp:lastModifiedBy>craymundi</cp:lastModifiedBy>
  <cp:revision>540</cp:revision>
  <cp:lastPrinted>2001-07-09T23:44:55Z</cp:lastPrinted>
  <dcterms:created xsi:type="dcterms:W3CDTF">2001-07-01T20:33:06Z</dcterms:created>
  <dcterms:modified xsi:type="dcterms:W3CDTF">2013-03-22T05:31:56Z</dcterms:modified>
</cp:coreProperties>
</file>