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536" r:id="rId2"/>
    <p:sldId id="559" r:id="rId3"/>
    <p:sldId id="539" r:id="rId4"/>
    <p:sldId id="540" r:id="rId5"/>
    <p:sldId id="583" r:id="rId6"/>
    <p:sldId id="562" r:id="rId7"/>
    <p:sldId id="564" r:id="rId8"/>
    <p:sldId id="595" r:id="rId9"/>
    <p:sldId id="584" r:id="rId10"/>
    <p:sldId id="593" r:id="rId11"/>
    <p:sldId id="594" r:id="rId12"/>
    <p:sldId id="599" r:id="rId13"/>
    <p:sldId id="566" r:id="rId14"/>
    <p:sldId id="568" r:id="rId15"/>
    <p:sldId id="569" r:id="rId16"/>
    <p:sldId id="570" r:id="rId17"/>
    <p:sldId id="571" r:id="rId18"/>
    <p:sldId id="573" r:id="rId19"/>
  </p:sldIdLst>
  <p:sldSz cx="9144000" cy="6858000" type="screen4x3"/>
  <p:notesSz cx="6648450" cy="978058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CCCC00"/>
    <a:srgbClr val="C0C0C0"/>
    <a:srgbClr val="DAD79E"/>
    <a:srgbClr val="FFFFFF"/>
    <a:srgbClr val="F2F3D5"/>
    <a:srgbClr val="FF9900"/>
    <a:srgbClr val="FF3300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 horzBarState="maximized">
    <p:restoredLeft sz="14491" autoAdjust="0"/>
    <p:restoredTop sz="94660"/>
  </p:normalViewPr>
  <p:slideViewPr>
    <p:cSldViewPr snapToGrid="0" snapToObjects="1">
      <p:cViewPr varScale="1">
        <p:scale>
          <a:sx n="43" d="100"/>
          <a:sy n="43" d="100"/>
        </p:scale>
        <p:origin x="-1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2" d="100"/>
          <a:sy n="52" d="100"/>
        </p:scale>
        <p:origin x="-1818" y="-72"/>
      </p:cViewPr>
      <p:guideLst>
        <p:guide orient="horz" pos="3081"/>
        <p:guide pos="209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0167" cy="489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22" tIns="44911" rIns="89822" bIns="44911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8284" y="0"/>
            <a:ext cx="2880166" cy="489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22" tIns="44911" rIns="89822" bIns="4491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FE0CBBB6-55D5-4D7A-8020-631F2D9819AC}" type="datetime1">
              <a:rPr lang="pt-BR"/>
              <a:pPr>
                <a:defRPr/>
              </a:pPr>
              <a:t>22/3/2013</a:t>
            </a:fld>
            <a:endParaRPr lang="pt-BR"/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91011"/>
            <a:ext cx="2880167" cy="489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22" tIns="44911" rIns="89822" bIns="44911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8284" y="9291011"/>
            <a:ext cx="2880166" cy="489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22" tIns="44911" rIns="89822" bIns="4491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A0FC6F2A-9A2D-4CCF-9995-0BA2F432D50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3273" cy="458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22" tIns="44911" rIns="89822" bIns="44911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1389" y="0"/>
            <a:ext cx="2883272" cy="458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22" tIns="44911" rIns="89822" bIns="4491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3669A87E-93DC-41DF-990F-B1C55EB5D08C}" type="datetime1">
              <a:rPr lang="pt-BR"/>
              <a:pPr>
                <a:defRPr/>
              </a:pPr>
              <a:t>22/3/2013</a:t>
            </a:fld>
            <a:endParaRPr lang="pt-BR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2650" y="765175"/>
            <a:ext cx="4889500" cy="3668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6564" y="4664276"/>
            <a:ext cx="4881534" cy="4357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22" tIns="44911" rIns="89822" bIns="449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81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8550"/>
            <a:ext cx="2883273" cy="458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22" tIns="44911" rIns="89822" bIns="44911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1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1389" y="9328550"/>
            <a:ext cx="2883272" cy="458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22" tIns="44911" rIns="89822" bIns="4491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E0E4921E-39DF-40E0-8A8C-B0FE3B9E0DD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A849A3-6053-41EA-A645-AC41D63F2BD3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9475" y="731838"/>
            <a:ext cx="4891088" cy="3670300"/>
          </a:xfrm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6564" y="4645506"/>
            <a:ext cx="4875323" cy="4403064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148" tIns="46573" rIns="93148" bIns="46573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768284" y="9291011"/>
            <a:ext cx="2880166" cy="489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822" tIns="44911" rIns="89822" bIns="44911" anchor="b"/>
          <a:lstStyle/>
          <a:p>
            <a:pPr algn="r" eaLnBrk="0" hangingPunct="0"/>
            <a:fld id="{D68E2A51-43CB-4703-B2F5-DF6452D81A29}" type="slidenum">
              <a:rPr lang="pt-BR" sz="1200">
                <a:latin typeface="Times New Roman" pitchFamily="18" charset="0"/>
              </a:rPr>
              <a:pPr algn="r" eaLnBrk="0" hangingPunct="0"/>
              <a:t>2</a:t>
            </a:fld>
            <a:endParaRPr lang="pt-BR" sz="1200" dirty="0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3768284" y="31283"/>
            <a:ext cx="2889482" cy="4473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9822" tIns="44911" rIns="89822" bIns="44911" anchor="ctr"/>
          <a:lstStyle/>
          <a:p>
            <a:endParaRPr lang="pt-BR">
              <a:latin typeface="Times New Roman" pitchFamily="18" charset="0"/>
            </a:endParaRP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3768284" y="9300396"/>
            <a:ext cx="2889482" cy="4473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8713" tIns="0" rIns="18713" bIns="0" anchor="b"/>
          <a:lstStyle/>
          <a:p>
            <a:pPr algn="r" defTabSz="748513" eaLnBrk="0" hangingPunct="0"/>
            <a:r>
              <a:rPr lang="pt-BR" sz="1000" i="1" dirty="0">
                <a:latin typeface="Times New Roman" pitchFamily="18" charset="0"/>
              </a:rPr>
              <a:t>8</a:t>
            </a: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-9316" y="9300396"/>
            <a:ext cx="2887930" cy="4473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9822" tIns="44911" rIns="89822" bIns="44911" anchor="ctr"/>
          <a:lstStyle/>
          <a:p>
            <a:endParaRPr lang="pt-BR">
              <a:latin typeface="Times New Roman" pitchFamily="18" charset="0"/>
            </a:endParaRPr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-9316" y="31283"/>
            <a:ext cx="2887930" cy="4473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9822" tIns="44911" rIns="89822" bIns="44911" anchor="ctr"/>
          <a:lstStyle/>
          <a:p>
            <a:endParaRPr lang="pt-BR">
              <a:latin typeface="Times New Roman" pitchFamily="18" charset="0"/>
            </a:endParaRPr>
          </a:p>
        </p:txBody>
      </p:sp>
      <p:sp>
        <p:nvSpPr>
          <p:cNvPr id="3277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08163" y="1389063"/>
            <a:ext cx="3032125" cy="22748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B2B1A4-9B83-49D8-8AC8-242310D02A51}" type="slidenum">
              <a:rPr lang="pt-BR" smtClean="0"/>
              <a:pPr/>
              <a:t>3</a:t>
            </a:fld>
            <a:endParaRPr lang="pt-BR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9475" y="731838"/>
            <a:ext cx="4891088" cy="3670300"/>
          </a:xfrm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506" y="4565735"/>
            <a:ext cx="5910940" cy="4399934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148" tIns="46573" rIns="93148" bIns="46573"/>
          <a:lstStyle/>
          <a:p>
            <a:pPr algn="just">
              <a:spcBef>
                <a:spcPct val="50000"/>
              </a:spcBef>
              <a:buClr>
                <a:srgbClr val="CC3300"/>
              </a:buClr>
              <a:buFont typeface="Wingdings" pitchFamily="2" charset="2"/>
              <a:buNone/>
            </a:pPr>
            <a:endParaRPr lang="pt-BR" smtClean="0">
              <a:solidFill>
                <a:srgbClr val="3366CC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E9218C-89AC-4145-BA57-B68310FCDB47}" type="slidenum">
              <a:rPr lang="pt-BR" smtClean="0"/>
              <a:pPr/>
              <a:t>4</a:t>
            </a:fld>
            <a:endParaRPr lang="pt-BR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9475" y="731838"/>
            <a:ext cx="4891088" cy="3670300"/>
          </a:xfrm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6564" y="4645506"/>
            <a:ext cx="4875323" cy="4403064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148" tIns="46573" rIns="93148" bIns="46573"/>
          <a:lstStyle/>
          <a:p>
            <a:endParaRPr lang="pt-BR" sz="1800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35844" name="Espaço Reservado para Cabeçalho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t-BR" smtClean="0"/>
              <a:t>UNIVALI / ALESC - ANÁLISE DAS CONTAS PÚBLICA</a:t>
            </a:r>
          </a:p>
        </p:txBody>
      </p:sp>
      <p:sp>
        <p:nvSpPr>
          <p:cNvPr id="35845" name="Espaço Reservado para Número de Slide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C82076-5117-43AA-BCE6-1D9641F51B28}" type="slidenum">
              <a:rPr lang="pt-BR" smtClean="0"/>
              <a:pPr/>
              <a:t>8</a:t>
            </a:fld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36868" name="Espaço Reservado para Cabeçalho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t-BR" smtClean="0"/>
              <a:t>UNIVALI / ALESC - ANÁLISE DAS CONTAS PÚBLICA</a:t>
            </a:r>
          </a:p>
        </p:txBody>
      </p:sp>
      <p:sp>
        <p:nvSpPr>
          <p:cNvPr id="36869" name="Espaço Reservado para Número de Slide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40C783-D407-4B45-ACCD-20095EDAEF86}" type="slidenum">
              <a:rPr lang="pt-BR" smtClean="0"/>
              <a:pPr/>
              <a:t>10</a:t>
            </a:fld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37892" name="Espaço Reservado para Cabeçalho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t-BR" smtClean="0"/>
              <a:t>UNIVALI / ALESC - ANÁLISE DAS CONTAS PÚBLICA</a:t>
            </a:r>
          </a:p>
        </p:txBody>
      </p:sp>
      <p:sp>
        <p:nvSpPr>
          <p:cNvPr id="37893" name="Espaço Reservado para Número de Slide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F659BF-A9C1-44AF-814C-AA22F7103012}" type="slidenum">
              <a:rPr lang="pt-BR" smtClean="0"/>
              <a:pPr/>
              <a:t>11</a:t>
            </a:fld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49C7DC-64EA-4759-A715-CE0B06C5E469}" type="slidenum">
              <a:rPr lang="pt-BR" smtClean="0"/>
              <a:pPr/>
              <a:t>17</a:t>
            </a:fld>
            <a:endParaRPr lang="pt-BR" smtClean="0"/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3766731" y="31283"/>
            <a:ext cx="2891035" cy="4473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9822" tIns="44911" rIns="89822" bIns="44911" anchor="ctr"/>
          <a:lstStyle/>
          <a:p>
            <a:endParaRPr lang="pt-BR"/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3766731" y="9300396"/>
            <a:ext cx="2891035" cy="4473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8713" tIns="0" rIns="18713" bIns="0" anchor="b"/>
          <a:lstStyle/>
          <a:p>
            <a:pPr algn="r" defTabSz="748513" eaLnBrk="0" hangingPunct="0"/>
            <a:r>
              <a:rPr lang="pt-BR" sz="1000" i="1" dirty="0"/>
              <a:t>8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-9316" y="9300396"/>
            <a:ext cx="2889483" cy="4473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9822" tIns="44911" rIns="89822" bIns="44911" anchor="ctr"/>
          <a:lstStyle/>
          <a:p>
            <a:endParaRPr lang="pt-BR"/>
          </a:p>
        </p:txBody>
      </p:sp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-9316" y="31283"/>
            <a:ext cx="2889483" cy="4473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9822" tIns="44911" rIns="89822" bIns="44911" anchor="ctr"/>
          <a:lstStyle/>
          <a:p>
            <a:endParaRPr lang="pt-BR"/>
          </a:p>
        </p:txBody>
      </p:sp>
      <p:sp>
        <p:nvSpPr>
          <p:cNvPr id="3891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08163" y="1389063"/>
            <a:ext cx="3032125" cy="22748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5"/>
          <p:cNvSpPr>
            <a:spLocks noGrp="1"/>
          </p:cNvSpPr>
          <p:nvPr>
            <p:ph type="sldNum" sz="quarter" idx="10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D729C-3AE9-437E-B543-5DE90DD3328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6200" y="1104900"/>
            <a:ext cx="4419600" cy="4857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104900"/>
            <a:ext cx="4419600" cy="4857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7"/>
          <p:cNvSpPr txBox="1">
            <a:spLocks noChangeArrowheads="1"/>
          </p:cNvSpPr>
          <p:nvPr userDrawn="1"/>
        </p:nvSpPr>
        <p:spPr bwMode="auto">
          <a:xfrm>
            <a:off x="0" y="-3175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dirty="0">
                <a:solidFill>
                  <a:schemeClr val="accent2"/>
                </a:solidFill>
                <a:latin typeface="Arial Narrow" pitchFamily="34" charset="0"/>
              </a:rPr>
              <a:t>O CONTROLE DA ADMINISTRAÇÃO PÚBLICA EXECUTADO PELO TCE</a:t>
            </a:r>
          </a:p>
          <a:p>
            <a:pPr algn="ctr">
              <a:defRPr/>
            </a:pPr>
            <a:r>
              <a:rPr lang="pt-BR" dirty="0">
                <a:solidFill>
                  <a:schemeClr val="accent2"/>
                </a:solidFill>
              </a:rPr>
              <a:t>	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10B7A-5689-4257-B895-02C7DE1B5A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0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4876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xfrm>
            <a:off x="665163" y="636746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03563" y="6367463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08A7E-64B9-4615-96CE-2C757D30CD0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5"/>
          <p:cNvSpPr>
            <a:spLocks noGrp="1"/>
          </p:cNvSpPr>
          <p:nvPr>
            <p:ph type="sldNum" sz="quarter" idx="10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E9943-F829-494F-BBCD-87A177BF924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5"/>
          <p:cNvSpPr>
            <a:spLocks noGrp="1"/>
          </p:cNvSpPr>
          <p:nvPr>
            <p:ph type="sldNum" sz="quarter" idx="10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4B01F-9F3D-4D1A-B08E-E8FE4EC89A0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530975"/>
            <a:ext cx="9144000" cy="3270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pt-BR" sz="2000" b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9525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104900"/>
            <a:ext cx="89916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ED15E12F-7803-4B46-B425-545E0D03BBE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Text Box 1027"/>
          <p:cNvSpPr txBox="1">
            <a:spLocks noChangeArrowheads="1"/>
          </p:cNvSpPr>
          <p:nvPr/>
        </p:nvSpPr>
        <p:spPr bwMode="auto">
          <a:xfrm>
            <a:off x="0" y="-3175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dirty="0">
                <a:solidFill>
                  <a:schemeClr val="accent2"/>
                </a:solidFill>
                <a:latin typeface="Arial Narrow" pitchFamily="34" charset="0"/>
              </a:rPr>
              <a:t>O CONTROLE DA ADMINISTRAÇÃO PÚBLICA EXECUTADO PELO TCE</a:t>
            </a:r>
          </a:p>
          <a:p>
            <a:pPr algn="ctr">
              <a:defRPr/>
            </a:pPr>
            <a:r>
              <a:rPr lang="pt-BR" dirty="0">
                <a:solidFill>
                  <a:schemeClr val="accent2"/>
                </a:solidFill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10000"/>
        </a:spcBef>
        <a:spcAft>
          <a:spcPct val="0"/>
        </a:spcAft>
        <a:buSzPct val="75000"/>
        <a:buFont typeface="Wingdings" pitchFamily="2" charset="2"/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476250" indent="-285750" algn="l" rtl="0" eaLnBrk="0" fontAlgn="base" hangingPunct="0">
        <a:spcBef>
          <a:spcPct val="20000"/>
        </a:spcBef>
        <a:spcAft>
          <a:spcPct val="0"/>
        </a:spcAft>
        <a:buClr>
          <a:srgbClr val="00468C"/>
        </a:buClr>
        <a:buSzPct val="50000"/>
        <a:buFont typeface="Wingdings" pitchFamily="2" charset="2"/>
        <a:buChar char="l"/>
        <a:defRPr sz="3200">
          <a:solidFill>
            <a:schemeClr val="tx1"/>
          </a:solidFill>
          <a:latin typeface="+mn-lt"/>
        </a:defRPr>
      </a:lvl2pPr>
      <a:lvl3pPr marL="952500" indent="-285750" algn="l" rtl="0" eaLnBrk="0" fontAlgn="base" hangingPunct="0">
        <a:spcBef>
          <a:spcPct val="10000"/>
        </a:spcBef>
        <a:spcAft>
          <a:spcPct val="0"/>
        </a:spcAft>
        <a:buClr>
          <a:srgbClr val="00468C"/>
        </a:buClr>
        <a:buSzPct val="75000"/>
        <a:buFont typeface="Wingdings" pitchFamily="2" charset="2"/>
        <a:buChar char="§"/>
        <a:defRPr sz="3200">
          <a:solidFill>
            <a:schemeClr val="tx1"/>
          </a:solidFill>
          <a:latin typeface="+mn-lt"/>
        </a:defRPr>
      </a:lvl3pPr>
      <a:lvl4pPr marL="1371600" indent="-228600" algn="l" rtl="0" eaLnBrk="0" fontAlgn="base" hangingPunct="0">
        <a:spcBef>
          <a:spcPct val="10000"/>
        </a:spcBef>
        <a:spcAft>
          <a:spcPct val="0"/>
        </a:spcAft>
        <a:buClr>
          <a:srgbClr val="00468C"/>
        </a:buClr>
        <a:buSzPct val="75000"/>
        <a:buFont typeface="Wingdings" pitchFamily="2" charset="2"/>
        <a:buChar char="w"/>
        <a:defRPr sz="3200">
          <a:solidFill>
            <a:schemeClr val="tx1"/>
          </a:solidFill>
          <a:latin typeface="+mn-lt"/>
        </a:defRPr>
      </a:lvl4pPr>
      <a:lvl5pPr marL="1790700" indent="-228600" algn="l" rtl="0" eaLnBrk="0" fontAlgn="base" hangingPunct="0">
        <a:spcBef>
          <a:spcPct val="10000"/>
        </a:spcBef>
        <a:spcAft>
          <a:spcPct val="0"/>
        </a:spcAft>
        <a:buClr>
          <a:srgbClr val="00468C"/>
        </a:buClr>
        <a:buSzPct val="50000"/>
        <a:buFont typeface="Wingdings" pitchFamily="2" charset="2"/>
        <a:buChar char="o"/>
        <a:defRPr sz="3200">
          <a:solidFill>
            <a:schemeClr val="tx1"/>
          </a:solidFill>
          <a:latin typeface="+mn-lt"/>
        </a:defRPr>
      </a:lvl5pPr>
      <a:lvl6pPr marL="2247900" indent="-228600" algn="l" rtl="0" fontAlgn="base">
        <a:spcBef>
          <a:spcPct val="10000"/>
        </a:spcBef>
        <a:spcAft>
          <a:spcPct val="0"/>
        </a:spcAft>
        <a:buClr>
          <a:srgbClr val="00468C"/>
        </a:buClr>
        <a:buSzPct val="50000"/>
        <a:buFont typeface="Wingdings" pitchFamily="2" charset="2"/>
        <a:buChar char="o"/>
        <a:defRPr sz="3200">
          <a:solidFill>
            <a:schemeClr val="tx1"/>
          </a:solidFill>
          <a:latin typeface="+mn-lt"/>
        </a:defRPr>
      </a:lvl6pPr>
      <a:lvl7pPr marL="2705100" indent="-228600" algn="l" rtl="0" fontAlgn="base">
        <a:spcBef>
          <a:spcPct val="10000"/>
        </a:spcBef>
        <a:spcAft>
          <a:spcPct val="0"/>
        </a:spcAft>
        <a:buClr>
          <a:srgbClr val="00468C"/>
        </a:buClr>
        <a:buSzPct val="50000"/>
        <a:buFont typeface="Wingdings" pitchFamily="2" charset="2"/>
        <a:buChar char="o"/>
        <a:defRPr sz="3200">
          <a:solidFill>
            <a:schemeClr val="tx1"/>
          </a:solidFill>
          <a:latin typeface="+mn-lt"/>
        </a:defRPr>
      </a:lvl7pPr>
      <a:lvl8pPr marL="3162300" indent="-228600" algn="l" rtl="0" fontAlgn="base">
        <a:spcBef>
          <a:spcPct val="10000"/>
        </a:spcBef>
        <a:spcAft>
          <a:spcPct val="0"/>
        </a:spcAft>
        <a:buClr>
          <a:srgbClr val="00468C"/>
        </a:buClr>
        <a:buSzPct val="50000"/>
        <a:buFont typeface="Wingdings" pitchFamily="2" charset="2"/>
        <a:buChar char="o"/>
        <a:defRPr sz="3200">
          <a:solidFill>
            <a:schemeClr val="tx1"/>
          </a:solidFill>
          <a:latin typeface="+mn-lt"/>
        </a:defRPr>
      </a:lvl8pPr>
      <a:lvl9pPr marL="3619500" indent="-228600" algn="l" rtl="0" fontAlgn="base">
        <a:spcBef>
          <a:spcPct val="10000"/>
        </a:spcBef>
        <a:spcAft>
          <a:spcPct val="0"/>
        </a:spcAft>
        <a:buClr>
          <a:srgbClr val="00468C"/>
        </a:buClr>
        <a:buSzPct val="50000"/>
        <a:buFont typeface="Wingdings" pitchFamily="2" charset="2"/>
        <a:buChar char="o"/>
        <a:defRPr sz="32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jpeg"/><Relationship Id="rId7" Type="http://schemas.openxmlformats.org/officeDocument/2006/relationships/image" Target="../media/image17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14313" y="2965895"/>
            <a:ext cx="8786812" cy="1200329"/>
          </a:xfrm>
          <a:prstGeom prst="rect">
            <a:avLst/>
          </a:prstGeom>
          <a:solidFill>
            <a:schemeClr val="bg1"/>
          </a:solidFill>
          <a:ln w="9525">
            <a:solidFill>
              <a:srgbClr val="070337"/>
            </a:solidFill>
            <a:miter lim="800000"/>
            <a:headEnd/>
            <a:tailEnd/>
          </a:ln>
          <a:effectLst>
            <a:outerShdw dist="99190" dir="2388334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O </a:t>
            </a: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CONTROLE EXTERNO </a:t>
            </a: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é uma atividade exercida pelo Poder Legislativo que terá o auxílio do Tribunal de Contas. </a:t>
            </a:r>
          </a:p>
        </p:txBody>
      </p:sp>
      <p:sp>
        <p:nvSpPr>
          <p:cNvPr id="13315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E5E1C9F-B707-4BB1-BEA5-C1A06E8FEE7B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10" name="Retângulo 9"/>
          <p:cNvSpPr/>
          <p:nvPr/>
        </p:nvSpPr>
        <p:spPr>
          <a:xfrm>
            <a:off x="214313" y="1982230"/>
            <a:ext cx="8786812" cy="830997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ea typeface="Tahoma" pitchFamily="34" charset="0"/>
                <a:cs typeface="Tahoma" pitchFamily="34" charset="0"/>
              </a:rPr>
              <a:t>Segundo o artigo 71 da CRFB/88, o controle externo será exercido pelo Poder Legislativo com o auxílio do Tribunal de Contas.</a:t>
            </a:r>
          </a:p>
        </p:txBody>
      </p:sp>
      <p:sp>
        <p:nvSpPr>
          <p:cNvPr id="7" name="Retângulo 6"/>
          <p:cNvSpPr/>
          <p:nvPr/>
        </p:nvSpPr>
        <p:spPr>
          <a:xfrm>
            <a:off x="214313" y="4646810"/>
            <a:ext cx="8786812" cy="1277273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spcAft>
                <a:spcPts val="600"/>
              </a:spcAft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O </a:t>
            </a:r>
            <a:r>
              <a:rPr lang="pt-BR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Tribunal de Contas </a:t>
            </a: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exerce  função auxiliar   (não é órgão auxiliar).</a:t>
            </a:r>
          </a:p>
          <a:p>
            <a:pPr algn="just">
              <a:spcAft>
                <a:spcPts val="2400"/>
              </a:spcAft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Também desempenha </a:t>
            </a:r>
            <a:r>
              <a:rPr lang="pt-BR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funções exclusivas  </a:t>
            </a: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como por exemplo quando julga as contas dos administradores.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1064705"/>
            <a:ext cx="9144000" cy="52322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EXTERNO NA ADMINISTRAÇÃO PÚBLICA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348361" y="2058441"/>
            <a:ext cx="8454263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INSTRUMENTOS DE CONTROLE EXTERNO</a:t>
            </a:r>
          </a:p>
          <a:p>
            <a:pPr algn="ctr">
              <a:defRPr/>
            </a:pPr>
            <a:endParaRPr lang="pt-BR" sz="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  <a:p>
            <a:pPr marL="536575" indent="-536575" algn="just"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FISCALIZAÇÕES </a:t>
            </a:r>
            <a:r>
              <a:rPr lang="pt-BR" sz="2800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(Contábil, orçamentária, financeira, patrimonial operacional e de gestão fiscal) -  Procedimentos exigidos em lei relativos à:</a:t>
            </a:r>
          </a:p>
          <a:p>
            <a:pPr marL="993775" lvl="1" indent="-369888" algn="just"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Análises </a:t>
            </a:r>
          </a:p>
          <a:p>
            <a:pPr marL="993775" lvl="1" indent="-369888" algn="just"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Inspeções</a:t>
            </a:r>
          </a:p>
          <a:p>
            <a:pPr marL="993775" lvl="1" indent="-369888" algn="just"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Auditorias .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95910" y="1470597"/>
            <a:ext cx="6621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TRIBUNAL DE CONTAS DE SANTA CATARINA</a:t>
            </a:r>
          </a:p>
        </p:txBody>
      </p:sp>
      <p:sp>
        <p:nvSpPr>
          <p:cNvPr id="22532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76200" y="6534150"/>
            <a:ext cx="1905000" cy="457200"/>
          </a:xfrm>
          <a:noFill/>
        </p:spPr>
        <p:txBody>
          <a:bodyPr anchor="t"/>
          <a:lstStyle/>
          <a:p>
            <a:fld id="{F6FFBC07-F131-4BDB-954D-D42E98A51E6B}" type="slidenum">
              <a:rPr lang="pt-BR" sz="1600" smtClean="0">
                <a:latin typeface="Arial Narrow" pitchFamily="34" charset="0"/>
              </a:rPr>
              <a:pPr/>
              <a:t>10</a:t>
            </a:fld>
            <a:endParaRPr lang="pt-BR" sz="160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372745" y="2172336"/>
            <a:ext cx="8271383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INSTRUMENTOS DE CONTROLE EXTERNO</a:t>
            </a:r>
          </a:p>
          <a:p>
            <a:pPr algn="ctr">
              <a:defRPr/>
            </a:pPr>
            <a:endParaRPr lang="pt-BR" sz="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  <a:p>
            <a:pPr marL="536575" indent="-536575" algn="just"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RELATÓRIOS E PARECERES </a:t>
            </a:r>
            <a:r>
              <a:rPr lang="pt-BR" sz="2800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-  Emissão de relatórios e pareceres exigidos em lei relativos à:</a:t>
            </a:r>
          </a:p>
          <a:p>
            <a:pPr marL="993775" lvl="1" indent="-369888" algn="just"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Prestação e tomada de contas; pareceres sobre atos e contratos.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95910" y="1470597"/>
            <a:ext cx="6621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TRIBUNAL DE CONTAS DE SANTA CATARINA</a:t>
            </a:r>
          </a:p>
        </p:txBody>
      </p:sp>
      <p:sp>
        <p:nvSpPr>
          <p:cNvPr id="23556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76200" y="6534150"/>
            <a:ext cx="1905000" cy="457200"/>
          </a:xfrm>
          <a:noFill/>
        </p:spPr>
        <p:txBody>
          <a:bodyPr anchor="t"/>
          <a:lstStyle/>
          <a:p>
            <a:fld id="{D4A146C4-D754-438E-B7AA-8CAB12AEE169}" type="slidenum">
              <a:rPr lang="pt-BR" sz="1600" smtClean="0">
                <a:latin typeface="Arial Narrow" pitchFamily="34" charset="0"/>
              </a:rPr>
              <a:pPr/>
              <a:t>11</a:t>
            </a:fld>
            <a:endParaRPr lang="pt-BR" sz="160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1476375" y="988124"/>
            <a:ext cx="1947863" cy="954087"/>
          </a:xfrm>
          <a:prstGeom prst="rect">
            <a:avLst/>
          </a:prstGeom>
          <a:solidFill>
            <a:schemeClr val="accent2">
              <a:lumMod val="40000"/>
              <a:lumOff val="60000"/>
              <a:alpha val="9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80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Câmara Municipal</a:t>
            </a:r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900113" y="2506282"/>
            <a:ext cx="3095625" cy="830262"/>
          </a:xfrm>
          <a:prstGeom prst="rect">
            <a:avLst/>
          </a:prstGeom>
          <a:solidFill>
            <a:schemeClr val="accent2">
              <a:lumMod val="40000"/>
              <a:lumOff val="60000"/>
              <a:alpha val="9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Exerce o controle político</a:t>
            </a:r>
          </a:p>
        </p:txBody>
      </p:sp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896938" y="3958336"/>
            <a:ext cx="3170237" cy="831850"/>
          </a:xfrm>
          <a:prstGeom prst="rect">
            <a:avLst/>
          </a:prstGeom>
          <a:solidFill>
            <a:schemeClr val="accent2">
              <a:lumMod val="40000"/>
              <a:lumOff val="60000"/>
              <a:alpha val="9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Base: Parecer Prévio emitido pelo TCE </a:t>
            </a:r>
          </a:p>
        </p:txBody>
      </p:sp>
      <p:sp>
        <p:nvSpPr>
          <p:cNvPr id="39941" name="AutoShape 15"/>
          <p:cNvSpPr>
            <a:spLocks noChangeArrowheads="1"/>
          </p:cNvSpPr>
          <p:nvPr/>
        </p:nvSpPr>
        <p:spPr bwMode="auto">
          <a:xfrm>
            <a:off x="2268538" y="2001838"/>
            <a:ext cx="358775" cy="433387"/>
          </a:xfrm>
          <a:prstGeom prst="downArrow">
            <a:avLst>
              <a:gd name="adj1" fmla="val 50000"/>
              <a:gd name="adj2" fmla="val 50349"/>
            </a:avLst>
          </a:prstGeom>
          <a:solidFill>
            <a:srgbClr val="CCCC00">
              <a:alpha val="9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endParaRPr lang="pt-BR">
              <a:ln w="11430"/>
              <a:solidFill>
                <a:schemeClr val="bg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222" name="Text Box 18"/>
          <p:cNvSpPr txBox="1">
            <a:spLocks noChangeArrowheads="1"/>
          </p:cNvSpPr>
          <p:nvPr/>
        </p:nvSpPr>
        <p:spPr bwMode="auto">
          <a:xfrm>
            <a:off x="5724525" y="998601"/>
            <a:ext cx="2232025" cy="954088"/>
          </a:xfrm>
          <a:prstGeom prst="rect">
            <a:avLst/>
          </a:prstGeom>
          <a:solidFill>
            <a:srgbClr val="CCCC00">
              <a:alpha val="9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80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Tribunal de Contas - TCE</a:t>
            </a:r>
          </a:p>
        </p:txBody>
      </p:sp>
      <p:sp>
        <p:nvSpPr>
          <p:cNvPr id="9223" name="Text Box 20"/>
          <p:cNvSpPr txBox="1">
            <a:spLocks noChangeArrowheads="1"/>
          </p:cNvSpPr>
          <p:nvPr/>
        </p:nvSpPr>
        <p:spPr bwMode="auto">
          <a:xfrm>
            <a:off x="5432425" y="2478659"/>
            <a:ext cx="2884488" cy="830263"/>
          </a:xfrm>
          <a:prstGeom prst="rect">
            <a:avLst/>
          </a:prstGeom>
          <a:solidFill>
            <a:srgbClr val="CCCC00">
              <a:alpha val="9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pt-BR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Exerce o controle técnico </a:t>
            </a:r>
          </a:p>
        </p:txBody>
      </p:sp>
      <p:sp>
        <p:nvSpPr>
          <p:cNvPr id="39944" name="Rectangle 25"/>
          <p:cNvSpPr>
            <a:spLocks noChangeArrowheads="1"/>
          </p:cNvSpPr>
          <p:nvPr/>
        </p:nvSpPr>
        <p:spPr bwMode="auto">
          <a:xfrm>
            <a:off x="4573588" y="1125538"/>
            <a:ext cx="142875" cy="5111750"/>
          </a:xfrm>
          <a:prstGeom prst="rect">
            <a:avLst/>
          </a:prstGeom>
          <a:solidFill>
            <a:srgbClr val="FF0000">
              <a:alpha val="9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endParaRPr lang="pt-BR">
              <a:ln w="11430"/>
              <a:solidFill>
                <a:schemeClr val="bg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226" name="Text Box 20"/>
          <p:cNvSpPr txBox="1">
            <a:spLocks noChangeArrowheads="1"/>
          </p:cNvSpPr>
          <p:nvPr/>
        </p:nvSpPr>
        <p:spPr bwMode="auto">
          <a:xfrm>
            <a:off x="5364163" y="3885184"/>
            <a:ext cx="2952750" cy="831850"/>
          </a:xfrm>
          <a:prstGeom prst="rect">
            <a:avLst/>
          </a:prstGeom>
          <a:solidFill>
            <a:srgbClr val="CCCC00">
              <a:alpha val="9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Emite relatório conclusivo</a:t>
            </a:r>
          </a:p>
        </p:txBody>
      </p:sp>
      <p:sp>
        <p:nvSpPr>
          <p:cNvPr id="9227" name="Text Box 7"/>
          <p:cNvSpPr txBox="1">
            <a:spLocks noChangeArrowheads="1"/>
          </p:cNvSpPr>
          <p:nvPr/>
        </p:nvSpPr>
        <p:spPr bwMode="auto">
          <a:xfrm>
            <a:off x="896938" y="5434775"/>
            <a:ext cx="3170237" cy="831850"/>
          </a:xfrm>
          <a:prstGeom prst="rect">
            <a:avLst/>
          </a:prstGeom>
          <a:solidFill>
            <a:schemeClr val="accent2">
              <a:lumMod val="40000"/>
              <a:lumOff val="60000"/>
              <a:alpha val="9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Decisão: Aprovação/Rejeição</a:t>
            </a:r>
          </a:p>
        </p:txBody>
      </p:sp>
      <p:sp>
        <p:nvSpPr>
          <p:cNvPr id="39947" name="AutoShape 15"/>
          <p:cNvSpPr>
            <a:spLocks noChangeArrowheads="1"/>
          </p:cNvSpPr>
          <p:nvPr/>
        </p:nvSpPr>
        <p:spPr bwMode="auto">
          <a:xfrm>
            <a:off x="2268538" y="3452813"/>
            <a:ext cx="358775" cy="433387"/>
          </a:xfrm>
          <a:prstGeom prst="downArrow">
            <a:avLst>
              <a:gd name="adj1" fmla="val 50000"/>
              <a:gd name="adj2" fmla="val 50349"/>
            </a:avLst>
          </a:prstGeom>
          <a:solidFill>
            <a:srgbClr val="CCCC00">
              <a:alpha val="9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endParaRPr lang="pt-BR">
              <a:ln w="11430"/>
              <a:solidFill>
                <a:schemeClr val="bg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9948" name="AutoShape 15"/>
          <p:cNvSpPr>
            <a:spLocks noChangeArrowheads="1"/>
          </p:cNvSpPr>
          <p:nvPr/>
        </p:nvSpPr>
        <p:spPr bwMode="auto">
          <a:xfrm>
            <a:off x="2268538" y="4919663"/>
            <a:ext cx="358775" cy="431800"/>
          </a:xfrm>
          <a:prstGeom prst="downArrow">
            <a:avLst>
              <a:gd name="adj1" fmla="val 50000"/>
              <a:gd name="adj2" fmla="val 50164"/>
            </a:avLst>
          </a:prstGeom>
          <a:solidFill>
            <a:srgbClr val="CCCC00">
              <a:alpha val="9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endParaRPr lang="pt-BR">
              <a:ln w="11430"/>
              <a:solidFill>
                <a:schemeClr val="bg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9949" name="AutoShape 15"/>
          <p:cNvSpPr>
            <a:spLocks noChangeArrowheads="1"/>
          </p:cNvSpPr>
          <p:nvPr/>
        </p:nvSpPr>
        <p:spPr bwMode="auto">
          <a:xfrm>
            <a:off x="6661150" y="2012950"/>
            <a:ext cx="358775" cy="431800"/>
          </a:xfrm>
          <a:prstGeom prst="downArrow">
            <a:avLst>
              <a:gd name="adj1" fmla="val 50000"/>
              <a:gd name="adj2" fmla="val 50164"/>
            </a:avLst>
          </a:prstGeom>
          <a:solidFill>
            <a:srgbClr val="CCCC00">
              <a:alpha val="9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endParaRPr lang="pt-BR">
              <a:ln w="11430"/>
              <a:solidFill>
                <a:schemeClr val="bg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9950" name="AutoShape 15"/>
          <p:cNvSpPr>
            <a:spLocks noChangeArrowheads="1"/>
          </p:cNvSpPr>
          <p:nvPr/>
        </p:nvSpPr>
        <p:spPr bwMode="auto">
          <a:xfrm>
            <a:off x="6659563" y="3381375"/>
            <a:ext cx="358775" cy="431800"/>
          </a:xfrm>
          <a:prstGeom prst="downArrow">
            <a:avLst>
              <a:gd name="adj1" fmla="val 50000"/>
              <a:gd name="adj2" fmla="val 50164"/>
            </a:avLst>
          </a:prstGeom>
          <a:solidFill>
            <a:srgbClr val="CCCC00">
              <a:alpha val="9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endParaRPr lang="pt-BR">
              <a:ln w="11430"/>
              <a:solidFill>
                <a:schemeClr val="bg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9951" name="AutoShape 15"/>
          <p:cNvSpPr>
            <a:spLocks noChangeArrowheads="1"/>
          </p:cNvSpPr>
          <p:nvPr/>
        </p:nvSpPr>
        <p:spPr bwMode="auto">
          <a:xfrm>
            <a:off x="6659563" y="4797425"/>
            <a:ext cx="358775" cy="431800"/>
          </a:xfrm>
          <a:prstGeom prst="downArrow">
            <a:avLst>
              <a:gd name="adj1" fmla="val 50000"/>
              <a:gd name="adj2" fmla="val 50164"/>
            </a:avLst>
          </a:prstGeom>
          <a:solidFill>
            <a:srgbClr val="CCCC00">
              <a:alpha val="9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endParaRPr lang="pt-BR">
              <a:ln w="11430"/>
              <a:solidFill>
                <a:schemeClr val="bg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233" name="Text Box 20"/>
          <p:cNvSpPr txBox="1">
            <a:spLocks noChangeArrowheads="1"/>
          </p:cNvSpPr>
          <p:nvPr/>
        </p:nvSpPr>
        <p:spPr bwMode="auto">
          <a:xfrm>
            <a:off x="5148263" y="5284788"/>
            <a:ext cx="3455987" cy="1201737"/>
          </a:xfrm>
          <a:prstGeom prst="rect">
            <a:avLst/>
          </a:prstGeom>
          <a:solidFill>
            <a:srgbClr val="CCCC00">
              <a:alpha val="9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Decisão: julgar regulares, regulares com ressalvas ou irregulares</a:t>
            </a:r>
          </a:p>
        </p:txBody>
      </p:sp>
      <p:sp>
        <p:nvSpPr>
          <p:cNvPr id="24593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76200" y="6534150"/>
            <a:ext cx="1905000" cy="457200"/>
          </a:xfrm>
          <a:noFill/>
        </p:spPr>
        <p:txBody>
          <a:bodyPr anchor="t"/>
          <a:lstStyle/>
          <a:p>
            <a:fld id="{64EB3416-F114-4C1E-891B-75198A28DFEB}" type="slidenum">
              <a:rPr lang="pt-BR" sz="1600" smtClean="0">
                <a:latin typeface="Arial Narrow" pitchFamily="34" charset="0"/>
              </a:rPr>
              <a:pPr/>
              <a:t>12</a:t>
            </a:fld>
            <a:endParaRPr lang="pt-BR" sz="160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5"/>
          <p:cNvSpPr>
            <a:spLocks noChangeArrowheads="1"/>
          </p:cNvSpPr>
          <p:nvPr/>
        </p:nvSpPr>
        <p:spPr bwMode="auto">
          <a:xfrm>
            <a:off x="4500563" y="1444625"/>
            <a:ext cx="142875" cy="5111750"/>
          </a:xfrm>
          <a:prstGeom prst="rect">
            <a:avLst/>
          </a:prstGeom>
          <a:solidFill>
            <a:srgbClr val="C00000">
              <a:alpha val="7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endParaRPr lang="pt-BR">
              <a:ln w="11430"/>
              <a:solidFill>
                <a:schemeClr val="bg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8196" name="CaixaDeTexto 19"/>
          <p:cNvSpPr txBox="1">
            <a:spLocks noChangeArrowheads="1"/>
          </p:cNvSpPr>
          <p:nvPr/>
        </p:nvSpPr>
        <p:spPr bwMode="auto">
          <a:xfrm>
            <a:off x="839788" y="1290765"/>
            <a:ext cx="3021012" cy="830262"/>
          </a:xfrm>
          <a:prstGeom prst="rect">
            <a:avLst/>
          </a:prstGeom>
          <a:solidFill>
            <a:srgbClr val="FF0000">
              <a:alpha val="7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POLÍTICO</a:t>
            </a: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CONTAS DE GOVERNO</a:t>
            </a:r>
          </a:p>
        </p:txBody>
      </p:sp>
      <p:sp>
        <p:nvSpPr>
          <p:cNvPr id="8197" name="CaixaDeTexto 21"/>
          <p:cNvSpPr txBox="1">
            <a:spLocks noChangeArrowheads="1"/>
          </p:cNvSpPr>
          <p:nvPr/>
        </p:nvSpPr>
        <p:spPr bwMode="auto">
          <a:xfrm>
            <a:off x="179388" y="2235327"/>
            <a:ext cx="4248150" cy="3508375"/>
          </a:xfrm>
          <a:prstGeom prst="rect">
            <a:avLst/>
          </a:prstGeom>
          <a:solidFill>
            <a:srgbClr val="FF0000">
              <a:alpha val="7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55600" indent="-3556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ea typeface="Verdana" pitchFamily="34" charset="0"/>
                <a:cs typeface="Verdana" pitchFamily="34" charset="0"/>
              </a:rPr>
              <a:t>Condição de Agente Político </a:t>
            </a:r>
          </a:p>
          <a:p>
            <a:pPr marL="355600" indent="-3556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ea typeface="Verdana" pitchFamily="34" charset="0"/>
                <a:cs typeface="Verdana" pitchFamily="34" charset="0"/>
              </a:rPr>
              <a:t>Ações de Governo</a:t>
            </a:r>
          </a:p>
          <a:p>
            <a:pPr marL="355600" indent="-3556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ea typeface="Verdana" pitchFamily="34" charset="0"/>
                <a:cs typeface="Verdana" pitchFamily="34" charset="0"/>
              </a:rPr>
              <a:t>Gestão Orçamentária, financeira e patrimonial do Poder Executivo</a:t>
            </a:r>
          </a:p>
          <a:p>
            <a:pPr marL="355600" indent="-3556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ea typeface="Verdana" pitchFamily="34" charset="0"/>
                <a:cs typeface="Verdana" pitchFamily="34" charset="0"/>
              </a:rPr>
              <a:t>Consolidação dos Balanços dos órgãos e entidades da Administração Direta e Indireta</a:t>
            </a:r>
            <a:endParaRPr lang="pt-BR" dirty="0">
              <a:ln w="11430"/>
              <a:solidFill>
                <a:schemeClr val="bg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8198" name="CaixaDeTexto 22"/>
          <p:cNvSpPr txBox="1">
            <a:spLocks noChangeArrowheads="1"/>
          </p:cNvSpPr>
          <p:nvPr/>
        </p:nvSpPr>
        <p:spPr bwMode="auto">
          <a:xfrm>
            <a:off x="4987925" y="1300290"/>
            <a:ext cx="3865563" cy="830262"/>
          </a:xfrm>
          <a:prstGeom prst="rect">
            <a:avLst/>
          </a:prstGeom>
          <a:solidFill>
            <a:schemeClr val="accent6">
              <a:lumMod val="40000"/>
              <a:lumOff val="60000"/>
              <a:alpha val="7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TÉCNICO</a:t>
            </a: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CONTAS DE ADMINISTRADOR</a:t>
            </a:r>
          </a:p>
        </p:txBody>
      </p:sp>
      <p:sp>
        <p:nvSpPr>
          <p:cNvPr id="8199" name="CaixaDeTexto 23"/>
          <p:cNvSpPr txBox="1">
            <a:spLocks noChangeArrowheads="1"/>
          </p:cNvSpPr>
          <p:nvPr/>
        </p:nvSpPr>
        <p:spPr bwMode="auto">
          <a:xfrm>
            <a:off x="4716463" y="2235327"/>
            <a:ext cx="4319587" cy="3862388"/>
          </a:xfrm>
          <a:prstGeom prst="rect">
            <a:avLst/>
          </a:prstGeom>
          <a:solidFill>
            <a:schemeClr val="accent6">
              <a:lumMod val="40000"/>
              <a:lumOff val="60000"/>
              <a:alpha val="7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269875" indent="-269875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2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ea typeface="Verdana" pitchFamily="34" charset="0"/>
                <a:cs typeface="Verdana" pitchFamily="34" charset="0"/>
              </a:rPr>
              <a:t>Juízo de valor sobre atos Administrativos</a:t>
            </a:r>
          </a:p>
          <a:p>
            <a:pPr marL="269875" indent="-269875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2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ea typeface="Verdana" pitchFamily="34" charset="0"/>
                <a:cs typeface="Verdana" pitchFamily="34" charset="0"/>
              </a:rPr>
              <a:t>Exclusividade do TCE</a:t>
            </a:r>
          </a:p>
          <a:p>
            <a:pPr marL="269875" indent="-269875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2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ea typeface="Verdana" pitchFamily="34" charset="0"/>
                <a:cs typeface="Verdana" pitchFamily="34" charset="0"/>
              </a:rPr>
              <a:t>Amplitude: legalidade, legitimidade, economicidade, renúncia de receitas e subvenções</a:t>
            </a:r>
          </a:p>
          <a:p>
            <a:pPr marL="269875" indent="-269875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2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ea typeface="Verdana" pitchFamily="34" charset="0"/>
                <a:cs typeface="Verdana" pitchFamily="34" charset="0"/>
              </a:rPr>
              <a:t>Acórdão Título executivo extrajudicial</a:t>
            </a:r>
          </a:p>
          <a:p>
            <a:pPr marL="269875" indent="-269875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200" dirty="0" err="1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ea typeface="Verdana" pitchFamily="34" charset="0"/>
                <a:cs typeface="Verdana" pitchFamily="34" charset="0"/>
              </a:rPr>
              <a:t>Sancionatório</a:t>
            </a:r>
            <a:r>
              <a:rPr lang="pt-BR" sz="22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ea typeface="Verdana" pitchFamily="34" charset="0"/>
                <a:cs typeface="Verdana" pitchFamily="34" charset="0"/>
              </a:rPr>
              <a:t>/Condenatório</a:t>
            </a:r>
          </a:p>
          <a:p>
            <a:pPr marL="269875" indent="-269875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2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ea typeface="Verdana" pitchFamily="34" charset="0"/>
                <a:cs typeface="Verdana" pitchFamily="34" charset="0"/>
              </a:rPr>
              <a:t>Quitação </a:t>
            </a:r>
          </a:p>
        </p:txBody>
      </p:sp>
      <p:sp>
        <p:nvSpPr>
          <p:cNvPr id="8200" name="CaixaDeTexto 24"/>
          <p:cNvSpPr txBox="1">
            <a:spLocks noChangeArrowheads="1"/>
          </p:cNvSpPr>
          <p:nvPr/>
        </p:nvSpPr>
        <p:spPr bwMode="auto">
          <a:xfrm>
            <a:off x="1552575" y="5805615"/>
            <a:ext cx="1506538" cy="461962"/>
          </a:xfrm>
          <a:prstGeom prst="rect">
            <a:avLst/>
          </a:prstGeom>
          <a:solidFill>
            <a:srgbClr val="FF0000">
              <a:alpha val="7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apreciação</a:t>
            </a:r>
          </a:p>
        </p:txBody>
      </p:sp>
      <p:sp>
        <p:nvSpPr>
          <p:cNvPr id="8201" name="CaixaDeTexto 25"/>
          <p:cNvSpPr txBox="1">
            <a:spLocks noChangeArrowheads="1"/>
          </p:cNvSpPr>
          <p:nvPr/>
        </p:nvSpPr>
        <p:spPr bwMode="auto">
          <a:xfrm>
            <a:off x="6315075" y="6165977"/>
            <a:ext cx="1530350" cy="461963"/>
          </a:xfrm>
          <a:prstGeom prst="rect">
            <a:avLst/>
          </a:prstGeom>
          <a:solidFill>
            <a:schemeClr val="accent6">
              <a:lumMod val="40000"/>
              <a:lumOff val="60000"/>
              <a:alpha val="7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julgamento</a:t>
            </a:r>
          </a:p>
        </p:txBody>
      </p:sp>
      <p:sp>
        <p:nvSpPr>
          <p:cNvPr id="38921" name="Text Box 2"/>
          <p:cNvSpPr txBox="1">
            <a:spLocks noChangeArrowheads="1"/>
          </p:cNvSpPr>
          <p:nvPr/>
        </p:nvSpPr>
        <p:spPr bwMode="auto">
          <a:xfrm>
            <a:off x="2835148" y="829100"/>
            <a:ext cx="3525902" cy="461665"/>
          </a:xfrm>
          <a:prstGeom prst="rect">
            <a:avLst/>
          </a:prstGeom>
          <a:solidFill>
            <a:schemeClr val="accent6">
              <a:lumMod val="40000"/>
              <a:lumOff val="60000"/>
              <a:alpha val="7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Ação do Tribunal de Contas</a:t>
            </a:r>
          </a:p>
        </p:txBody>
      </p:sp>
      <p:sp>
        <p:nvSpPr>
          <p:cNvPr id="25610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76200" y="6534150"/>
            <a:ext cx="1905000" cy="457200"/>
          </a:xfrm>
          <a:noFill/>
        </p:spPr>
        <p:txBody>
          <a:bodyPr anchor="t"/>
          <a:lstStyle/>
          <a:p>
            <a:fld id="{8309932C-4668-42EB-BACC-848B28F3E8F7}" type="slidenum">
              <a:rPr lang="pt-BR" sz="1600" smtClean="0">
                <a:latin typeface="Arial Narrow" pitchFamily="34" charset="0"/>
              </a:rPr>
              <a:pPr/>
              <a:t>13</a:t>
            </a:fld>
            <a:endParaRPr lang="pt-BR" sz="160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de cantos arredondados 12"/>
          <p:cNvSpPr/>
          <p:nvPr/>
        </p:nvSpPr>
        <p:spPr>
          <a:xfrm>
            <a:off x="250825" y="1989138"/>
            <a:ext cx="1081088" cy="4319587"/>
          </a:xfrm>
          <a:prstGeom prst="roundRect">
            <a:avLst/>
          </a:prstGeom>
          <a:solidFill>
            <a:srgbClr val="00B0F0">
              <a:alpha val="3000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endParaRPr lang="pt-BR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Arial Narrow" pitchFamily="34" charset="0"/>
            </a:endParaRPr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311659" y="970725"/>
            <a:ext cx="6040374" cy="461665"/>
          </a:xfrm>
          <a:prstGeom prst="rect">
            <a:avLst/>
          </a:prstGeom>
          <a:solidFill>
            <a:srgbClr val="C00000">
              <a:alpha val="300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O TRIBUNAL DE CONTAS DE SANTA CATARINA</a:t>
            </a:r>
          </a:p>
        </p:txBody>
      </p:sp>
      <p:sp>
        <p:nvSpPr>
          <p:cNvPr id="241669" name="Text Box 5"/>
          <p:cNvSpPr txBox="1">
            <a:spLocks noChangeArrowheads="1"/>
          </p:cNvSpPr>
          <p:nvPr/>
        </p:nvSpPr>
        <p:spPr bwMode="auto">
          <a:xfrm>
            <a:off x="250825" y="2060575"/>
            <a:ext cx="649288" cy="4154984"/>
          </a:xfrm>
          <a:prstGeom prst="rect">
            <a:avLst/>
          </a:prstGeom>
          <a:solidFill>
            <a:srgbClr val="C00000">
              <a:alpha val="3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C</a:t>
            </a: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O</a:t>
            </a: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M</a:t>
            </a: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P</a:t>
            </a: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E</a:t>
            </a: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T</a:t>
            </a: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Ê</a:t>
            </a: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N</a:t>
            </a: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C</a:t>
            </a: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I</a:t>
            </a: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A</a:t>
            </a:r>
          </a:p>
        </p:txBody>
      </p:sp>
      <p:sp>
        <p:nvSpPr>
          <p:cNvPr id="241671" name="AutoShape 7"/>
          <p:cNvSpPr>
            <a:spLocks noChangeArrowheads="1"/>
          </p:cNvSpPr>
          <p:nvPr/>
        </p:nvSpPr>
        <p:spPr bwMode="auto">
          <a:xfrm>
            <a:off x="2195513" y="2060575"/>
            <a:ext cx="2808287" cy="1800225"/>
          </a:xfrm>
          <a:prstGeom prst="wedgeRoundRectCallout">
            <a:avLst>
              <a:gd name="adj1" fmla="val -76972"/>
              <a:gd name="adj2" fmla="val 44955"/>
              <a:gd name="adj3" fmla="val 16667"/>
            </a:avLst>
          </a:prstGeom>
          <a:solidFill>
            <a:srgbClr val="0070C0">
              <a:alpha val="3000"/>
            </a:srgbClr>
          </a:solidFill>
          <a:ln w="952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FUNÇÃO OPINATIVA DO</a:t>
            </a:r>
          </a:p>
          <a:p>
            <a:pPr algn="ctr"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TRIBUNAL DE CONTAS:</a:t>
            </a:r>
          </a:p>
        </p:txBody>
      </p:sp>
      <p:sp>
        <p:nvSpPr>
          <p:cNvPr id="9" name="AutoShape 11"/>
          <p:cNvSpPr>
            <a:spLocks noChangeArrowheads="1"/>
          </p:cNvSpPr>
          <p:nvPr/>
        </p:nvSpPr>
        <p:spPr bwMode="auto">
          <a:xfrm>
            <a:off x="2195513" y="4076700"/>
            <a:ext cx="2881312" cy="1800225"/>
          </a:xfrm>
          <a:prstGeom prst="wedgeRoundRectCallout">
            <a:avLst>
              <a:gd name="adj1" fmla="val -76921"/>
              <a:gd name="adj2" fmla="val -49684"/>
              <a:gd name="adj3" fmla="val 16667"/>
            </a:avLst>
          </a:prstGeom>
          <a:solidFill>
            <a:srgbClr val="FF0000">
              <a:alpha val="3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endParaRPr lang="pt-BR" sz="14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Arial Narrow" pitchFamily="34" charset="0"/>
            </a:endParaRPr>
          </a:p>
          <a:p>
            <a:pPr algn="ctr"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DECISÃO DO</a:t>
            </a:r>
          </a:p>
          <a:p>
            <a:pPr algn="ctr"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TRIBUNAL DE</a:t>
            </a:r>
          </a:p>
          <a:p>
            <a:pPr algn="ctr"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CONTAS</a:t>
            </a:r>
          </a:p>
        </p:txBody>
      </p:sp>
      <p:sp>
        <p:nvSpPr>
          <p:cNvPr id="40967" name="Text Box 2"/>
          <p:cNvSpPr txBox="1">
            <a:spLocks noChangeArrowheads="1"/>
          </p:cNvSpPr>
          <p:nvPr/>
        </p:nvSpPr>
        <p:spPr bwMode="auto">
          <a:xfrm>
            <a:off x="297752" y="1426782"/>
            <a:ext cx="2494216" cy="461665"/>
          </a:xfrm>
          <a:prstGeom prst="rect">
            <a:avLst/>
          </a:prstGeom>
          <a:solidFill>
            <a:srgbClr val="C00000">
              <a:alpha val="300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Controle Político </a:t>
            </a: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5221288" y="2060575"/>
            <a:ext cx="3671887" cy="1873250"/>
          </a:xfrm>
          <a:prstGeom prst="roundRect">
            <a:avLst/>
          </a:prstGeom>
          <a:solidFill>
            <a:srgbClr val="0070C0">
              <a:alpha val="3000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</a:rPr>
              <a:t>EMISSÃO DO PARECER</a:t>
            </a: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</a:rPr>
              <a:t>PRÉVIO SOBRE AS  CONTAS DO</a:t>
            </a: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</a:rPr>
              <a:t>GOVERNADOR OU DOS PREFEITOS</a:t>
            </a: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5219700" y="4076700"/>
            <a:ext cx="3681413" cy="1800225"/>
          </a:xfrm>
          <a:prstGeom prst="roundRect">
            <a:avLst/>
          </a:prstGeom>
          <a:solidFill>
            <a:srgbClr val="FF0000">
              <a:alpha val="3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</a:rPr>
              <a:t>APROVAÇÃO </a:t>
            </a:r>
          </a:p>
          <a:p>
            <a:pPr algn="ctr">
              <a:defRPr/>
            </a:pPr>
            <a:endParaRPr lang="pt-BR" sz="800" dirty="0">
              <a:ln w="11430"/>
              <a:solidFill>
                <a:schemeClr val="bg2">
                  <a:lumMod val="75000"/>
                </a:schemeClr>
              </a:solidFill>
              <a:latin typeface="Arial Narrow" pitchFamily="34" charset="0"/>
            </a:endParaRP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</a:rPr>
              <a:t>OU </a:t>
            </a:r>
          </a:p>
          <a:p>
            <a:pPr algn="ctr">
              <a:defRPr/>
            </a:pPr>
            <a:endParaRPr lang="pt-BR" sz="800" dirty="0">
              <a:ln w="11430"/>
              <a:solidFill>
                <a:schemeClr val="bg2">
                  <a:lumMod val="75000"/>
                </a:schemeClr>
              </a:solidFill>
              <a:latin typeface="Arial Narrow" pitchFamily="34" charset="0"/>
            </a:endParaRP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</a:rPr>
              <a:t>REJEIÇÃO</a:t>
            </a:r>
          </a:p>
        </p:txBody>
      </p:sp>
      <p:sp>
        <p:nvSpPr>
          <p:cNvPr id="10" name="Retângulo 9"/>
          <p:cNvSpPr/>
          <p:nvPr/>
        </p:nvSpPr>
        <p:spPr>
          <a:xfrm>
            <a:off x="827088" y="2308225"/>
            <a:ext cx="431800" cy="3785652"/>
          </a:xfrm>
          <a:prstGeom prst="rect">
            <a:avLst/>
          </a:prstGeom>
          <a:solidFill>
            <a:srgbClr val="C00000">
              <a:alpha val="3000"/>
            </a:srgbClr>
          </a:solidFill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A</a:t>
            </a: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P</a:t>
            </a: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R</a:t>
            </a: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E</a:t>
            </a: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C</a:t>
            </a: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I</a:t>
            </a: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A</a:t>
            </a: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Ç</a:t>
            </a: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Ã</a:t>
            </a:r>
          </a:p>
          <a:p>
            <a:pPr algn="ctr"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O</a:t>
            </a:r>
          </a:p>
        </p:txBody>
      </p:sp>
      <p:sp>
        <p:nvSpPr>
          <p:cNvPr id="26635" name="Espaço Reservado para Número de Slide 3"/>
          <p:cNvSpPr txBox="1">
            <a:spLocks/>
          </p:cNvSpPr>
          <p:nvPr/>
        </p:nvSpPr>
        <p:spPr bwMode="auto">
          <a:xfrm>
            <a:off x="76200" y="65341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61362E55-60C7-4484-BBEC-E2B66B7E93B1}" type="slidenum">
              <a:rPr lang="pt-BR" sz="1600">
                <a:latin typeface="Arial Narrow" pitchFamily="34" charset="0"/>
              </a:rPr>
              <a:pPr/>
              <a:t>14</a:t>
            </a:fld>
            <a:endParaRPr lang="pt-BR" sz="160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1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1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1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1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Text Box 2"/>
          <p:cNvSpPr txBox="1">
            <a:spLocks noChangeArrowheads="1"/>
          </p:cNvSpPr>
          <p:nvPr/>
        </p:nvSpPr>
        <p:spPr bwMode="auto">
          <a:xfrm>
            <a:off x="323850" y="1190181"/>
            <a:ext cx="84248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O TRIBUNAL DE CONTAS DE SANTA CATARINA</a:t>
            </a:r>
          </a:p>
        </p:txBody>
      </p:sp>
      <p:sp>
        <p:nvSpPr>
          <p:cNvPr id="41989" name="Text Box 2"/>
          <p:cNvSpPr txBox="1">
            <a:spLocks noChangeArrowheads="1"/>
          </p:cNvSpPr>
          <p:nvPr/>
        </p:nvSpPr>
        <p:spPr bwMode="auto">
          <a:xfrm>
            <a:off x="395288" y="1681163"/>
            <a:ext cx="38163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Controle Político </a:t>
            </a:r>
          </a:p>
        </p:txBody>
      </p:sp>
      <p:sp>
        <p:nvSpPr>
          <p:cNvPr id="6" name="Retângulo 5"/>
          <p:cNvSpPr/>
          <p:nvPr/>
        </p:nvSpPr>
        <p:spPr>
          <a:xfrm>
            <a:off x="390143" y="2977789"/>
            <a:ext cx="8175689" cy="2622256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80000"/>
              </a:lnSpc>
              <a:spcAft>
                <a:spcPts val="1200"/>
              </a:spcAft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Avaliação dos resultados da Gestão</a:t>
            </a:r>
          </a:p>
          <a:p>
            <a:pPr marL="896938" lvl="1" indent="-360363">
              <a:lnSpc>
                <a:spcPct val="80000"/>
              </a:lnSpc>
              <a:spcAft>
                <a:spcPts val="1200"/>
              </a:spcAft>
              <a:buSzPct val="70000"/>
              <a:buFontTx/>
              <a:buBlip>
                <a:blip r:embed="rId2"/>
              </a:buBlip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Execução dos programas de governo na busca da realização do bem comum</a:t>
            </a:r>
          </a:p>
          <a:p>
            <a:pPr marL="896938" lvl="1" indent="-360363">
              <a:lnSpc>
                <a:spcPct val="80000"/>
              </a:lnSpc>
              <a:spcAft>
                <a:spcPts val="1200"/>
              </a:spcAft>
              <a:buSzPct val="70000"/>
              <a:buFontTx/>
              <a:buBlip>
                <a:blip r:embed="rId2"/>
              </a:buBlip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Políticas públicas eleitas – devem ser cumpridas</a:t>
            </a:r>
          </a:p>
          <a:p>
            <a:pPr marL="896938" lvl="1" indent="-360363">
              <a:lnSpc>
                <a:spcPct val="80000"/>
              </a:lnSpc>
              <a:spcAft>
                <a:spcPts val="1200"/>
              </a:spcAft>
              <a:buSzPct val="70000"/>
              <a:buFontTx/>
              <a:buBlip>
                <a:blip r:embed="rId2"/>
              </a:buBlip>
              <a:defRPr/>
            </a:pPr>
            <a:r>
              <a:rPr lang="pt-BR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Atendimento das demandas sociais (saúde, educação, segurança, saneamento básico, habitação, criança e adolescente, etc.)</a:t>
            </a:r>
          </a:p>
        </p:txBody>
      </p:sp>
      <p:sp>
        <p:nvSpPr>
          <p:cNvPr id="7" name="Retângulo 6"/>
          <p:cNvSpPr/>
          <p:nvPr/>
        </p:nvSpPr>
        <p:spPr>
          <a:xfrm>
            <a:off x="395288" y="2301324"/>
            <a:ext cx="6273736" cy="461665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Aspectos relevantes do julgamento da Câmara</a:t>
            </a:r>
            <a:endParaRPr lang="pt-BR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65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76200" y="6413500"/>
            <a:ext cx="1905000" cy="457200"/>
          </a:xfrm>
          <a:noFill/>
        </p:spPr>
        <p:txBody>
          <a:bodyPr/>
          <a:lstStyle/>
          <a:p>
            <a:fld id="{6EE2D091-9919-42C1-A324-E03D83053045}" type="slidenum">
              <a:rPr lang="pt-BR" sz="1600" smtClean="0">
                <a:latin typeface="Arial Narrow" pitchFamily="34" charset="0"/>
              </a:rPr>
              <a:pPr/>
              <a:t>15</a:t>
            </a:fld>
            <a:endParaRPr lang="pt-BR" sz="1600" smtClean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de cantos arredondados 11"/>
          <p:cNvSpPr/>
          <p:nvPr/>
        </p:nvSpPr>
        <p:spPr>
          <a:xfrm>
            <a:off x="250825" y="2171700"/>
            <a:ext cx="1081088" cy="4319588"/>
          </a:xfrm>
          <a:prstGeom prst="roundRect">
            <a:avLst/>
          </a:prstGeom>
          <a:solidFill>
            <a:srgbClr val="FF0000">
              <a:alpha val="12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323850" y="1019175"/>
            <a:ext cx="8424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latin typeface="Verdana" pitchFamily="34" charset="0"/>
              </a:rPr>
              <a:t>O TRIBUNAL DE CONTAS DE SANTA CATARINA</a:t>
            </a:r>
          </a:p>
        </p:txBody>
      </p:sp>
      <p:sp>
        <p:nvSpPr>
          <p:cNvPr id="241669" name="Text Box 5"/>
          <p:cNvSpPr txBox="1">
            <a:spLocks noChangeArrowheads="1"/>
          </p:cNvSpPr>
          <p:nvPr/>
        </p:nvSpPr>
        <p:spPr bwMode="auto">
          <a:xfrm>
            <a:off x="720725" y="2387600"/>
            <a:ext cx="511175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dirty="0">
                <a:solidFill>
                  <a:srgbClr val="7C4B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</a:t>
            </a:r>
          </a:p>
          <a:p>
            <a:pPr>
              <a:defRPr/>
            </a:pPr>
            <a:r>
              <a:rPr lang="pt-BR" dirty="0">
                <a:solidFill>
                  <a:srgbClr val="7C4B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</a:t>
            </a:r>
          </a:p>
          <a:p>
            <a:pPr>
              <a:defRPr/>
            </a:pPr>
            <a:r>
              <a:rPr lang="pt-BR" dirty="0">
                <a:solidFill>
                  <a:srgbClr val="7C4B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</a:t>
            </a:r>
          </a:p>
          <a:p>
            <a:pPr>
              <a:defRPr/>
            </a:pPr>
            <a:r>
              <a:rPr lang="pt-BR" dirty="0">
                <a:solidFill>
                  <a:srgbClr val="7C4B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  <a:p>
            <a:pPr>
              <a:defRPr/>
            </a:pPr>
            <a:r>
              <a:rPr lang="pt-BR" dirty="0">
                <a:solidFill>
                  <a:srgbClr val="7C4B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  <a:p>
            <a:pPr>
              <a:defRPr/>
            </a:pPr>
            <a:r>
              <a:rPr lang="pt-BR" dirty="0">
                <a:solidFill>
                  <a:srgbClr val="7C4B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</a:p>
          <a:p>
            <a:pPr>
              <a:defRPr/>
            </a:pPr>
            <a:r>
              <a:rPr lang="pt-BR" dirty="0">
                <a:solidFill>
                  <a:srgbClr val="7C4B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  <a:p>
            <a:pPr>
              <a:defRPr/>
            </a:pPr>
            <a:r>
              <a:rPr lang="pt-BR" dirty="0">
                <a:solidFill>
                  <a:srgbClr val="7C4B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</a:p>
          <a:p>
            <a:pPr>
              <a:defRPr/>
            </a:pPr>
            <a:r>
              <a:rPr lang="pt-BR" dirty="0">
                <a:solidFill>
                  <a:srgbClr val="7C4B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</a:p>
          <a:p>
            <a:pPr>
              <a:defRPr/>
            </a:pPr>
            <a:r>
              <a:rPr lang="pt-BR" dirty="0">
                <a:solidFill>
                  <a:srgbClr val="7C4B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pt-B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241672" name="AutoShape 8"/>
          <p:cNvSpPr>
            <a:spLocks noChangeArrowheads="1"/>
          </p:cNvSpPr>
          <p:nvPr/>
        </p:nvSpPr>
        <p:spPr bwMode="auto">
          <a:xfrm>
            <a:off x="1835150" y="2316163"/>
            <a:ext cx="2736850" cy="1727200"/>
          </a:xfrm>
          <a:prstGeom prst="wedgeRoundRectCallout">
            <a:avLst>
              <a:gd name="adj1" fmla="val -77388"/>
              <a:gd name="adj2" fmla="val 32487"/>
              <a:gd name="adj3" fmla="val 16667"/>
            </a:avLst>
          </a:prstGeom>
          <a:solidFill>
            <a:srgbClr val="FF0000">
              <a:alpha val="12000"/>
            </a:srgbClr>
          </a:solidFill>
          <a:ln w="9525">
            <a:solidFill>
              <a:srgbClr val="C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r>
              <a:rPr lang="pt-BR" sz="2000" dirty="0">
                <a:solidFill>
                  <a:srgbClr val="821F00"/>
                </a:solidFill>
              </a:rPr>
              <a:t>FUNÇÃO JURISDICIONAL</a:t>
            </a:r>
            <a:r>
              <a:rPr lang="pt-BR" sz="2000" dirty="0"/>
              <a:t> DO</a:t>
            </a:r>
          </a:p>
          <a:p>
            <a:pPr algn="ctr">
              <a:defRPr/>
            </a:pPr>
            <a:r>
              <a:rPr lang="pt-BR" sz="2000" dirty="0"/>
              <a:t>TRIBUNAL DE CONTAS: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4859338" y="2243138"/>
            <a:ext cx="3960812" cy="1944687"/>
          </a:xfrm>
          <a:prstGeom prst="roundRect">
            <a:avLst/>
          </a:prstGeom>
          <a:solidFill>
            <a:srgbClr val="FF0000">
              <a:alpha val="12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dirty="0">
                <a:solidFill>
                  <a:srgbClr val="821F00"/>
                </a:solidFill>
                <a:latin typeface="Arial Narrow" pitchFamily="34" charset="0"/>
              </a:rPr>
              <a:t>JULGAMENTO DAS CONTAS</a:t>
            </a:r>
            <a:r>
              <a:rPr lang="pt-BR" dirty="0">
                <a:solidFill>
                  <a:schemeClr val="tx1"/>
                </a:solidFill>
                <a:latin typeface="Arial Narrow" pitchFamily="34" charset="0"/>
              </a:rPr>
              <a:t> DOS  ADMINISTRADORES PÚBLICOS E REGISTRO DE </a:t>
            </a:r>
            <a:r>
              <a:rPr lang="pt-BR" dirty="0">
                <a:solidFill>
                  <a:srgbClr val="821F00"/>
                </a:solidFill>
                <a:latin typeface="Arial Narrow" pitchFamily="34" charset="0"/>
              </a:rPr>
              <a:t>ATOS </a:t>
            </a:r>
            <a:r>
              <a:rPr lang="pt-BR" dirty="0">
                <a:solidFill>
                  <a:schemeClr val="tx1"/>
                </a:solidFill>
                <a:latin typeface="Arial Narrow" pitchFamily="34" charset="0"/>
              </a:rPr>
              <a:t>DE PESSOAL</a:t>
            </a:r>
          </a:p>
        </p:txBody>
      </p:sp>
      <p:sp>
        <p:nvSpPr>
          <p:cNvPr id="28679" name="Text Box 2"/>
          <p:cNvSpPr txBox="1">
            <a:spLocks noChangeArrowheads="1"/>
          </p:cNvSpPr>
          <p:nvPr/>
        </p:nvSpPr>
        <p:spPr bwMode="auto">
          <a:xfrm>
            <a:off x="468313" y="1524000"/>
            <a:ext cx="3311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latin typeface="Verdana" pitchFamily="34" charset="0"/>
              </a:rPr>
              <a:t>Controle Técnico:</a:t>
            </a: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1835150" y="4259263"/>
            <a:ext cx="2736850" cy="1800225"/>
          </a:xfrm>
          <a:prstGeom prst="wedgeRoundRectCallout">
            <a:avLst>
              <a:gd name="adj1" fmla="val -76921"/>
              <a:gd name="adj2" fmla="val -49684"/>
              <a:gd name="adj3" fmla="val 16667"/>
            </a:avLst>
          </a:prstGeom>
          <a:solidFill>
            <a:srgbClr val="FF0000">
              <a:alpha val="12000"/>
            </a:srgbClr>
          </a:solidFill>
          <a:ln w="9525">
            <a:solidFill>
              <a:srgbClr val="C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defRPr/>
            </a:pPr>
            <a:r>
              <a:rPr lang="pt-BR" dirty="0"/>
              <a:t>DECISÃO</a:t>
            </a:r>
          </a:p>
          <a:p>
            <a:pPr algn="ctr">
              <a:defRPr/>
            </a:pPr>
            <a:r>
              <a:rPr lang="pt-BR" dirty="0"/>
              <a:t>DO</a:t>
            </a:r>
          </a:p>
          <a:p>
            <a:pPr algn="ctr">
              <a:defRPr/>
            </a:pPr>
            <a:r>
              <a:rPr lang="pt-BR" dirty="0"/>
              <a:t>TRIBUNAL DE CONTAS</a:t>
            </a: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787900" y="4403725"/>
            <a:ext cx="4105275" cy="1800225"/>
          </a:xfrm>
          <a:prstGeom prst="roundRect">
            <a:avLst/>
          </a:prstGeom>
          <a:solidFill>
            <a:srgbClr val="FF0000">
              <a:alpha val="12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dirty="0">
                <a:solidFill>
                  <a:srgbClr val="000066"/>
                </a:solidFill>
                <a:latin typeface="Arial Narrow" pitchFamily="34" charset="0"/>
              </a:rPr>
              <a:t>JULGAR:</a:t>
            </a:r>
          </a:p>
          <a:p>
            <a:pPr marL="261938" indent="-261938">
              <a:buFont typeface="Arial" pitchFamily="34" charset="0"/>
              <a:buChar char="•"/>
              <a:defRPr/>
            </a:pPr>
            <a:r>
              <a:rPr lang="pt-BR" sz="2200" dirty="0">
                <a:solidFill>
                  <a:srgbClr val="00001E"/>
                </a:solidFill>
                <a:latin typeface="Arial Narrow" pitchFamily="34" charset="0"/>
              </a:rPr>
              <a:t>REGULARES</a:t>
            </a:r>
            <a:r>
              <a:rPr lang="pt-BR" sz="2200" dirty="0">
                <a:solidFill>
                  <a:srgbClr val="000066"/>
                </a:solidFill>
                <a:latin typeface="Arial Narrow" pitchFamily="34" charset="0"/>
              </a:rPr>
              <a:t> </a:t>
            </a:r>
          </a:p>
          <a:p>
            <a:pPr marL="261938" indent="-261938">
              <a:buFont typeface="Arial" pitchFamily="34" charset="0"/>
              <a:buChar char="•"/>
              <a:defRPr/>
            </a:pPr>
            <a:r>
              <a:rPr lang="pt-BR" sz="2200" dirty="0">
                <a:solidFill>
                  <a:srgbClr val="000066"/>
                </a:solidFill>
                <a:latin typeface="Arial Narrow" pitchFamily="34" charset="0"/>
              </a:rPr>
              <a:t>REGULARES COM RESSALVAS</a:t>
            </a:r>
          </a:p>
          <a:p>
            <a:pPr marL="261938" indent="-261938">
              <a:buFont typeface="Arial" pitchFamily="34" charset="0"/>
              <a:buChar char="•"/>
              <a:defRPr/>
            </a:pPr>
            <a:r>
              <a:rPr lang="pt-BR" sz="2200" dirty="0">
                <a:solidFill>
                  <a:srgbClr val="000066"/>
                </a:solidFill>
                <a:latin typeface="Arial Narrow" pitchFamily="34" charset="0"/>
              </a:rPr>
              <a:t> </a:t>
            </a:r>
            <a:r>
              <a:rPr lang="pt-BR" sz="2200" dirty="0">
                <a:solidFill>
                  <a:srgbClr val="EA0838"/>
                </a:solidFill>
                <a:latin typeface="Arial Narrow" pitchFamily="34" charset="0"/>
              </a:rPr>
              <a:t>IRREGULARES</a:t>
            </a:r>
            <a:endParaRPr lang="pt-BR" sz="2200" dirty="0">
              <a:latin typeface="Arial Narrow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50825" y="2243138"/>
            <a:ext cx="649288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C</a:t>
            </a:r>
          </a:p>
          <a:p>
            <a:pPr>
              <a:defRPr/>
            </a:pPr>
            <a:r>
              <a:rPr lang="pt-BR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O</a:t>
            </a:r>
          </a:p>
          <a:p>
            <a:pPr>
              <a:defRPr/>
            </a:pPr>
            <a:r>
              <a:rPr lang="pt-BR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M</a:t>
            </a:r>
          </a:p>
          <a:p>
            <a:pPr>
              <a:defRPr/>
            </a:pPr>
            <a:r>
              <a:rPr lang="pt-BR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P</a:t>
            </a:r>
          </a:p>
          <a:p>
            <a:pPr>
              <a:defRPr/>
            </a:pPr>
            <a:r>
              <a:rPr lang="pt-BR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E</a:t>
            </a:r>
          </a:p>
          <a:p>
            <a:pPr>
              <a:defRPr/>
            </a:pPr>
            <a:r>
              <a:rPr lang="pt-BR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T</a:t>
            </a:r>
          </a:p>
          <a:p>
            <a:pPr>
              <a:defRPr/>
            </a:pPr>
            <a:r>
              <a:rPr lang="pt-BR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Ê</a:t>
            </a:r>
          </a:p>
          <a:p>
            <a:pPr>
              <a:defRPr/>
            </a:pPr>
            <a:r>
              <a:rPr lang="pt-BR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N</a:t>
            </a:r>
          </a:p>
          <a:p>
            <a:pPr>
              <a:defRPr/>
            </a:pPr>
            <a:r>
              <a:rPr lang="pt-BR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C</a:t>
            </a:r>
          </a:p>
          <a:p>
            <a:pPr>
              <a:defRPr/>
            </a:pPr>
            <a:r>
              <a:rPr lang="pt-BR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I</a:t>
            </a:r>
          </a:p>
          <a:p>
            <a:pPr>
              <a:defRPr/>
            </a:pPr>
            <a:r>
              <a:rPr lang="pt-BR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A</a:t>
            </a:r>
          </a:p>
        </p:txBody>
      </p:sp>
      <p:sp>
        <p:nvSpPr>
          <p:cNvPr id="28683" name="Espaço Reservado para Número de Slide 3"/>
          <p:cNvSpPr txBox="1">
            <a:spLocks/>
          </p:cNvSpPr>
          <p:nvPr/>
        </p:nvSpPr>
        <p:spPr bwMode="auto">
          <a:xfrm>
            <a:off x="76200" y="65341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EB90B9AD-C852-4C31-9420-2B0F8B3C96E1}" type="slidenum">
              <a:rPr lang="pt-BR" sz="1600">
                <a:latin typeface="Arial Narrow" pitchFamily="34" charset="0"/>
              </a:rPr>
              <a:pPr/>
              <a:t>16</a:t>
            </a:fld>
            <a:endParaRPr lang="pt-BR" sz="160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1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1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1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1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9" grpId="0" autoUpdateAnimBg="0"/>
      <p:bldP spid="241672" grpId="0" animBg="1" autoUpdateAnimBg="0"/>
      <p:bldP spid="8" grpId="0" animBg="1"/>
      <p:bldP spid="10" grpId="0" animBg="1"/>
      <p:bldP spid="11" grpId="0" animBg="1"/>
      <p:bldP spid="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950" y="2216150"/>
            <a:ext cx="2778125" cy="187801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</p:pic>
      <p:graphicFrame>
        <p:nvGraphicFramePr>
          <p:cNvPr id="1026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1763713" y="4238625"/>
          <a:ext cx="1676400" cy="1981200"/>
        </p:xfrm>
        <a:graphic>
          <a:graphicData uri="http://schemas.openxmlformats.org/presentationml/2006/ole">
            <p:oleObj spid="_x0000_s1026" r:id="rId5" imgW="2206440" imgH="2774880" progId="">
              <p:embed/>
            </p:oleObj>
          </a:graphicData>
        </a:graphic>
      </p:graphicFrame>
      <p:sp>
        <p:nvSpPr>
          <p:cNvPr id="568330" name="Text Box 10"/>
          <p:cNvSpPr txBox="1">
            <a:spLocks noChangeArrowheads="1"/>
          </p:cNvSpPr>
          <p:nvPr/>
        </p:nvSpPr>
        <p:spPr bwMode="auto">
          <a:xfrm>
            <a:off x="3051175" y="3481388"/>
            <a:ext cx="1325563" cy="4000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  <a:flatTx/>
          </a:bodyPr>
          <a:lstStyle/>
          <a:p>
            <a:pPr>
              <a:defRPr/>
            </a:pPr>
            <a:r>
              <a:rPr lang="pt-BR" sz="2000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REMETE:</a:t>
            </a:r>
          </a:p>
        </p:txBody>
      </p:sp>
      <p:sp>
        <p:nvSpPr>
          <p:cNvPr id="568333" name="Rectangle 13"/>
          <p:cNvSpPr>
            <a:spLocks noChangeArrowheads="1"/>
          </p:cNvSpPr>
          <p:nvPr/>
        </p:nvSpPr>
        <p:spPr bwMode="auto">
          <a:xfrm>
            <a:off x="179388" y="2208213"/>
            <a:ext cx="984250" cy="517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135732" tIns="66675" rIns="135732" bIns="66675">
            <a:spAutoFit/>
          </a:bodyPr>
          <a:lstStyle/>
          <a:p>
            <a:pPr defTabSz="1143000" eaLnBrk="0" hangingPunct="0">
              <a:lnSpc>
                <a:spcPct val="90000"/>
              </a:lnSpc>
              <a:defRPr/>
            </a:pPr>
            <a:r>
              <a:rPr lang="pt-BR" sz="280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TCE</a:t>
            </a:r>
          </a:p>
        </p:txBody>
      </p:sp>
      <p:pic>
        <p:nvPicPr>
          <p:cNvPr id="1030" name="Picture 15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" y="4021138"/>
            <a:ext cx="1905000" cy="1600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31" name="AutoShape 16"/>
          <p:cNvSpPr>
            <a:spLocks noChangeArrowheads="1"/>
          </p:cNvSpPr>
          <p:nvPr/>
        </p:nvSpPr>
        <p:spPr bwMode="auto">
          <a:xfrm rot="-3050393">
            <a:off x="881856" y="3840957"/>
            <a:ext cx="485775" cy="595312"/>
          </a:xfrm>
          <a:prstGeom prst="downArrow">
            <a:avLst>
              <a:gd name="adj1" fmla="val 50000"/>
              <a:gd name="adj2" fmla="val 30637"/>
            </a:avLst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anchor="ctr">
            <a:spAutoFit/>
            <a:flatTx/>
          </a:bodyPr>
          <a:lstStyle/>
          <a:p>
            <a:endParaRPr lang="pt-BR"/>
          </a:p>
        </p:txBody>
      </p:sp>
      <p:sp>
        <p:nvSpPr>
          <p:cNvPr id="1032" name="AutoShape 17"/>
          <p:cNvSpPr>
            <a:spLocks noChangeArrowheads="1"/>
          </p:cNvSpPr>
          <p:nvPr/>
        </p:nvSpPr>
        <p:spPr bwMode="auto">
          <a:xfrm>
            <a:off x="3348038" y="3878263"/>
            <a:ext cx="976312" cy="7905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anchor="ctr">
            <a:spAutoFit/>
            <a:flatTx/>
          </a:bodyPr>
          <a:lstStyle/>
          <a:p>
            <a:endParaRPr lang="pt-BR"/>
          </a:p>
        </p:txBody>
      </p:sp>
      <p:sp>
        <p:nvSpPr>
          <p:cNvPr id="568338" name="Rectangle 18"/>
          <p:cNvSpPr>
            <a:spLocks noChangeArrowheads="1"/>
          </p:cNvSpPr>
          <p:nvPr/>
        </p:nvSpPr>
        <p:spPr bwMode="auto">
          <a:xfrm>
            <a:off x="985838" y="6134100"/>
            <a:ext cx="1714500" cy="407988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135732" tIns="66675" rIns="135732" bIns="66675">
            <a:spAutoFit/>
          </a:bodyPr>
          <a:lstStyle/>
          <a:p>
            <a:pPr defTabSz="1143000" eaLnBrk="0" hangingPunct="0">
              <a:lnSpc>
                <a:spcPct val="90000"/>
              </a:lnSpc>
              <a:defRPr/>
            </a:pPr>
            <a:r>
              <a:rPr lang="pt-BR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PROCESSO</a:t>
            </a:r>
          </a:p>
        </p:txBody>
      </p:sp>
      <p:sp>
        <p:nvSpPr>
          <p:cNvPr id="568339" name="Text Box 19"/>
          <p:cNvSpPr txBox="1">
            <a:spLocks noChangeArrowheads="1"/>
          </p:cNvSpPr>
          <p:nvPr/>
        </p:nvSpPr>
        <p:spPr bwMode="auto">
          <a:xfrm>
            <a:off x="4500563" y="2057400"/>
            <a:ext cx="4427537" cy="2124075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just">
              <a:defRPr/>
            </a:pPr>
            <a:r>
              <a:rPr lang="pt-BR" sz="22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DANO AO ERÁRIO: </a:t>
            </a:r>
          </a:p>
          <a:p>
            <a:pPr algn="just">
              <a:defRPr/>
            </a:pPr>
            <a:r>
              <a:rPr lang="pt-BR" sz="2200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1 – À PROCURADORIA DO MUNICÍPIO PARA EXECUÇÃO</a:t>
            </a:r>
          </a:p>
          <a:p>
            <a:pPr algn="just">
              <a:defRPr/>
            </a:pPr>
            <a:endParaRPr lang="pt-BR" sz="2200" dirty="0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pt-BR" sz="2200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2 – AO MINISTÉRIO PÚBLICO PARA PROVIDÊNCIAS</a:t>
            </a:r>
          </a:p>
        </p:txBody>
      </p:sp>
      <p:sp>
        <p:nvSpPr>
          <p:cNvPr id="568341" name="Text Box 21"/>
          <p:cNvSpPr txBox="1">
            <a:spLocks noChangeArrowheads="1"/>
          </p:cNvSpPr>
          <p:nvPr/>
        </p:nvSpPr>
        <p:spPr bwMode="auto">
          <a:xfrm>
            <a:off x="4500563" y="4271963"/>
            <a:ext cx="4427537" cy="2124075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just">
              <a:defRPr/>
            </a:pPr>
            <a:r>
              <a:rPr lang="pt-BR" sz="22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MULTA: </a:t>
            </a:r>
          </a:p>
          <a:p>
            <a:pPr algn="just">
              <a:defRPr/>
            </a:pPr>
            <a:r>
              <a:rPr lang="pt-BR" sz="2200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1 – À PROCURADORIA-GERAL DO ESTADO PARA COBRANÇA</a:t>
            </a:r>
          </a:p>
          <a:p>
            <a:pPr algn="just">
              <a:defRPr/>
            </a:pPr>
            <a:endParaRPr lang="pt-BR" sz="2200" dirty="0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pt-BR" sz="2200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2 – AO MINISTÉRIO PÚBLICO PARA PROVIDÊNCIAS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942975"/>
            <a:ext cx="7345362" cy="4889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lIns="71438" tIns="28575" rIns="71438" bIns="28575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800" dirty="0" smtClean="0">
                <a:solidFill>
                  <a:srgbClr val="523227"/>
                </a:solidFill>
              </a:rPr>
              <a:t>DESTINO DAS CONTAS JULGADAS PELO TCE/SC </a:t>
            </a:r>
          </a:p>
        </p:txBody>
      </p:sp>
      <p:sp>
        <p:nvSpPr>
          <p:cNvPr id="1037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76200" y="6450013"/>
            <a:ext cx="1905000" cy="457200"/>
          </a:xfrm>
          <a:noFill/>
        </p:spPr>
        <p:txBody>
          <a:bodyPr/>
          <a:lstStyle/>
          <a:p>
            <a:fld id="{C763B53E-41B8-486E-BA29-D23994FB61B0}" type="slidenum">
              <a:rPr lang="pt-BR" sz="1600" smtClean="0">
                <a:latin typeface="Arial Narrow" pitchFamily="34" charset="0"/>
              </a:rPr>
              <a:pPr/>
              <a:t>17</a:t>
            </a:fld>
            <a:endParaRPr lang="pt-BR" sz="1600" smtClean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511808" y="1331006"/>
            <a:ext cx="5827776" cy="523220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sz="28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Agente Político x Administrador</a:t>
            </a:r>
            <a:endParaRPr lang="pt-BR" sz="2800" dirty="0">
              <a:ln w="11430"/>
              <a:solidFill>
                <a:schemeClr val="bg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719328" y="2044506"/>
            <a:ext cx="7985760" cy="4401205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cs typeface="Arial" charset="0"/>
              </a:rPr>
              <a:t>Agente Político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cs typeface="Arial" charset="0"/>
              </a:rPr>
              <a:t>Pratica atos de governo (atividade-fim)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cs typeface="Arial" charset="0"/>
              </a:rPr>
              <a:t>Formulador das políticas públicas (assegurar o atendimento das necessidades fundamentais do povo)</a:t>
            </a:r>
          </a:p>
          <a:p>
            <a:pPr lvl="1" fontAlgn="auto">
              <a:spcAft>
                <a:spcPts val="0"/>
              </a:spcAft>
              <a:defRPr/>
            </a:pPr>
            <a:endParaRPr lang="pt-BR" sz="2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  <a:cs typeface="Arial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cs typeface="Arial" charset="0"/>
              </a:rPr>
              <a:t>Administrador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cs typeface="Arial" charset="0"/>
              </a:rPr>
              <a:t>Pratica atos de administração (atividade-meio)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cs typeface="Arial" charset="0"/>
              </a:rPr>
              <a:t>executor das políticas públicas mediante arrecadação de receitas e ordenação de despesa</a:t>
            </a:r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76200" y="6413500"/>
            <a:ext cx="1905000" cy="457200"/>
          </a:xfrm>
          <a:noFill/>
        </p:spPr>
        <p:txBody>
          <a:bodyPr/>
          <a:lstStyle/>
          <a:p>
            <a:fld id="{5F532000-831A-4EEB-B3DC-EE106C015E4D}" type="slidenum">
              <a:rPr lang="pt-BR" sz="1600" smtClean="0">
                <a:latin typeface="Arial Narrow" pitchFamily="34" charset="0"/>
              </a:rPr>
              <a:pPr/>
              <a:t>18</a:t>
            </a:fld>
            <a:endParaRPr lang="pt-BR" sz="1600" smtClean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39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2264105">
            <a:off x="3833813" y="2106613"/>
            <a:ext cx="1812925" cy="190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Número de Slide 5"/>
          <p:cNvSpPr txBox="1">
            <a:spLocks noGrp="1"/>
          </p:cNvSpPr>
          <p:nvPr/>
        </p:nvSpPr>
        <p:spPr>
          <a:xfrm>
            <a:off x="69850" y="6561138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fld id="{7A1272F5-A5D0-4F55-94D6-9D24BFD6BB96}" type="slidenum">
              <a:rPr lang="pt-BR" sz="1600">
                <a:solidFill>
                  <a:schemeClr val="bg2">
                    <a:lumMod val="75000"/>
                  </a:schemeClr>
                </a:solidFill>
                <a:latin typeface="Arial Narrow" pitchFamily="34" charset="0"/>
              </a:rPr>
              <a:pPr>
                <a:defRPr/>
              </a:pPr>
              <a:t>2</a:t>
            </a:fld>
            <a:endParaRPr lang="pt-BR" sz="1600" dirty="0">
              <a:solidFill>
                <a:schemeClr val="bg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48842" name="Text Box 10"/>
          <p:cNvSpPr txBox="1">
            <a:spLocks noChangeArrowheads="1"/>
          </p:cNvSpPr>
          <p:nvPr/>
        </p:nvSpPr>
        <p:spPr bwMode="auto">
          <a:xfrm>
            <a:off x="1535176" y="4801553"/>
            <a:ext cx="207168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sz="1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LEI ORGÃNICA</a:t>
            </a:r>
          </a:p>
          <a:p>
            <a:pPr algn="ctr">
              <a:defRPr/>
            </a:pPr>
            <a:r>
              <a:rPr lang="pt-BR" sz="1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LEI </a:t>
            </a:r>
          </a:p>
          <a:p>
            <a:pPr algn="ctr">
              <a:defRPr/>
            </a:pPr>
            <a:r>
              <a:rPr lang="pt-BR" sz="1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COMPLEMENTAR </a:t>
            </a:r>
          </a:p>
          <a:p>
            <a:pPr algn="ctr">
              <a:defRPr/>
            </a:pPr>
            <a:r>
              <a:rPr lang="pt-BR" sz="1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N° 202/2000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4630802" y="5391531"/>
            <a:ext cx="37957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sz="1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REGIMENTO INTERNO </a:t>
            </a:r>
          </a:p>
          <a:p>
            <a:pPr algn="ctr">
              <a:defRPr/>
            </a:pPr>
            <a:r>
              <a:rPr lang="pt-BR" sz="1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Aprovado pela Resolução nº TC-06/2001 e alterado pelas Resoluções </a:t>
            </a:r>
            <a:r>
              <a:rPr lang="pt-BR" sz="16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nºs</a:t>
            </a:r>
            <a:r>
              <a:rPr lang="pt-BR" sz="1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 TC-09/2002;</a:t>
            </a:r>
          </a:p>
          <a:p>
            <a:pPr algn="ctr">
              <a:defRPr/>
            </a:pPr>
            <a:r>
              <a:rPr lang="pt-BR" sz="1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TC-11/2002; TC-08/2004 e TC-05/2005.</a:t>
            </a:r>
          </a:p>
        </p:txBody>
      </p:sp>
      <p:pic>
        <p:nvPicPr>
          <p:cNvPr id="150541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44663" y="2538413"/>
            <a:ext cx="150495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0542" name="Picture 1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76913" y="3297238"/>
            <a:ext cx="14668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618801" y="1128802"/>
            <a:ext cx="3444119" cy="643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sz="1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TRIBUNAL DE CONTAS DE SANTA CATARINA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2864866" y="1970787"/>
            <a:ext cx="3155950" cy="436562"/>
          </a:xfrm>
          <a:prstGeom prst="rect">
            <a:avLst/>
          </a:prstGeom>
          <a:solidFill>
            <a:srgbClr val="F2F3D5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tx1"/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 ÓRGÃO AUTÔNOMO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0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48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0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1" name="Rectangle 1027"/>
          <p:cNvSpPr>
            <a:spLocks noChangeArrowheads="1"/>
          </p:cNvSpPr>
          <p:nvPr/>
        </p:nvSpPr>
        <p:spPr bwMode="auto">
          <a:xfrm>
            <a:off x="0" y="1043750"/>
            <a:ext cx="9144000" cy="95408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70337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OS TRIBUNAIS DE CONTAS - COMPETÊNCIAS E FUNÇÕES</a:t>
            </a:r>
          </a:p>
        </p:txBody>
      </p:sp>
      <p:pic>
        <p:nvPicPr>
          <p:cNvPr id="15363" name="Picture 102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2871788"/>
            <a:ext cx="3276600" cy="213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5364" name="Picture 1029" descr="E:\Diretor\Nova pasta\Constituição 198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4838" y="3725863"/>
            <a:ext cx="1371600" cy="2032000"/>
          </a:xfrm>
          <a:prstGeom prst="rect">
            <a:avLst/>
          </a:prstGeom>
          <a:noFill/>
          <a:ln w="9525">
            <a:solidFill>
              <a:srgbClr val="070337"/>
            </a:solidFill>
            <a:miter lim="800000"/>
            <a:headEnd/>
            <a:tailEnd/>
          </a:ln>
        </p:spPr>
      </p:pic>
      <p:pic>
        <p:nvPicPr>
          <p:cNvPr id="15365" name="Picture 1030" descr="E:\Diretor\Constituição Estadual.jp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15188" y="3582988"/>
            <a:ext cx="1135062" cy="1960562"/>
          </a:xfrm>
          <a:prstGeom prst="rect">
            <a:avLst/>
          </a:prstGeom>
          <a:noFill/>
          <a:ln w="9525">
            <a:solidFill>
              <a:srgbClr val="070337"/>
            </a:solidFill>
            <a:miter lim="800000"/>
            <a:headEnd/>
            <a:tailEnd/>
          </a:ln>
        </p:spPr>
      </p:pic>
      <p:sp>
        <p:nvSpPr>
          <p:cNvPr id="29702" name="AutoShape 1031"/>
          <p:cNvSpPr>
            <a:spLocks noChangeArrowheads="1"/>
          </p:cNvSpPr>
          <p:nvPr/>
        </p:nvSpPr>
        <p:spPr bwMode="auto">
          <a:xfrm>
            <a:off x="3429000" y="3786950"/>
            <a:ext cx="838200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9703" name="AutoShape 1032"/>
          <p:cNvSpPr>
            <a:spLocks noChangeArrowheads="1"/>
          </p:cNvSpPr>
          <p:nvPr/>
        </p:nvSpPr>
        <p:spPr bwMode="auto">
          <a:xfrm>
            <a:off x="6019800" y="3786950"/>
            <a:ext cx="838200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9704" name="Text Box 1033"/>
          <p:cNvSpPr txBox="1">
            <a:spLocks noChangeArrowheads="1"/>
          </p:cNvSpPr>
          <p:nvPr/>
        </p:nvSpPr>
        <p:spPr bwMode="auto">
          <a:xfrm>
            <a:off x="4160520" y="5741607"/>
            <a:ext cx="19939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sz="16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CONSTITUIÇÃO </a:t>
            </a:r>
          </a:p>
          <a:p>
            <a:pPr algn="ctr">
              <a:defRPr/>
            </a:pPr>
            <a:r>
              <a:rPr lang="pt-BR" sz="16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FEDERAL </a:t>
            </a:r>
          </a:p>
          <a:p>
            <a:pPr algn="ctr">
              <a:defRPr/>
            </a:pPr>
            <a:r>
              <a:rPr lang="pt-BR" sz="16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ARTS. 71 E 72</a:t>
            </a:r>
          </a:p>
        </p:txBody>
      </p:sp>
      <p:sp>
        <p:nvSpPr>
          <p:cNvPr id="29705" name="Text Box 1034"/>
          <p:cNvSpPr txBox="1">
            <a:spLocks noChangeArrowheads="1"/>
          </p:cNvSpPr>
          <p:nvPr/>
        </p:nvSpPr>
        <p:spPr bwMode="auto">
          <a:xfrm>
            <a:off x="6605016" y="5525770"/>
            <a:ext cx="2438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sz="16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CONSTITUIÇÃO </a:t>
            </a:r>
          </a:p>
          <a:p>
            <a:pPr algn="ctr">
              <a:defRPr/>
            </a:pPr>
            <a:r>
              <a:rPr lang="pt-BR" sz="16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ESTADUAL </a:t>
            </a:r>
            <a:endParaRPr lang="pt-BR" sz="1600" dirty="0">
              <a:ln w="11430"/>
              <a:solidFill>
                <a:schemeClr val="bg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entury Gothic" pitchFamily="34" charset="0"/>
            </a:endParaRPr>
          </a:p>
          <a:p>
            <a:pPr algn="ctr">
              <a:defRPr/>
            </a:pPr>
            <a:r>
              <a:rPr lang="pt-BR" sz="16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ART. 59 C/C 113, </a:t>
            </a:r>
          </a:p>
          <a:p>
            <a:pPr algn="ctr">
              <a:defRPr/>
            </a:pPr>
            <a:r>
              <a:rPr lang="pt-BR" sz="16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INCISOS I e II, e § 2°</a:t>
            </a:r>
          </a:p>
        </p:txBody>
      </p:sp>
      <p:pic>
        <p:nvPicPr>
          <p:cNvPr id="15374" name="Picture 6" descr="D:\Documents and Settings\maquino.BR\My Documents\My Pictures\Logo TCU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29125" y="2355850"/>
            <a:ext cx="1285875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5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58063" y="2182813"/>
            <a:ext cx="785812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6" name="Espaço Reservado para Número de Slide 3"/>
          <p:cNvSpPr txBox="1">
            <a:spLocks/>
          </p:cNvSpPr>
          <p:nvPr/>
        </p:nvSpPr>
        <p:spPr bwMode="auto">
          <a:xfrm>
            <a:off x="76200" y="63881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F28381B0-5FAF-454E-B7E7-662ADA9D51E2}" type="slidenum">
              <a:rPr lang="pt-BR" sz="1600">
                <a:latin typeface="Arial Narrow" pitchFamily="34" charset="0"/>
              </a:rPr>
              <a:pPr/>
              <a:t>3</a:t>
            </a:fld>
            <a:endParaRPr lang="pt-BR" sz="1600"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9" descr="E:\Diretor\Constituição Estadual.jp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25" y="3495675"/>
            <a:ext cx="1601788" cy="2733675"/>
          </a:xfrm>
          <a:prstGeom prst="rect">
            <a:avLst/>
          </a:prstGeom>
          <a:noFill/>
          <a:ln w="9525">
            <a:solidFill>
              <a:srgbClr val="070337"/>
            </a:solidFill>
            <a:miter lim="800000"/>
            <a:headEnd/>
            <a:tailEnd/>
          </a:ln>
        </p:spPr>
      </p:pic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1838325" y="1627950"/>
            <a:ext cx="520700" cy="47021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90000"/>
              </a:lnSpc>
              <a:defRPr/>
            </a:pPr>
            <a:r>
              <a:rPr lang="pt-BR" sz="2800">
                <a:ln w="11430"/>
                <a:solidFill>
                  <a:schemeClr val="bg1">
                    <a:lumMod val="6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</a:p>
          <a:p>
            <a:pPr algn="ctr">
              <a:lnSpc>
                <a:spcPct val="90000"/>
              </a:lnSpc>
              <a:defRPr/>
            </a:pPr>
            <a:r>
              <a:rPr lang="pt-BR" sz="2800">
                <a:ln w="11430"/>
                <a:solidFill>
                  <a:schemeClr val="bg1">
                    <a:lumMod val="6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</a:p>
          <a:p>
            <a:pPr algn="ctr">
              <a:lnSpc>
                <a:spcPct val="90000"/>
              </a:lnSpc>
              <a:defRPr/>
            </a:pPr>
            <a:r>
              <a:rPr lang="pt-BR" sz="2800">
                <a:ln w="11430"/>
                <a:solidFill>
                  <a:schemeClr val="bg1">
                    <a:lumMod val="6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</a:t>
            </a:r>
          </a:p>
          <a:p>
            <a:pPr algn="ctr">
              <a:lnSpc>
                <a:spcPct val="90000"/>
              </a:lnSpc>
              <a:defRPr/>
            </a:pPr>
            <a:r>
              <a:rPr lang="pt-BR" sz="2800">
                <a:ln w="11430"/>
                <a:solidFill>
                  <a:schemeClr val="bg1">
                    <a:lumMod val="6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</a:t>
            </a:r>
          </a:p>
          <a:p>
            <a:pPr algn="ctr">
              <a:lnSpc>
                <a:spcPct val="90000"/>
              </a:lnSpc>
              <a:defRPr/>
            </a:pPr>
            <a:r>
              <a:rPr lang="pt-BR" sz="2800">
                <a:ln w="11430"/>
                <a:solidFill>
                  <a:schemeClr val="bg1">
                    <a:lumMod val="6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</a:t>
            </a:r>
          </a:p>
          <a:p>
            <a:pPr algn="ctr">
              <a:lnSpc>
                <a:spcPct val="90000"/>
              </a:lnSpc>
              <a:defRPr/>
            </a:pPr>
            <a:r>
              <a:rPr lang="pt-BR" sz="2800">
                <a:ln w="11430"/>
                <a:solidFill>
                  <a:schemeClr val="bg1">
                    <a:lumMod val="6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</a:t>
            </a:r>
          </a:p>
          <a:p>
            <a:pPr algn="ctr">
              <a:lnSpc>
                <a:spcPct val="90000"/>
              </a:lnSpc>
              <a:defRPr/>
            </a:pPr>
            <a:r>
              <a:rPr lang="pt-BR" sz="2800">
                <a:ln w="11430"/>
                <a:solidFill>
                  <a:schemeClr val="bg1">
                    <a:lumMod val="6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Ê</a:t>
            </a:r>
          </a:p>
          <a:p>
            <a:pPr algn="ctr">
              <a:lnSpc>
                <a:spcPct val="90000"/>
              </a:lnSpc>
              <a:defRPr/>
            </a:pPr>
            <a:r>
              <a:rPr lang="pt-BR" sz="2800">
                <a:ln w="11430"/>
                <a:solidFill>
                  <a:schemeClr val="bg1">
                    <a:lumMod val="6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</a:p>
          <a:p>
            <a:pPr algn="ctr">
              <a:lnSpc>
                <a:spcPct val="90000"/>
              </a:lnSpc>
              <a:defRPr/>
            </a:pPr>
            <a:r>
              <a:rPr lang="pt-BR" sz="2800">
                <a:ln w="11430"/>
                <a:solidFill>
                  <a:schemeClr val="bg1">
                    <a:lumMod val="6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</a:p>
          <a:p>
            <a:pPr algn="ctr">
              <a:lnSpc>
                <a:spcPct val="90000"/>
              </a:lnSpc>
              <a:defRPr/>
            </a:pPr>
            <a:r>
              <a:rPr lang="pt-BR" sz="2800">
                <a:ln w="11430"/>
                <a:solidFill>
                  <a:schemeClr val="bg1">
                    <a:lumMod val="6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</a:t>
            </a:r>
          </a:p>
          <a:p>
            <a:pPr algn="ctr">
              <a:lnSpc>
                <a:spcPct val="90000"/>
              </a:lnSpc>
              <a:defRPr/>
            </a:pPr>
            <a:r>
              <a:rPr lang="pt-BR" sz="2800">
                <a:ln w="11430"/>
                <a:solidFill>
                  <a:schemeClr val="bg1">
                    <a:lumMod val="6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</a:p>
          <a:p>
            <a:pPr algn="ctr">
              <a:lnSpc>
                <a:spcPct val="90000"/>
              </a:lnSpc>
              <a:defRPr/>
            </a:pPr>
            <a:r>
              <a:rPr lang="pt-BR" sz="2800">
                <a:ln w="11430"/>
                <a:solidFill>
                  <a:schemeClr val="bg1">
                    <a:lumMod val="6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</a:t>
            </a:r>
          </a:p>
        </p:txBody>
      </p:sp>
      <p:pic>
        <p:nvPicPr>
          <p:cNvPr id="16388" name="Picture 3" descr="E:\Diretor\Nova pasta\Constituição 198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64300" y="1693863"/>
            <a:ext cx="1766888" cy="2617787"/>
          </a:xfrm>
          <a:prstGeom prst="rect">
            <a:avLst/>
          </a:prstGeom>
          <a:noFill/>
          <a:ln w="9525">
            <a:solidFill>
              <a:srgbClr val="070337"/>
            </a:solidFill>
            <a:miter lim="800000"/>
            <a:headEnd/>
            <a:tailEnd/>
          </a:ln>
        </p:spPr>
      </p:pic>
      <p:sp>
        <p:nvSpPr>
          <p:cNvPr id="30726" name="AutoShape 5"/>
          <p:cNvSpPr>
            <a:spLocks noChangeArrowheads="1"/>
          </p:cNvSpPr>
          <p:nvPr/>
        </p:nvSpPr>
        <p:spPr bwMode="auto">
          <a:xfrm>
            <a:off x="4343400" y="1720025"/>
            <a:ext cx="2438400" cy="609600"/>
          </a:xfrm>
          <a:prstGeom prst="leftArrowCallout">
            <a:avLst>
              <a:gd name="adj1" fmla="val 46759"/>
              <a:gd name="adj2" fmla="val 50000"/>
              <a:gd name="adj3" fmla="val 64204"/>
              <a:gd name="adj4" fmla="val 78856"/>
            </a:avLst>
          </a:prstGeom>
          <a:gradFill rotWithShape="0">
            <a:gsLst>
              <a:gs pos="0">
                <a:srgbClr val="6F6F6F"/>
              </a:gs>
              <a:gs pos="50000">
                <a:srgbClr val="F0F0F0"/>
              </a:gs>
              <a:gs pos="100000">
                <a:srgbClr val="6F6F6F"/>
              </a:gs>
            </a:gsLst>
            <a:lin ang="5400000" scaled="1"/>
          </a:gradFill>
          <a:ln w="9525">
            <a:solidFill>
              <a:srgbClr val="070337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90000"/>
              </a:lnSpc>
              <a:spcBef>
                <a:spcPct val="40000"/>
              </a:spcBef>
              <a:buClr>
                <a:srgbClr val="CC3300"/>
              </a:buClr>
              <a:buSzPct val="110000"/>
              <a:buFont typeface="Wingdings" pitchFamily="2" charset="2"/>
              <a:buNone/>
              <a:defRPr/>
            </a:pPr>
            <a:endParaRPr lang="pt-BR" sz="180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  <a:p>
            <a:pPr>
              <a:lnSpc>
                <a:spcPct val="90000"/>
              </a:lnSpc>
              <a:spcBef>
                <a:spcPct val="40000"/>
              </a:spcBef>
              <a:buClr>
                <a:srgbClr val="CC3300"/>
              </a:buClr>
              <a:buSzPct val="110000"/>
              <a:buFont typeface="Wingdings" pitchFamily="2" charset="2"/>
              <a:buNone/>
              <a:defRPr/>
            </a:pPr>
            <a:r>
              <a:rPr lang="pt-BR" sz="180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INCISO I</a:t>
            </a:r>
          </a:p>
          <a:p>
            <a:pPr>
              <a:defRPr/>
            </a:pPr>
            <a:endParaRPr lang="pt-BR" sz="180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974725" y="1255713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sz="1600">
              <a:latin typeface="Times New Roman" pitchFamily="18" charset="0"/>
            </a:endParaRPr>
          </a:p>
        </p:txBody>
      </p:sp>
      <p:sp>
        <p:nvSpPr>
          <p:cNvPr id="30728" name="AutoShape 7"/>
          <p:cNvSpPr>
            <a:spLocks noChangeArrowheads="1"/>
          </p:cNvSpPr>
          <p:nvPr/>
        </p:nvSpPr>
        <p:spPr bwMode="auto">
          <a:xfrm>
            <a:off x="4343400" y="2401062"/>
            <a:ext cx="2438400" cy="609600"/>
          </a:xfrm>
          <a:prstGeom prst="leftArrowCallout">
            <a:avLst>
              <a:gd name="adj1" fmla="val 46759"/>
              <a:gd name="adj2" fmla="val 50000"/>
              <a:gd name="adj3" fmla="val 64204"/>
              <a:gd name="adj4" fmla="val 78856"/>
            </a:avLst>
          </a:prstGeom>
          <a:gradFill rotWithShape="0">
            <a:gsLst>
              <a:gs pos="0">
                <a:srgbClr val="6F6F6F"/>
              </a:gs>
              <a:gs pos="50000">
                <a:srgbClr val="F0F0F0"/>
              </a:gs>
              <a:gs pos="100000">
                <a:srgbClr val="6F6F6F"/>
              </a:gs>
            </a:gsLst>
            <a:lin ang="5400000" scaled="1"/>
          </a:gradFill>
          <a:ln w="9525">
            <a:solidFill>
              <a:srgbClr val="070337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90000"/>
              </a:lnSpc>
              <a:spcBef>
                <a:spcPct val="40000"/>
              </a:spcBef>
              <a:buClr>
                <a:srgbClr val="CC3300"/>
              </a:buClr>
              <a:buSzPct val="110000"/>
              <a:buFont typeface="Wingdings" pitchFamily="2" charset="2"/>
              <a:buNone/>
              <a:defRPr/>
            </a:pPr>
            <a:endParaRPr lang="pt-BR" sz="180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  <a:p>
            <a:pPr>
              <a:lnSpc>
                <a:spcPct val="90000"/>
              </a:lnSpc>
              <a:spcBef>
                <a:spcPct val="40000"/>
              </a:spcBef>
              <a:buClr>
                <a:srgbClr val="CC3300"/>
              </a:buClr>
              <a:buSzPct val="110000"/>
              <a:buFont typeface="Wingdings" pitchFamily="2" charset="2"/>
              <a:buNone/>
              <a:defRPr/>
            </a:pPr>
            <a:r>
              <a:rPr lang="pt-BR" sz="180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INCISOS II e III</a:t>
            </a:r>
          </a:p>
          <a:p>
            <a:pPr>
              <a:defRPr/>
            </a:pPr>
            <a:endParaRPr lang="pt-BR" sz="180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0729" name="AutoShape 8"/>
          <p:cNvSpPr>
            <a:spLocks noChangeArrowheads="1"/>
          </p:cNvSpPr>
          <p:nvPr/>
        </p:nvSpPr>
        <p:spPr bwMode="auto">
          <a:xfrm>
            <a:off x="4343400" y="3144012"/>
            <a:ext cx="2438400" cy="685800"/>
          </a:xfrm>
          <a:prstGeom prst="leftArrowCallout">
            <a:avLst>
              <a:gd name="adj1" fmla="val 46759"/>
              <a:gd name="adj2" fmla="val 50000"/>
              <a:gd name="adj3" fmla="val 57070"/>
              <a:gd name="adj4" fmla="val 78856"/>
            </a:avLst>
          </a:prstGeom>
          <a:gradFill rotWithShape="0">
            <a:gsLst>
              <a:gs pos="0">
                <a:srgbClr val="6F6F6F"/>
              </a:gs>
              <a:gs pos="50000">
                <a:srgbClr val="F0F0F0"/>
              </a:gs>
              <a:gs pos="100000">
                <a:srgbClr val="6F6F6F"/>
              </a:gs>
            </a:gsLst>
            <a:lin ang="5400000" scaled="1"/>
          </a:gradFill>
          <a:ln w="9525">
            <a:solidFill>
              <a:srgbClr val="070337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90000"/>
              </a:lnSpc>
              <a:spcBef>
                <a:spcPct val="40000"/>
              </a:spcBef>
              <a:buClr>
                <a:srgbClr val="CC3300"/>
              </a:buClr>
              <a:buSzPct val="110000"/>
              <a:buFont typeface="Wingdings" pitchFamily="2" charset="2"/>
              <a:buNone/>
              <a:defRPr/>
            </a:pPr>
            <a:endParaRPr lang="pt-BR" sz="18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  <a:p>
            <a:pPr>
              <a:lnSpc>
                <a:spcPct val="90000"/>
              </a:lnSpc>
              <a:spcBef>
                <a:spcPct val="40000"/>
              </a:spcBef>
              <a:buClr>
                <a:srgbClr val="CC3300"/>
              </a:buClr>
              <a:buSzPct val="110000"/>
              <a:buFont typeface="Wingdings" pitchFamily="2" charset="2"/>
              <a:buNone/>
              <a:defRPr/>
            </a:pPr>
            <a:r>
              <a:rPr lang="pt-BR" sz="18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INCISO VII</a:t>
            </a:r>
          </a:p>
          <a:p>
            <a:pPr>
              <a:defRPr/>
            </a:pPr>
            <a:endParaRPr lang="pt-BR" sz="18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>
            <a:off x="4343400" y="4010025"/>
            <a:ext cx="2438400" cy="533400"/>
          </a:xfrm>
          <a:prstGeom prst="leftArrowCallout">
            <a:avLst>
              <a:gd name="adj1" fmla="val 46759"/>
              <a:gd name="adj2" fmla="val 50000"/>
              <a:gd name="adj3" fmla="val 73376"/>
              <a:gd name="adj4" fmla="val 78856"/>
            </a:avLst>
          </a:prstGeom>
          <a:gradFill rotWithShape="0">
            <a:gsLst>
              <a:gs pos="0">
                <a:srgbClr val="6F6F6F"/>
              </a:gs>
              <a:gs pos="50000">
                <a:srgbClr val="F0F0F0"/>
              </a:gs>
              <a:gs pos="100000">
                <a:srgbClr val="6F6F6F"/>
              </a:gs>
            </a:gsLst>
            <a:lin ang="5400000" scaled="1"/>
          </a:gradFill>
          <a:ln w="9525">
            <a:solidFill>
              <a:srgbClr val="070337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40000"/>
              </a:spcBef>
              <a:buClr>
                <a:srgbClr val="CC3300"/>
              </a:buClr>
              <a:buSzPct val="110000"/>
              <a:buFont typeface="Wingdings" pitchFamily="2" charset="2"/>
              <a:buNone/>
            </a:pPr>
            <a:endParaRPr lang="pt-BR" sz="1800">
              <a:solidFill>
                <a:srgbClr val="070337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spcBef>
                <a:spcPct val="40000"/>
              </a:spcBef>
              <a:buClr>
                <a:srgbClr val="CC3300"/>
              </a:buClr>
              <a:buSzPct val="110000"/>
              <a:buFont typeface="Wingdings" pitchFamily="2" charset="2"/>
              <a:buNone/>
            </a:pPr>
            <a:r>
              <a:rPr lang="pt-BR" sz="1800">
                <a:solidFill>
                  <a:srgbClr val="070337"/>
                </a:solidFill>
                <a:latin typeface="Arial Narrow" pitchFamily="34" charset="0"/>
              </a:rPr>
              <a:t> </a:t>
            </a:r>
          </a:p>
          <a:p>
            <a:endParaRPr lang="pt-BR" sz="1800">
              <a:solidFill>
                <a:srgbClr val="070337"/>
              </a:solidFill>
              <a:latin typeface="Arial Narrow" pitchFamily="34" charset="0"/>
            </a:endParaRPr>
          </a:p>
        </p:txBody>
      </p:sp>
      <p:sp>
        <p:nvSpPr>
          <p:cNvPr id="251915" name="Text Box 11"/>
          <p:cNvSpPr txBox="1">
            <a:spLocks noChangeArrowheads="1"/>
          </p:cNvSpPr>
          <p:nvPr/>
        </p:nvSpPr>
        <p:spPr bwMode="auto">
          <a:xfrm>
            <a:off x="142875" y="3186875"/>
            <a:ext cx="4124325" cy="64611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18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FUNÇÃO INFORMATIVA OU INFORMADORA</a:t>
            </a:r>
          </a:p>
        </p:txBody>
      </p:sp>
      <p:sp>
        <p:nvSpPr>
          <p:cNvPr id="251916" name="Text Box 12"/>
          <p:cNvSpPr txBox="1">
            <a:spLocks noChangeArrowheads="1"/>
          </p:cNvSpPr>
          <p:nvPr/>
        </p:nvSpPr>
        <p:spPr bwMode="auto">
          <a:xfrm>
            <a:off x="142875" y="4102862"/>
            <a:ext cx="4143375" cy="36988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70337"/>
            </a:solidFill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18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FUNÇÃO FISCALIZADORA</a:t>
            </a:r>
          </a:p>
        </p:txBody>
      </p:sp>
      <p:sp>
        <p:nvSpPr>
          <p:cNvPr id="251917" name="Text Box 13"/>
          <p:cNvSpPr txBox="1">
            <a:spLocks noChangeArrowheads="1"/>
          </p:cNvSpPr>
          <p:nvPr/>
        </p:nvSpPr>
        <p:spPr bwMode="auto">
          <a:xfrm>
            <a:off x="142875" y="4683887"/>
            <a:ext cx="4143375" cy="64611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18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FUNÇÃO SANCIONADORA OU DECISÓRIA</a:t>
            </a:r>
          </a:p>
        </p:txBody>
      </p:sp>
      <p:sp>
        <p:nvSpPr>
          <p:cNvPr id="251918" name="Text Box 14"/>
          <p:cNvSpPr txBox="1">
            <a:spLocks noChangeArrowheads="1"/>
          </p:cNvSpPr>
          <p:nvPr/>
        </p:nvSpPr>
        <p:spPr bwMode="auto">
          <a:xfrm>
            <a:off x="142875" y="1714691"/>
            <a:ext cx="4124325" cy="5905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lnSpc>
                <a:spcPct val="90000"/>
              </a:lnSpc>
              <a:spcBef>
                <a:spcPct val="50000"/>
              </a:spcBef>
              <a:buClr>
                <a:srgbClr val="CC3300"/>
              </a:buClr>
              <a:buSzPct val="90000"/>
              <a:buFont typeface="Wingdings" pitchFamily="2" charset="2"/>
              <a:buNone/>
              <a:defRPr/>
            </a:pPr>
            <a:r>
              <a:rPr lang="pt-BR" sz="18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FUNÇÃO ORIENTATIVA OU OPINATIVA</a:t>
            </a:r>
          </a:p>
        </p:txBody>
      </p:sp>
      <p:sp>
        <p:nvSpPr>
          <p:cNvPr id="251919" name="Text Box 15"/>
          <p:cNvSpPr txBox="1">
            <a:spLocks noChangeArrowheads="1"/>
          </p:cNvSpPr>
          <p:nvPr/>
        </p:nvSpPr>
        <p:spPr bwMode="auto">
          <a:xfrm>
            <a:off x="142875" y="5472875"/>
            <a:ext cx="4143375" cy="36988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70337"/>
            </a:solidFill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18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FUNÇÃO CORRETIVA</a:t>
            </a:r>
          </a:p>
        </p:txBody>
      </p:sp>
      <p:sp>
        <p:nvSpPr>
          <p:cNvPr id="30736" name="AutoShape 16"/>
          <p:cNvSpPr>
            <a:spLocks noChangeArrowheads="1"/>
          </p:cNvSpPr>
          <p:nvPr/>
        </p:nvSpPr>
        <p:spPr bwMode="auto">
          <a:xfrm>
            <a:off x="4343400" y="4725162"/>
            <a:ext cx="2438400" cy="533400"/>
          </a:xfrm>
          <a:prstGeom prst="leftArrowCallout">
            <a:avLst>
              <a:gd name="adj1" fmla="val 46759"/>
              <a:gd name="adj2" fmla="val 50000"/>
              <a:gd name="adj3" fmla="val 73376"/>
              <a:gd name="adj4" fmla="val 78856"/>
            </a:avLst>
          </a:prstGeom>
          <a:gradFill rotWithShape="0">
            <a:gsLst>
              <a:gs pos="0">
                <a:srgbClr val="6F6F6F"/>
              </a:gs>
              <a:gs pos="50000">
                <a:srgbClr val="F0F0F0"/>
              </a:gs>
              <a:gs pos="100000">
                <a:srgbClr val="6F6F6F"/>
              </a:gs>
            </a:gsLst>
            <a:lin ang="5400000" scaled="1"/>
          </a:gradFill>
          <a:ln w="9525">
            <a:solidFill>
              <a:srgbClr val="070337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90000"/>
              </a:lnSpc>
              <a:spcBef>
                <a:spcPct val="40000"/>
              </a:spcBef>
              <a:buClr>
                <a:srgbClr val="CC3300"/>
              </a:buClr>
              <a:buSzPct val="110000"/>
              <a:buFont typeface="Wingdings" pitchFamily="2" charset="2"/>
              <a:buNone/>
              <a:defRPr/>
            </a:pPr>
            <a:endParaRPr lang="pt-BR" sz="18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  <a:p>
            <a:pPr>
              <a:lnSpc>
                <a:spcPct val="90000"/>
              </a:lnSpc>
              <a:spcBef>
                <a:spcPct val="40000"/>
              </a:spcBef>
              <a:buClr>
                <a:srgbClr val="CC3300"/>
              </a:buClr>
              <a:buSzPct val="110000"/>
              <a:buFont typeface="Wingdings" pitchFamily="2" charset="2"/>
              <a:buNone/>
              <a:defRPr/>
            </a:pPr>
            <a:r>
              <a:rPr lang="pt-BR" sz="18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INCISOS VIII e X </a:t>
            </a:r>
          </a:p>
          <a:p>
            <a:pPr>
              <a:defRPr/>
            </a:pPr>
            <a:endParaRPr lang="pt-BR" sz="18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0737" name="AutoShape 17"/>
          <p:cNvSpPr>
            <a:spLocks noChangeArrowheads="1"/>
          </p:cNvSpPr>
          <p:nvPr/>
        </p:nvSpPr>
        <p:spPr bwMode="auto">
          <a:xfrm>
            <a:off x="4343400" y="5368100"/>
            <a:ext cx="2438400" cy="533400"/>
          </a:xfrm>
          <a:prstGeom prst="leftArrowCallout">
            <a:avLst>
              <a:gd name="adj1" fmla="val 46759"/>
              <a:gd name="adj2" fmla="val 50000"/>
              <a:gd name="adj3" fmla="val 73376"/>
              <a:gd name="adj4" fmla="val 78856"/>
            </a:avLst>
          </a:prstGeom>
          <a:gradFill rotWithShape="0">
            <a:gsLst>
              <a:gs pos="0">
                <a:srgbClr val="6F6F6F"/>
              </a:gs>
              <a:gs pos="50000">
                <a:srgbClr val="F0F0F0"/>
              </a:gs>
              <a:gs pos="100000">
                <a:srgbClr val="6F6F6F"/>
              </a:gs>
            </a:gsLst>
            <a:lin ang="5400000" scaled="1"/>
          </a:gradFill>
          <a:ln w="9525">
            <a:solidFill>
              <a:srgbClr val="070337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90000"/>
              </a:lnSpc>
              <a:spcBef>
                <a:spcPct val="40000"/>
              </a:spcBef>
              <a:buClr>
                <a:srgbClr val="CC3300"/>
              </a:buClr>
              <a:buSzPct val="110000"/>
              <a:buFont typeface="Wingdings" pitchFamily="2" charset="2"/>
              <a:buNone/>
              <a:defRPr/>
            </a:pPr>
            <a:endParaRPr lang="pt-BR" sz="18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  <a:p>
            <a:pPr>
              <a:lnSpc>
                <a:spcPct val="90000"/>
              </a:lnSpc>
              <a:spcBef>
                <a:spcPct val="40000"/>
              </a:spcBef>
              <a:buClr>
                <a:srgbClr val="CC3300"/>
              </a:buClr>
              <a:buSzPct val="110000"/>
              <a:buFont typeface="Wingdings" pitchFamily="2" charset="2"/>
              <a:buNone/>
              <a:defRPr/>
            </a:pPr>
            <a:r>
              <a:rPr lang="pt-BR" sz="18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INCISO IX</a:t>
            </a:r>
          </a:p>
          <a:p>
            <a:pPr>
              <a:defRPr/>
            </a:pPr>
            <a:endParaRPr lang="pt-BR" sz="18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6858000" y="2613660"/>
            <a:ext cx="11842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1600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ART 71 DA</a:t>
            </a:r>
          </a:p>
          <a:p>
            <a:pPr>
              <a:defRPr/>
            </a:pPr>
            <a:r>
              <a:rPr lang="pt-BR" sz="1600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CRFB/88</a:t>
            </a:r>
          </a:p>
        </p:txBody>
      </p:sp>
      <p:sp>
        <p:nvSpPr>
          <p:cNvPr id="2" name="Rectangle 19"/>
          <p:cNvSpPr>
            <a:spLocks noChangeArrowheads="1"/>
          </p:cNvSpPr>
          <p:nvPr/>
        </p:nvSpPr>
        <p:spPr bwMode="auto">
          <a:xfrm>
            <a:off x="0" y="1043750"/>
            <a:ext cx="9144000" cy="46196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70337"/>
            </a:solidFill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TRIBUNAL DE CONTAS  - FUNÇÕES </a:t>
            </a:r>
          </a:p>
        </p:txBody>
      </p:sp>
      <p:sp>
        <p:nvSpPr>
          <p:cNvPr id="251924" name="Text Box 20"/>
          <p:cNvSpPr txBox="1">
            <a:spLocks noChangeArrowheads="1"/>
          </p:cNvSpPr>
          <p:nvPr/>
        </p:nvSpPr>
        <p:spPr bwMode="auto">
          <a:xfrm>
            <a:off x="142875" y="2413762"/>
            <a:ext cx="4143375" cy="63023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6"/>
            </a:solidFill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175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FUNÇÃO DECISÓRIA, JULGADORA OU CONTENCIOSA</a:t>
            </a:r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142875" y="6044375"/>
            <a:ext cx="4143375" cy="406400"/>
          </a:xfrm>
          <a:prstGeom prst="rect">
            <a:avLst/>
          </a:prstGeom>
          <a:gradFill rotWithShape="0">
            <a:gsLst>
              <a:gs pos="0">
                <a:srgbClr val="CC3300"/>
              </a:gs>
              <a:gs pos="50000">
                <a:srgbClr val="CC3300">
                  <a:gamma/>
                  <a:tint val="0"/>
                  <a:invGamma/>
                </a:srgbClr>
              </a:gs>
              <a:gs pos="100000">
                <a:srgbClr val="CC3300"/>
              </a:gs>
            </a:gsLst>
            <a:lin ang="5400000" scaled="1"/>
          </a:gradFill>
          <a:ln w="9525">
            <a:solidFill>
              <a:srgbClr val="070337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spcBef>
                <a:spcPct val="10000"/>
              </a:spcBef>
              <a:spcAft>
                <a:spcPct val="10000"/>
              </a:spcAft>
              <a:defRPr/>
            </a:pPr>
            <a:r>
              <a:rPr lang="pt-BR" sz="200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FUNÇÃO ORIENTADORA</a:t>
            </a:r>
          </a:p>
        </p:txBody>
      </p:sp>
      <p:sp>
        <p:nvSpPr>
          <p:cNvPr id="30742" name="AutoShape 22"/>
          <p:cNvSpPr>
            <a:spLocks noChangeArrowheads="1"/>
          </p:cNvSpPr>
          <p:nvPr/>
        </p:nvSpPr>
        <p:spPr bwMode="auto">
          <a:xfrm>
            <a:off x="4357688" y="6015800"/>
            <a:ext cx="2447925" cy="457200"/>
          </a:xfrm>
          <a:prstGeom prst="leftArrowCallout">
            <a:avLst>
              <a:gd name="adj1" fmla="val 46759"/>
              <a:gd name="adj2" fmla="val 50000"/>
              <a:gd name="adj3" fmla="val 90946"/>
              <a:gd name="adj4" fmla="val 78856"/>
            </a:avLst>
          </a:prstGeom>
          <a:gradFill rotWithShape="0">
            <a:gsLst>
              <a:gs pos="0">
                <a:srgbClr val="339933"/>
              </a:gs>
              <a:gs pos="50000">
                <a:srgbClr val="FFFFFF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rgbClr val="070337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90000"/>
              </a:lnSpc>
              <a:spcBef>
                <a:spcPct val="40000"/>
              </a:spcBef>
              <a:buClr>
                <a:srgbClr val="CC3300"/>
              </a:buClr>
              <a:buSzPct val="110000"/>
              <a:buFont typeface="Wingdings" pitchFamily="2" charset="2"/>
              <a:buNone/>
              <a:defRPr/>
            </a:pPr>
            <a:endParaRPr lang="pt-BR" sz="180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  <a:p>
            <a:pPr>
              <a:lnSpc>
                <a:spcPct val="90000"/>
              </a:lnSpc>
              <a:spcBef>
                <a:spcPct val="40000"/>
              </a:spcBef>
              <a:buClr>
                <a:srgbClr val="CC3300"/>
              </a:buClr>
              <a:buSzPct val="110000"/>
              <a:buFont typeface="Wingdings" pitchFamily="2" charset="2"/>
              <a:buNone/>
              <a:defRPr/>
            </a:pPr>
            <a:r>
              <a:rPr lang="pt-BR" sz="180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INCISO XII</a:t>
            </a:r>
          </a:p>
          <a:p>
            <a:pPr>
              <a:lnSpc>
                <a:spcPct val="90000"/>
              </a:lnSpc>
              <a:defRPr/>
            </a:pPr>
            <a:endParaRPr lang="pt-BR" sz="180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7201281" y="6009513"/>
            <a:ext cx="1785938" cy="492125"/>
          </a:xfrm>
          <a:prstGeom prst="rect">
            <a:avLst/>
          </a:prstGeom>
          <a:solidFill>
            <a:schemeClr val="bg1">
              <a:lumMod val="85000"/>
              <a:alpha val="28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sz="13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ART. 59 C/C 113, </a:t>
            </a:r>
          </a:p>
          <a:p>
            <a:pPr algn="ctr">
              <a:defRPr/>
            </a:pPr>
            <a:r>
              <a:rPr lang="pt-BR" sz="13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INCISOS I e II, e § 2°</a:t>
            </a:r>
          </a:p>
        </p:txBody>
      </p:sp>
      <p:sp>
        <p:nvSpPr>
          <p:cNvPr id="30744" name="Retângulo 24"/>
          <p:cNvSpPr>
            <a:spLocks noChangeArrowheads="1"/>
          </p:cNvSpPr>
          <p:nvPr/>
        </p:nvSpPr>
        <p:spPr bwMode="auto">
          <a:xfrm>
            <a:off x="4894136" y="4115562"/>
            <a:ext cx="20002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18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INCISOS IV, V e VI</a:t>
            </a:r>
          </a:p>
        </p:txBody>
      </p:sp>
      <p:sp>
        <p:nvSpPr>
          <p:cNvPr id="16408" name="Espaço Reservado para Número de Slide 3"/>
          <p:cNvSpPr txBox="1">
            <a:spLocks/>
          </p:cNvSpPr>
          <p:nvPr/>
        </p:nvSpPr>
        <p:spPr bwMode="auto">
          <a:xfrm>
            <a:off x="76200" y="6364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90FDDC52-7FFE-48CB-8F90-206CC4DAA673}" type="slidenum">
              <a:rPr lang="pt-BR" sz="1400"/>
              <a:pPr/>
              <a:t>4</a:t>
            </a:fld>
            <a:endParaRPr lang="pt-BR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1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1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1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1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1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1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1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1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1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1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9" name="Text Box 3"/>
          <p:cNvSpPr txBox="1">
            <a:spLocks noChangeArrowheads="1"/>
          </p:cNvSpPr>
          <p:nvPr/>
        </p:nvSpPr>
        <p:spPr bwMode="auto">
          <a:xfrm>
            <a:off x="2700338" y="2085975"/>
            <a:ext cx="6254750" cy="4667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70337"/>
            </a:solidFill>
            <a:miter lim="800000"/>
            <a:headEnd/>
            <a:tailEnd/>
          </a:ln>
          <a:effectLst>
            <a:outerShdw dist="53882" dir="27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FUNÇÃO PRINCIPAL : FISCALIZAÇÃO </a:t>
            </a:r>
          </a:p>
        </p:txBody>
      </p:sp>
      <p:sp>
        <p:nvSpPr>
          <p:cNvPr id="403460" name="Text Box 4"/>
          <p:cNvSpPr txBox="1">
            <a:spLocks noChangeArrowheads="1"/>
          </p:cNvSpPr>
          <p:nvPr/>
        </p:nvSpPr>
        <p:spPr bwMode="auto">
          <a:xfrm>
            <a:off x="2771775" y="2806700"/>
            <a:ext cx="3744913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34988" indent="-357188" algn="just">
              <a:spcAft>
                <a:spcPct val="10000"/>
              </a:spcAft>
              <a:buFontTx/>
              <a:buChar char="•"/>
              <a:defRPr/>
            </a:pPr>
            <a:r>
              <a:rPr lang="pt-BR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  CONTÁBIL</a:t>
            </a:r>
          </a:p>
          <a:p>
            <a:pPr marL="534988" indent="-357188" algn="just">
              <a:spcAft>
                <a:spcPct val="10000"/>
              </a:spcAft>
              <a:buFontTx/>
              <a:buChar char="•"/>
              <a:defRPr/>
            </a:pPr>
            <a:r>
              <a:rPr lang="pt-BR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  ORÇAMENTÁRIA </a:t>
            </a:r>
          </a:p>
          <a:p>
            <a:pPr marL="534988" indent="-357188" algn="just">
              <a:spcAft>
                <a:spcPct val="10000"/>
              </a:spcAft>
              <a:buFontTx/>
              <a:buChar char="•"/>
              <a:defRPr/>
            </a:pPr>
            <a:r>
              <a:rPr lang="pt-BR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  FINANCEIRA</a:t>
            </a:r>
          </a:p>
          <a:p>
            <a:pPr marL="534988" indent="-357188" algn="just">
              <a:spcAft>
                <a:spcPct val="10000"/>
              </a:spcAft>
              <a:buFontTx/>
              <a:buChar char="•"/>
              <a:defRPr/>
            </a:pPr>
            <a:r>
              <a:rPr lang="pt-BR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  PATRIMONIAL</a:t>
            </a:r>
          </a:p>
          <a:p>
            <a:pPr marL="534988" indent="-357188" algn="just">
              <a:spcAft>
                <a:spcPct val="10000"/>
              </a:spcAft>
              <a:buFontTx/>
              <a:buChar char="•"/>
              <a:defRPr/>
            </a:pPr>
            <a:r>
              <a:rPr lang="pt-BR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  OPERACIONAL</a:t>
            </a:r>
          </a:p>
          <a:p>
            <a:pPr marL="534988" indent="-357188" algn="just">
              <a:spcAft>
                <a:spcPct val="10000"/>
              </a:spcAft>
              <a:buFontTx/>
              <a:buChar char="•"/>
              <a:defRPr/>
            </a:pPr>
            <a:r>
              <a:rPr lang="pt-BR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  GESTÃO FISCAL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1341438"/>
            <a:ext cx="9144000" cy="52863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70337"/>
            </a:solidFill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TRIBUNAL DE CONTAS  - ATUAÇÃO </a:t>
            </a:r>
          </a:p>
        </p:txBody>
      </p:sp>
      <p:pic>
        <p:nvPicPr>
          <p:cNvPr id="17413" name="Picture 6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038350"/>
            <a:ext cx="2133600" cy="1295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700338" y="5060252"/>
            <a:ext cx="6254750" cy="10156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spcAft>
                <a:spcPct val="10000"/>
              </a:spcAft>
              <a:defRPr/>
            </a:pPr>
            <a:r>
              <a:rPr lang="pt-BR" sz="2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REALIZADA ATRAVÉS DE PROCESSOS DE PRESTAÇÃO DE CONTAS, APURAÇÃO DE DENÚNCIAS E REPRESENTAÇÕES.</a:t>
            </a:r>
          </a:p>
        </p:txBody>
      </p:sp>
      <p:sp>
        <p:nvSpPr>
          <p:cNvPr id="17415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CD6FAA-37FE-4254-B7A7-48C3A867427E}" type="slidenum">
              <a:rPr lang="pt-BR" smtClean="0"/>
              <a:pPr/>
              <a:t>5</a:t>
            </a:fld>
            <a:endParaRPr lang="pt-BR" smtClean="0"/>
          </a:p>
        </p:txBody>
      </p:sp>
      <p:pic>
        <p:nvPicPr>
          <p:cNvPr id="17416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025" y="3381375"/>
            <a:ext cx="785813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3"/>
          <p:cNvSpPr txBox="1">
            <a:spLocks noGrp="1"/>
          </p:cNvSpPr>
          <p:nvPr/>
        </p:nvSpPr>
        <p:spPr>
          <a:xfrm>
            <a:off x="87313" y="6577139"/>
            <a:ext cx="762000" cy="244475"/>
          </a:xfrm>
          <a:prstGeom prst="rect">
            <a:avLst/>
          </a:prstGeom>
          <a:noFill/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>
              <a:defRPr/>
            </a:pPr>
            <a:fld id="{F1E9FCD1-880A-4407-B4C3-AEC24AD90BF0}" type="slidenum">
              <a:rPr lang="pt-BR" sz="120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pPr algn="r">
                <a:defRPr/>
              </a:pPr>
              <a:t>6</a:t>
            </a:fld>
            <a:endParaRPr lang="pt-BR" sz="1200" dirty="0">
              <a:ln w="11430"/>
              <a:solidFill>
                <a:schemeClr val="bg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81923" name="Text Box 8"/>
          <p:cNvSpPr txBox="1">
            <a:spLocks noChangeArrowheads="1"/>
          </p:cNvSpPr>
          <p:nvPr/>
        </p:nvSpPr>
        <p:spPr bwMode="auto">
          <a:xfrm>
            <a:off x="1203325" y="3770313"/>
            <a:ext cx="473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0" hangingPunct="0">
              <a:defRPr/>
            </a:pPr>
            <a:endParaRPr lang="pt-BR" sz="400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81924" name="Text Box 2"/>
          <p:cNvSpPr txBox="1">
            <a:spLocks noChangeArrowheads="1"/>
          </p:cNvSpPr>
          <p:nvPr/>
        </p:nvSpPr>
        <p:spPr bwMode="auto">
          <a:xfrm>
            <a:off x="468313" y="1254125"/>
            <a:ext cx="51514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TRIBUNAL DE CONTAS: Processos</a:t>
            </a:r>
          </a:p>
        </p:txBody>
      </p:sp>
      <p:sp>
        <p:nvSpPr>
          <p:cNvPr id="81925" name="Rectangle 10"/>
          <p:cNvSpPr>
            <a:spLocks noChangeArrowheads="1"/>
          </p:cNvSpPr>
          <p:nvPr/>
        </p:nvSpPr>
        <p:spPr bwMode="auto">
          <a:xfrm>
            <a:off x="539750" y="2152650"/>
            <a:ext cx="828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Para cumprir sua missão institucional, o Tribunal de Contas de Santa Catarina formaliza processos nas seguintes áreas:</a:t>
            </a:r>
          </a:p>
        </p:txBody>
      </p:sp>
      <p:sp>
        <p:nvSpPr>
          <p:cNvPr id="81926" name="Rectangle 11"/>
          <p:cNvSpPr>
            <a:spLocks noChangeArrowheads="1"/>
          </p:cNvSpPr>
          <p:nvPr/>
        </p:nvSpPr>
        <p:spPr bwMode="auto">
          <a:xfrm>
            <a:off x="611188" y="3656013"/>
            <a:ext cx="8208962" cy="1963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55600" indent="-355600" algn="just">
              <a:spcAft>
                <a:spcPct val="30000"/>
              </a:spcAft>
              <a:buSzPct val="75000"/>
              <a:buFontTx/>
              <a:buBlip>
                <a:blip r:embed="rId2"/>
              </a:buBlip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Emissão do Parecer Prévio - PCP;</a:t>
            </a:r>
          </a:p>
          <a:p>
            <a:pPr marL="355600" indent="-355600" algn="just">
              <a:spcAft>
                <a:spcPct val="30000"/>
              </a:spcAft>
              <a:buSzPct val="75000"/>
              <a:buFontTx/>
              <a:buBlip>
                <a:blip r:embed="rId2"/>
              </a:buBlip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Julgamento de Contas – PCA;</a:t>
            </a:r>
          </a:p>
          <a:p>
            <a:pPr marL="355600" indent="-355600" algn="just">
              <a:spcAft>
                <a:spcPct val="30000"/>
              </a:spcAft>
              <a:buSzPct val="75000"/>
              <a:buFontTx/>
              <a:buBlip>
                <a:blip r:embed="rId2"/>
              </a:buBlip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Apreciação de conformidade de atos – APE; LIC; DEN REP, etc.;</a:t>
            </a:r>
          </a:p>
          <a:p>
            <a:pPr marL="355600" indent="-355600" algn="just">
              <a:spcAft>
                <a:spcPct val="30000"/>
              </a:spcAft>
              <a:buSzPct val="75000"/>
              <a:buFontTx/>
              <a:buBlip>
                <a:blip r:embed="rId2"/>
              </a:buBlip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Assessoramento - ADM; CON.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539750" y="958533"/>
            <a:ext cx="6621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TRIBUNAL DE CONTAS DE SANTA CATARINA</a:t>
            </a:r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549783" y="1381708"/>
            <a:ext cx="30978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0" hangingPunct="0">
              <a:defRPr/>
            </a:pPr>
            <a:r>
              <a:rPr lang="pt-BR" sz="28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A rotina processual: </a:t>
            </a:r>
          </a:p>
        </p:txBody>
      </p:sp>
      <p:sp>
        <p:nvSpPr>
          <p:cNvPr id="36868" name="Rectangle 7"/>
          <p:cNvSpPr>
            <a:spLocks noChangeArrowheads="1"/>
          </p:cNvSpPr>
          <p:nvPr/>
        </p:nvSpPr>
        <p:spPr bwMode="auto">
          <a:xfrm>
            <a:off x="250825" y="5424874"/>
            <a:ext cx="87487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Low" eaLnBrk="0" hangingPunct="0"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As únicas matérias não submetidas ao MP são: projetos de lei, resoluções, férias e licença de conselheiros e auditores do Tribunal de Contas.</a:t>
            </a:r>
          </a:p>
        </p:txBody>
      </p:sp>
      <p:pic>
        <p:nvPicPr>
          <p:cNvPr id="1024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30400" y="1824038"/>
            <a:ext cx="9493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79725" y="1851025"/>
            <a:ext cx="83820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1575" y="1841500"/>
            <a:ext cx="89535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35488" y="1841500"/>
            <a:ext cx="90487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78463" y="1851025"/>
            <a:ext cx="85725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7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35713" y="1822450"/>
            <a:ext cx="876300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8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941513" y="4846638"/>
            <a:ext cx="52578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9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016125" y="4343400"/>
            <a:ext cx="865188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9" name="Espaço Reservado para Número de Slide 3"/>
          <p:cNvSpPr txBox="1">
            <a:spLocks/>
          </p:cNvSpPr>
          <p:nvPr/>
        </p:nvSpPr>
        <p:spPr bwMode="auto">
          <a:xfrm>
            <a:off x="76200" y="65341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874D2D08-A97C-4A67-8451-428962BB1C65}" type="slidenum">
              <a:rPr lang="pt-BR" sz="1600">
                <a:latin typeface="Arial Narrow" pitchFamily="34" charset="0"/>
              </a:rPr>
              <a:pPr/>
              <a:t>7</a:t>
            </a:fld>
            <a:endParaRPr lang="pt-BR" sz="160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311785" y="2155978"/>
            <a:ext cx="8271383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INSTRUMENTOS DE CONTROLE EXTERNO</a:t>
            </a:r>
          </a:p>
          <a:p>
            <a:pPr algn="ctr">
              <a:defRPr/>
            </a:pPr>
            <a:endParaRPr lang="pt-BR" sz="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  <a:p>
            <a:pPr marL="536575" indent="-536575" algn="just"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PRESTAÇÃO DE CONTAS  </a:t>
            </a:r>
            <a:r>
              <a:rPr lang="pt-BR" sz="2800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-  Todos os documentos exigidos em lei relativos à:</a:t>
            </a:r>
          </a:p>
          <a:p>
            <a:pPr marL="993775" lvl="1" indent="-369888" algn="just"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Contas de governo</a:t>
            </a:r>
          </a:p>
          <a:p>
            <a:pPr marL="993775" lvl="1" indent="-369888" algn="just"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Contas de Administradores</a:t>
            </a:r>
          </a:p>
          <a:p>
            <a:pPr marL="993775" lvl="1" indent="-369888" algn="just"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Contas de demais responsáveis.</a:t>
            </a:r>
          </a:p>
          <a:p>
            <a:pPr marL="993775" lvl="1" indent="-536575" algn="just">
              <a:buFont typeface="Wingdings" pitchFamily="2" charset="2"/>
              <a:buChar char="§"/>
              <a:defRPr/>
            </a:pPr>
            <a:endParaRPr lang="pt-BR" sz="2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95910" y="1470597"/>
            <a:ext cx="6621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TRIBUNAL DE CONTAS DE SANTA CATARINA</a:t>
            </a:r>
          </a:p>
        </p:txBody>
      </p:sp>
      <p:sp>
        <p:nvSpPr>
          <p:cNvPr id="2048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76200" y="6534150"/>
            <a:ext cx="1905000" cy="457200"/>
          </a:xfrm>
          <a:noFill/>
        </p:spPr>
        <p:txBody>
          <a:bodyPr anchor="t"/>
          <a:lstStyle/>
          <a:p>
            <a:fld id="{B33FEB25-7D11-4949-B058-F7A0FFF72B0A}" type="slidenum">
              <a:rPr lang="pt-BR" sz="1600" smtClean="0">
                <a:latin typeface="Arial Narrow" pitchFamily="34" charset="0"/>
              </a:rPr>
              <a:pPr/>
              <a:t>8</a:t>
            </a:fld>
            <a:endParaRPr lang="pt-BR" sz="160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ChangeArrowheads="1"/>
          </p:cNvSpPr>
          <p:nvPr/>
        </p:nvSpPr>
        <p:spPr bwMode="auto">
          <a:xfrm rot="2400000">
            <a:off x="4656138" y="3186113"/>
            <a:ext cx="5054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latin typeface="Arial Narrow" pitchFamily="34" charset="0"/>
              </a:rPr>
              <a:t>Delega Responsabilidade</a:t>
            </a:r>
            <a:endParaRPr lang="pt-BR">
              <a:latin typeface="Arial Narrow" pitchFamily="34" charset="0"/>
            </a:endParaRPr>
          </a:p>
        </p:txBody>
      </p:sp>
      <p:sp>
        <p:nvSpPr>
          <p:cNvPr id="324611" name="Rectangle 3"/>
          <p:cNvSpPr>
            <a:spLocks noChangeArrowheads="1"/>
          </p:cNvSpPr>
          <p:nvPr/>
        </p:nvSpPr>
        <p:spPr bwMode="auto">
          <a:xfrm rot="-2400000">
            <a:off x="-457200" y="3382963"/>
            <a:ext cx="51181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latin typeface="Arial Narrow" pitchFamily="34" charset="0"/>
              </a:rPr>
              <a:t>Delega Responsabilidade</a:t>
            </a:r>
            <a:endParaRPr lang="pt-BR">
              <a:latin typeface="Arial Narrow" pitchFamily="34" charset="0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 rot="-2400000">
            <a:off x="457200" y="3730625"/>
            <a:ext cx="51181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latin typeface="Arial Narrow" pitchFamily="34" charset="0"/>
              </a:rPr>
              <a:t>Obrigação de prestar contas</a:t>
            </a:r>
            <a:endParaRPr lang="pt-BR">
              <a:latin typeface="Arial Narrow" pitchFamily="34" charset="0"/>
            </a:endParaRPr>
          </a:p>
        </p:txBody>
      </p:sp>
      <p:sp>
        <p:nvSpPr>
          <p:cNvPr id="324613" name="Rectangle 5"/>
          <p:cNvSpPr>
            <a:spLocks noChangeArrowheads="1"/>
          </p:cNvSpPr>
          <p:nvPr/>
        </p:nvSpPr>
        <p:spPr bwMode="auto">
          <a:xfrm rot="2400000">
            <a:off x="3741738" y="3571875"/>
            <a:ext cx="5054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latin typeface="Arial Narrow" pitchFamily="34" charset="0"/>
              </a:rPr>
              <a:t>Relatório</a:t>
            </a:r>
            <a:endParaRPr lang="pt-BR">
              <a:latin typeface="Arial Narrow" pitchFamily="34" charset="0"/>
            </a:endParaRPr>
          </a:p>
        </p:txBody>
      </p:sp>
      <p:sp>
        <p:nvSpPr>
          <p:cNvPr id="324614" name="Line 6"/>
          <p:cNvSpPr>
            <a:spLocks noChangeShapeType="1"/>
          </p:cNvSpPr>
          <p:nvPr/>
        </p:nvSpPr>
        <p:spPr bwMode="auto">
          <a:xfrm flipH="1">
            <a:off x="827088" y="2708275"/>
            <a:ext cx="2767012" cy="2362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24615" name="Line 7"/>
          <p:cNvSpPr>
            <a:spLocks noChangeShapeType="1"/>
          </p:cNvSpPr>
          <p:nvPr/>
        </p:nvSpPr>
        <p:spPr bwMode="auto">
          <a:xfrm flipV="1">
            <a:off x="1403350" y="2708275"/>
            <a:ext cx="2843213" cy="244316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24616" name="Line 8"/>
          <p:cNvSpPr>
            <a:spLocks noChangeShapeType="1"/>
          </p:cNvSpPr>
          <p:nvPr/>
        </p:nvSpPr>
        <p:spPr bwMode="auto">
          <a:xfrm rot="4800000" flipH="1">
            <a:off x="5008563" y="2705100"/>
            <a:ext cx="2895600" cy="232727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24617" name="Line 9"/>
          <p:cNvSpPr>
            <a:spLocks noChangeShapeType="1"/>
          </p:cNvSpPr>
          <p:nvPr/>
        </p:nvSpPr>
        <p:spPr bwMode="auto">
          <a:xfrm rot="4800000" flipV="1">
            <a:off x="5726113" y="2706688"/>
            <a:ext cx="2971800" cy="24003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1514" name="Rectangle 10" descr="Horizontal estreita"/>
          <p:cNvSpPr>
            <a:spLocks noChangeArrowheads="1"/>
          </p:cNvSpPr>
          <p:nvPr/>
        </p:nvSpPr>
        <p:spPr bwMode="auto">
          <a:xfrm>
            <a:off x="357188" y="5410200"/>
            <a:ext cx="2290762" cy="1066800"/>
          </a:xfrm>
          <a:prstGeom prst="rect">
            <a:avLst/>
          </a:prstGeom>
          <a:pattFill prst="narHorz">
            <a:fgClr>
              <a:srgbClr val="00CCFF"/>
            </a:fgClr>
            <a:bgClr>
              <a:schemeClr val="bg1"/>
            </a:bgClr>
          </a:pattFill>
          <a:ln w="635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79883" name="Rectangle 11"/>
          <p:cNvSpPr>
            <a:spLocks noChangeArrowheads="1"/>
          </p:cNvSpPr>
          <p:nvPr/>
        </p:nvSpPr>
        <p:spPr bwMode="auto">
          <a:xfrm>
            <a:off x="228600" y="5338763"/>
            <a:ext cx="2590800" cy="1062037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pt-BR">
                <a:solidFill>
                  <a:srgbClr val="000099"/>
                </a:solidFill>
                <a:latin typeface="Arial Narrow" pitchFamily="34" charset="0"/>
              </a:rPr>
              <a:t>ADMINISTRADOR</a:t>
            </a:r>
          </a:p>
          <a:p>
            <a:pPr algn="ctr">
              <a:defRPr/>
            </a:pPr>
            <a:r>
              <a:rPr lang="pt-BR">
                <a:solidFill>
                  <a:srgbClr val="000099"/>
                </a:solidFill>
                <a:latin typeface="Arial Narrow" pitchFamily="34" charset="0"/>
              </a:rPr>
              <a:t>PÚBLICO</a:t>
            </a:r>
          </a:p>
        </p:txBody>
      </p:sp>
      <p:sp>
        <p:nvSpPr>
          <p:cNvPr id="21518" name="Rectangle 12" descr="Horizontal estreita"/>
          <p:cNvSpPr>
            <a:spLocks noChangeArrowheads="1"/>
          </p:cNvSpPr>
          <p:nvPr/>
        </p:nvSpPr>
        <p:spPr bwMode="auto">
          <a:xfrm>
            <a:off x="6781800" y="5410200"/>
            <a:ext cx="2290763" cy="1066800"/>
          </a:xfrm>
          <a:prstGeom prst="rect">
            <a:avLst/>
          </a:prstGeom>
          <a:pattFill prst="narHorz">
            <a:fgClr>
              <a:srgbClr val="00CCFF"/>
            </a:fgClr>
            <a:bgClr>
              <a:schemeClr val="bg1"/>
            </a:bgClr>
          </a:pattFill>
          <a:ln w="635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79885" name="Rectangle 13"/>
          <p:cNvSpPr>
            <a:spLocks noChangeArrowheads="1"/>
          </p:cNvSpPr>
          <p:nvPr/>
        </p:nvSpPr>
        <p:spPr bwMode="auto">
          <a:xfrm>
            <a:off x="6781800" y="5410200"/>
            <a:ext cx="2290763" cy="1066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pt-BR">
                <a:solidFill>
                  <a:srgbClr val="000099"/>
                </a:solidFill>
                <a:latin typeface="Arial Narrow" pitchFamily="34" charset="0"/>
              </a:rPr>
              <a:t>TRIBUNAL</a:t>
            </a:r>
          </a:p>
          <a:p>
            <a:pPr algn="ctr">
              <a:defRPr/>
            </a:pPr>
            <a:r>
              <a:rPr lang="pt-BR">
                <a:solidFill>
                  <a:srgbClr val="000099"/>
                </a:solidFill>
                <a:latin typeface="Arial Narrow" pitchFamily="34" charset="0"/>
              </a:rPr>
              <a:t>DE CONTAS</a:t>
            </a:r>
          </a:p>
        </p:txBody>
      </p:sp>
      <p:sp>
        <p:nvSpPr>
          <p:cNvPr id="21522" name="Rectangle 14" descr="Horizontal estreita"/>
          <p:cNvSpPr>
            <a:spLocks noChangeArrowheads="1"/>
          </p:cNvSpPr>
          <p:nvPr/>
        </p:nvSpPr>
        <p:spPr bwMode="auto">
          <a:xfrm>
            <a:off x="3467100" y="1676400"/>
            <a:ext cx="2435225" cy="838200"/>
          </a:xfrm>
          <a:prstGeom prst="rect">
            <a:avLst/>
          </a:prstGeom>
          <a:pattFill prst="narHorz">
            <a:fgClr>
              <a:srgbClr val="00CCFF"/>
            </a:fgClr>
            <a:bgClr>
              <a:schemeClr val="bg1"/>
            </a:bgClr>
          </a:pattFill>
          <a:ln w="635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79887" name="Rectangle 15"/>
          <p:cNvSpPr>
            <a:spLocks noChangeArrowheads="1"/>
          </p:cNvSpPr>
          <p:nvPr/>
        </p:nvSpPr>
        <p:spPr bwMode="auto">
          <a:xfrm>
            <a:off x="3563938" y="1628775"/>
            <a:ext cx="2290762" cy="8382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pt-BR">
                <a:solidFill>
                  <a:schemeClr val="tx2"/>
                </a:solidFill>
                <a:latin typeface="Arial Narrow" pitchFamily="34" charset="0"/>
              </a:rPr>
              <a:t>PODER</a:t>
            </a:r>
          </a:p>
          <a:p>
            <a:pPr algn="ctr">
              <a:defRPr/>
            </a:pPr>
            <a:r>
              <a:rPr lang="pt-BR">
                <a:solidFill>
                  <a:schemeClr val="tx2"/>
                </a:solidFill>
                <a:latin typeface="Arial Narrow" pitchFamily="34" charset="0"/>
              </a:rPr>
              <a:t>LEGISLATIVO</a:t>
            </a:r>
          </a:p>
        </p:txBody>
      </p:sp>
      <p:sp>
        <p:nvSpPr>
          <p:cNvPr id="324624" name="Rectangle 16"/>
          <p:cNvSpPr>
            <a:spLocks noChangeArrowheads="1"/>
          </p:cNvSpPr>
          <p:nvPr/>
        </p:nvSpPr>
        <p:spPr bwMode="auto">
          <a:xfrm>
            <a:off x="3024188" y="5257800"/>
            <a:ext cx="3529012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buSzPct val="100000"/>
              <a:buFont typeface="Monotype Sorts" pitchFamily="2" charset="2"/>
              <a:buNone/>
            </a:pPr>
            <a:r>
              <a:rPr lang="en-US">
                <a:latin typeface="Arial Narrow" pitchFamily="34" charset="0"/>
              </a:rPr>
              <a:t>Determinações/Sugestões</a:t>
            </a:r>
            <a:endParaRPr lang="pt-BR">
              <a:latin typeface="Arial Narrow" pitchFamily="34" charset="0"/>
            </a:endParaRPr>
          </a:p>
        </p:txBody>
      </p:sp>
      <p:sp>
        <p:nvSpPr>
          <p:cNvPr id="324625" name="Rectangle 17"/>
          <p:cNvSpPr>
            <a:spLocks noChangeArrowheads="1"/>
          </p:cNvSpPr>
          <p:nvPr/>
        </p:nvSpPr>
        <p:spPr bwMode="auto">
          <a:xfrm>
            <a:off x="3252788" y="5880100"/>
            <a:ext cx="3006725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buSzPct val="100000"/>
              <a:buFont typeface="Monotype Sorts" pitchFamily="2" charset="2"/>
              <a:buNone/>
            </a:pPr>
            <a:r>
              <a:rPr lang="en-US">
                <a:latin typeface="Arial Narrow" pitchFamily="34" charset="0"/>
              </a:rPr>
              <a:t>Prestação de Contas</a:t>
            </a:r>
            <a:endParaRPr lang="pt-BR">
              <a:latin typeface="Arial Narrow" pitchFamily="34" charset="0"/>
            </a:endParaRPr>
          </a:p>
        </p:txBody>
      </p:sp>
      <p:sp>
        <p:nvSpPr>
          <p:cNvPr id="324626" name="Line 18"/>
          <p:cNvSpPr>
            <a:spLocks noChangeShapeType="1"/>
          </p:cNvSpPr>
          <p:nvPr/>
        </p:nvSpPr>
        <p:spPr bwMode="auto">
          <a:xfrm>
            <a:off x="3059113" y="6237288"/>
            <a:ext cx="3365500" cy="158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24627" name="Line 19"/>
          <p:cNvSpPr>
            <a:spLocks noChangeShapeType="1"/>
          </p:cNvSpPr>
          <p:nvPr/>
        </p:nvSpPr>
        <p:spPr bwMode="auto">
          <a:xfrm flipH="1">
            <a:off x="3059113" y="5661025"/>
            <a:ext cx="3365500" cy="15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9892" name="Text Box 2"/>
          <p:cNvSpPr txBox="1">
            <a:spLocks noChangeArrowheads="1"/>
          </p:cNvSpPr>
          <p:nvPr/>
        </p:nvSpPr>
        <p:spPr bwMode="auto">
          <a:xfrm>
            <a:off x="395288" y="922655"/>
            <a:ext cx="4446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TRIBUNAL DE CONTAS: Processos</a:t>
            </a:r>
          </a:p>
        </p:txBody>
      </p:sp>
      <p:sp>
        <p:nvSpPr>
          <p:cNvPr id="79893" name="Text Box 2"/>
          <p:cNvSpPr txBox="1">
            <a:spLocks noChangeArrowheads="1"/>
          </p:cNvSpPr>
          <p:nvPr/>
        </p:nvSpPr>
        <p:spPr bwMode="auto">
          <a:xfrm>
            <a:off x="395288" y="1525143"/>
            <a:ext cx="2685351" cy="461665"/>
          </a:xfrm>
          <a:prstGeom prst="rect">
            <a:avLst/>
          </a:prstGeom>
          <a:solidFill>
            <a:srgbClr val="DAD79E"/>
          </a:solidFill>
          <a:ln w="9525">
            <a:solidFill>
              <a:schemeClr val="bg2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dirty="0">
                <a:latin typeface="Arial Narrow" pitchFamily="34" charset="0"/>
              </a:rPr>
              <a:t>Prestação de Contas</a:t>
            </a:r>
          </a:p>
        </p:txBody>
      </p:sp>
      <p:sp>
        <p:nvSpPr>
          <p:cNvPr id="21534" name="Espaço Reservado para Número de Slide 3"/>
          <p:cNvSpPr txBox="1">
            <a:spLocks/>
          </p:cNvSpPr>
          <p:nvPr/>
        </p:nvSpPr>
        <p:spPr bwMode="auto">
          <a:xfrm>
            <a:off x="76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89C26F81-F509-4952-8CCE-6CE89DD6EBC2}" type="slidenum">
              <a:rPr lang="pt-BR" sz="1600">
                <a:latin typeface="Arial Narrow" pitchFamily="34" charset="0"/>
              </a:rPr>
              <a:pPr/>
              <a:t>9</a:t>
            </a:fld>
            <a:endParaRPr lang="pt-BR" sz="160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75"/>
                                        <p:tgtEl>
                                          <p:spTgt spid="3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" dur="500"/>
                                        <p:tgtEl>
                                          <p:spTgt spid="3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0" dur="75"/>
                                        <p:tgtEl>
                                          <p:spTgt spid="32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3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75"/>
                                        <p:tgtEl>
                                          <p:spTgt spid="3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4" dur="500"/>
                                        <p:tgtEl>
                                          <p:spTgt spid="32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8" dur="75"/>
                                        <p:tgtEl>
                                          <p:spTgt spid="3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32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7" dur="300"/>
                                        <p:tgtEl>
                                          <p:spTgt spid="32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32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300"/>
                                        <p:tgtEl>
                                          <p:spTgt spid="324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0" grpId="0" autoUpdateAnimBg="0"/>
      <p:bldP spid="324611" grpId="0" autoUpdateAnimBg="0"/>
      <p:bldP spid="324612" grpId="0" autoUpdateAnimBg="0"/>
      <p:bldP spid="324613" grpId="0" autoUpdateAnimBg="0"/>
      <p:bldP spid="324614" grpId="0" animBg="1"/>
      <p:bldP spid="324615" grpId="0" animBg="1"/>
      <p:bldP spid="324616" grpId="0" animBg="1"/>
      <p:bldP spid="324617" grpId="0" animBg="1"/>
      <p:bldP spid="324624" grpId="0" autoUpdateAnimBg="0"/>
      <p:bldP spid="324625" grpId="0" autoUpdateAnimBg="0"/>
      <p:bldP spid="324626" grpId="0" animBg="1"/>
      <p:bldP spid="324627" grpId="0" animBg="1"/>
    </p:bld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apresentação\Arenito.pot</Template>
  <TotalTime>5278</TotalTime>
  <Words>931</Words>
  <Application>Microsoft Office PowerPoint</Application>
  <PresentationFormat>Apresentação na tela (4:3)</PresentationFormat>
  <Paragraphs>265</Paragraphs>
  <Slides>18</Slides>
  <Notes>8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0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Estrutura padrão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DESTINO DAS CONTAS JULGADAS PELO TCE/SC 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Elaboração do Projeto de Lei Orçamentária Anual e a Lei de Responsabilidade Fiscal</dc:title>
  <dc:creator>Josélia Albuquerque e Sol Garson Braule Pinto</dc:creator>
  <cp:lastModifiedBy>craymundi</cp:lastModifiedBy>
  <cp:revision>554</cp:revision>
  <cp:lastPrinted>2001-07-09T23:44:55Z</cp:lastPrinted>
  <dcterms:created xsi:type="dcterms:W3CDTF">2001-07-01T20:33:06Z</dcterms:created>
  <dcterms:modified xsi:type="dcterms:W3CDTF">2013-03-22T20:29:51Z</dcterms:modified>
</cp:coreProperties>
</file>