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5" r:id="rId2"/>
    <p:sldId id="576" r:id="rId3"/>
    <p:sldId id="577" r:id="rId4"/>
    <p:sldId id="579" r:id="rId5"/>
    <p:sldId id="581" r:id="rId6"/>
    <p:sldId id="582" r:id="rId7"/>
    <p:sldId id="545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CC00"/>
    <a:srgbClr val="C0C0C0"/>
    <a:srgbClr val="DAD79E"/>
    <a:srgbClr val="FFFFFF"/>
    <a:srgbClr val="F2F3D5"/>
    <a:srgbClr val="FF9900"/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449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1818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841D542-A6DA-4BE5-A089-6CDBF2BA6FA8}" type="datetime1">
              <a:rPr lang="pt-BR"/>
              <a:pPr>
                <a:defRPr/>
              </a:pPr>
              <a:t>1/4/2013</a:t>
            </a:fld>
            <a:endParaRPr lang="pt-BR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93AEDEA-9832-4733-840A-22C2F7060C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79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1049882-2DD6-4491-A118-C3379B7A6068}" type="datetime1">
              <a:rPr lang="pt-BR"/>
              <a:pPr>
                <a:defRPr/>
              </a:pPr>
              <a:t>1/4/2013</a:t>
            </a:fld>
            <a:endParaRPr lang="pt-BR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9163" y="77628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3925"/>
            <a:ext cx="49911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7850"/>
            <a:ext cx="29479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67850"/>
            <a:ext cx="29479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A5E5436-E9FA-4F66-87D9-6092B90B5F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5"/>
          <p:cNvSpPr>
            <a:spLocks noGrp="1"/>
          </p:cNvSpPr>
          <p:nvPr>
            <p:ph type="sldNum" sz="quarter" idx="10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0888-0180-4729-9D9B-55313CB02B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200" y="1104900"/>
            <a:ext cx="4419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04900"/>
            <a:ext cx="4419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 userDrawn="1"/>
        </p:nvSpPr>
        <p:spPr bwMode="auto">
          <a:xfrm>
            <a:off x="0" y="-31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accent2"/>
                </a:solidFill>
                <a:latin typeface="Arial Narrow" pitchFamily="34" charset="0"/>
              </a:rPr>
              <a:t>O CONTROLE DA ADMINISTRAÇÃO PÚBLICA EXECUTADO PELO TCE</a:t>
            </a:r>
          </a:p>
          <a:p>
            <a:pPr algn="ctr">
              <a:defRPr/>
            </a:pPr>
            <a:r>
              <a:rPr lang="pt-BR" dirty="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D21A-2BB3-423C-A8D9-7D2C0BC952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5"/>
          <p:cNvSpPr>
            <a:spLocks noGrp="1"/>
          </p:cNvSpPr>
          <p:nvPr>
            <p:ph type="sldNum" sz="quarter" idx="10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36D7-21E6-42FB-88AA-1F73AE9FD92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5"/>
          <p:cNvSpPr>
            <a:spLocks noGrp="1"/>
          </p:cNvSpPr>
          <p:nvPr>
            <p:ph type="sldNum" sz="quarter" idx="10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529A9-0CAA-4CA7-9103-C968EC3598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530975"/>
            <a:ext cx="9144000" cy="3270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000" b="0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525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104900"/>
            <a:ext cx="8991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63BCFD1-8136-435E-B1DE-F3A5B8EC4B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Text Box 1027"/>
          <p:cNvSpPr txBox="1">
            <a:spLocks noChangeArrowheads="1"/>
          </p:cNvSpPr>
          <p:nvPr userDrawn="1"/>
        </p:nvSpPr>
        <p:spPr bwMode="auto">
          <a:xfrm>
            <a:off x="0" y="-31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accent2"/>
                </a:solidFill>
                <a:latin typeface="Arial Narrow" pitchFamily="34" charset="0"/>
              </a:rPr>
              <a:t>O CONTROLE DA ADMINISTRAÇÃO PÚBLICA EXECUTADO PELO TCE</a:t>
            </a:r>
          </a:p>
          <a:p>
            <a:pPr algn="ctr">
              <a:defRPr/>
            </a:pPr>
            <a:r>
              <a:rPr lang="pt-BR" dirty="0">
                <a:solidFill>
                  <a:schemeClr val="accent2"/>
                </a:solidFill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buSzPct val="75000"/>
        <a:buFont typeface="Wingdings" pitchFamily="2" charset="2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476250" indent="-285750" algn="l" rtl="0" eaLnBrk="0" fontAlgn="base" hangingPunct="0">
        <a:spcBef>
          <a:spcPct val="20000"/>
        </a:spcBef>
        <a:spcAft>
          <a:spcPct val="0"/>
        </a:spcAft>
        <a:buClr>
          <a:srgbClr val="00468C"/>
        </a:buClr>
        <a:buSzPct val="50000"/>
        <a:buFont typeface="Wingdings" pitchFamily="2" charset="2"/>
        <a:buChar char="l"/>
        <a:defRPr sz="3200">
          <a:solidFill>
            <a:schemeClr val="tx1"/>
          </a:solidFill>
          <a:latin typeface="+mn-lt"/>
        </a:defRPr>
      </a:lvl2pPr>
      <a:lvl3pPr marL="952500" indent="-285750" algn="l" rtl="0" eaLnBrk="0" fontAlgn="base" hangingPunct="0">
        <a:spcBef>
          <a:spcPct val="10000"/>
        </a:spcBef>
        <a:spcAft>
          <a:spcPct val="0"/>
        </a:spcAft>
        <a:buClr>
          <a:srgbClr val="00468C"/>
        </a:buClr>
        <a:buSzPct val="75000"/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ct val="10000"/>
        </a:spcBef>
        <a:spcAft>
          <a:spcPct val="0"/>
        </a:spcAft>
        <a:buClr>
          <a:srgbClr val="00468C"/>
        </a:buClr>
        <a:buSzPct val="75000"/>
        <a:buFont typeface="Wingdings" pitchFamily="2" charset="2"/>
        <a:buChar char="w"/>
        <a:defRPr sz="3200">
          <a:solidFill>
            <a:schemeClr val="tx1"/>
          </a:solidFill>
          <a:latin typeface="+mn-lt"/>
        </a:defRPr>
      </a:lvl4pPr>
      <a:lvl5pPr marL="1790700" indent="-228600" algn="l" rtl="0" eaLnBrk="0" fontAlgn="base" hangingPunct="0">
        <a:spcBef>
          <a:spcPct val="10000"/>
        </a:spcBef>
        <a:spcAft>
          <a:spcPct val="0"/>
        </a:spcAft>
        <a:buClr>
          <a:srgbClr val="00468C"/>
        </a:buClr>
        <a:buSzPct val="50000"/>
        <a:buFont typeface="Wingdings" pitchFamily="2" charset="2"/>
        <a:buChar char="o"/>
        <a:defRPr sz="3200">
          <a:solidFill>
            <a:schemeClr val="tx1"/>
          </a:solidFill>
          <a:latin typeface="+mn-lt"/>
        </a:defRPr>
      </a:lvl5pPr>
      <a:lvl6pPr marL="2247900" indent="-228600" algn="l" rtl="0" fontAlgn="base">
        <a:spcBef>
          <a:spcPct val="10000"/>
        </a:spcBef>
        <a:spcAft>
          <a:spcPct val="0"/>
        </a:spcAft>
        <a:buClr>
          <a:srgbClr val="00468C"/>
        </a:buClr>
        <a:buSzPct val="50000"/>
        <a:buFont typeface="Wingdings" pitchFamily="2" charset="2"/>
        <a:buChar char="o"/>
        <a:defRPr sz="3200">
          <a:solidFill>
            <a:schemeClr val="tx1"/>
          </a:solidFill>
          <a:latin typeface="+mn-lt"/>
        </a:defRPr>
      </a:lvl6pPr>
      <a:lvl7pPr marL="2705100" indent="-228600" algn="l" rtl="0" fontAlgn="base">
        <a:spcBef>
          <a:spcPct val="10000"/>
        </a:spcBef>
        <a:spcAft>
          <a:spcPct val="0"/>
        </a:spcAft>
        <a:buClr>
          <a:srgbClr val="00468C"/>
        </a:buClr>
        <a:buSzPct val="50000"/>
        <a:buFont typeface="Wingdings" pitchFamily="2" charset="2"/>
        <a:buChar char="o"/>
        <a:defRPr sz="3200">
          <a:solidFill>
            <a:schemeClr val="tx1"/>
          </a:solidFill>
          <a:latin typeface="+mn-lt"/>
        </a:defRPr>
      </a:lvl7pPr>
      <a:lvl8pPr marL="3162300" indent="-228600" algn="l" rtl="0" fontAlgn="base">
        <a:spcBef>
          <a:spcPct val="10000"/>
        </a:spcBef>
        <a:spcAft>
          <a:spcPct val="0"/>
        </a:spcAft>
        <a:buClr>
          <a:srgbClr val="00468C"/>
        </a:buClr>
        <a:buSzPct val="50000"/>
        <a:buFont typeface="Wingdings" pitchFamily="2" charset="2"/>
        <a:buChar char="o"/>
        <a:defRPr sz="3200">
          <a:solidFill>
            <a:schemeClr val="tx1"/>
          </a:solidFill>
          <a:latin typeface="+mn-lt"/>
        </a:defRPr>
      </a:lvl8pPr>
      <a:lvl9pPr marL="3619500" indent="-228600" algn="l" rtl="0" fontAlgn="base">
        <a:spcBef>
          <a:spcPct val="10000"/>
        </a:spcBef>
        <a:spcAft>
          <a:spcPct val="0"/>
        </a:spcAft>
        <a:buClr>
          <a:srgbClr val="00468C"/>
        </a:buClr>
        <a:buSzPct val="50000"/>
        <a:buFont typeface="Wingdings" pitchFamily="2" charset="2"/>
        <a:buChar char="o"/>
        <a:defRPr sz="3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3"/>
          <p:cNvSpPr txBox="1">
            <a:spLocks noGrp="1"/>
          </p:cNvSpPr>
          <p:nvPr/>
        </p:nvSpPr>
        <p:spPr>
          <a:xfrm>
            <a:off x="-146304" y="6540373"/>
            <a:ext cx="762000" cy="244475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fld id="{69211E0E-F892-4782-AB55-A21BD6780536}" type="slidenum">
              <a:rPr lang="pt-BR" sz="160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pPr algn="r">
                <a:defRPr/>
              </a:pPr>
              <a:t>1</a:t>
            </a:fld>
            <a:endParaRPr lang="pt-BR" sz="1600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1203325" y="3652838"/>
            <a:ext cx="473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endParaRPr lang="pt-BR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561975" y="2015617"/>
            <a:ext cx="2589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Ações de Cidadania</a:t>
            </a:r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468313" y="2755392"/>
            <a:ext cx="7848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5600" indent="-355600" algn="just">
              <a:spcAft>
                <a:spcPct val="300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pt-BR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Emissão de relatórios e avaliações periódicas;</a:t>
            </a:r>
          </a:p>
          <a:p>
            <a:pPr marL="355600" indent="-355600" algn="just">
              <a:spcAft>
                <a:spcPct val="300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pt-BR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Simplificação de linguagem dos seus relatórios e decisões</a:t>
            </a:r>
          </a:p>
          <a:p>
            <a:pPr marL="355600" indent="-355600" algn="just">
              <a:spcAft>
                <a:spcPct val="300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pt-BR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Estímulo ao exercício do controle social</a:t>
            </a:r>
          </a:p>
          <a:p>
            <a:pPr marL="1270000" lvl="2" indent="-355600" algn="just">
              <a:spcAft>
                <a:spcPct val="300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pt-BR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Abertura das contas</a:t>
            </a:r>
          </a:p>
          <a:p>
            <a:pPr marL="1270000" lvl="2" indent="-355600" algn="just">
              <a:spcAft>
                <a:spcPct val="300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pt-BR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Acessibilidade ao Tribunal (denúncias e representações)</a:t>
            </a:r>
          </a:p>
          <a:p>
            <a:pPr marL="1270000" lvl="2" indent="-355600" algn="just">
              <a:spcAft>
                <a:spcPct val="300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pt-BR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Realização de simpósios, congressos, campanhas etc.</a:t>
            </a:r>
          </a:p>
        </p:txBody>
      </p:sp>
      <p:sp>
        <p:nvSpPr>
          <p:cNvPr id="47110" name="Text Box 2"/>
          <p:cNvSpPr txBox="1">
            <a:spLocks noChangeArrowheads="1"/>
          </p:cNvSpPr>
          <p:nvPr/>
        </p:nvSpPr>
        <p:spPr bwMode="auto">
          <a:xfrm>
            <a:off x="474663" y="1458405"/>
            <a:ext cx="5702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TRIBUNAL DE CONTAS DE SANTA CATARINA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120173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O TRIBUNAL DE CONTAS DE SANTA CATARINA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55650" y="1697038"/>
            <a:ext cx="7561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Competência de </a:t>
            </a:r>
            <a:r>
              <a:rPr lang="pt-BR" sz="3200">
                <a:solidFill>
                  <a:srgbClr val="C00000"/>
                </a:solidFill>
                <a:latin typeface="Verdana" pitchFamily="34" charset="0"/>
              </a:rPr>
              <a:t>Apreciação</a:t>
            </a:r>
            <a:r>
              <a:rPr lang="pt-BR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pt-BR">
                <a:latin typeface="Verdana" pitchFamily="34" charset="0"/>
              </a:rPr>
              <a:t>de Contas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692275" y="2560638"/>
            <a:ext cx="6056313" cy="585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pt-BR" sz="3200" dirty="0">
                <a:latin typeface="Arial Narrow" pitchFamily="34" charset="0"/>
                <a:cs typeface="Arial" pitchFamily="34" charset="0"/>
              </a:rPr>
              <a:t>Documento do TCE : Parecer Prévio 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95288" y="3362325"/>
            <a:ext cx="8497887" cy="2808288"/>
          </a:xfrm>
          <a:prstGeom prst="roundRect">
            <a:avLst/>
          </a:prstGeom>
          <a:solidFill>
            <a:schemeClr val="bg2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lvl="1" indent="-2698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Elemento essencial de validade do julgamento  -     (CE, art. 113, § 3º) (ADI nº 261 – STF)</a:t>
            </a:r>
          </a:p>
          <a:p>
            <a:pPr marL="363538" lvl="1" indent="-2698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TCE exerce função típica de auxílio</a:t>
            </a:r>
          </a:p>
          <a:p>
            <a:pPr marL="363538" lvl="1" indent="-2698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Vinculação da Câmara – voto de 2/3</a:t>
            </a:r>
          </a:p>
          <a:p>
            <a:pPr marL="363538" lvl="1" indent="-269875">
              <a:spcAft>
                <a:spcPts val="600"/>
              </a:spcAft>
              <a:defRPr/>
            </a:pPr>
            <a:r>
              <a:rPr lang="pt-BR" sz="2800" dirty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			Ex. Itajaí  21 vereadores – 2/3 = 14</a:t>
            </a:r>
            <a:endParaRPr lang="pt-BR" sz="280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850" y="1104900"/>
            <a:ext cx="8424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O TRIBUNAL DE CONTAS DE SANTA CATARINA</a:t>
            </a: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539750" y="3192463"/>
            <a:ext cx="82819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>
                <a:latin typeface="Arial Narrow" pitchFamily="34" charset="0"/>
                <a:cs typeface="Arial" charset="0"/>
              </a:rPr>
              <a:t>Envolve: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latin typeface="Arial Narrow" pitchFamily="34" charset="0"/>
                <a:cs typeface="Arial" charset="0"/>
              </a:rPr>
              <a:t>Condição de agente político – atividade-fim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latin typeface="Arial Narrow" pitchFamily="34" charset="0"/>
                <a:cs typeface="Arial" charset="0"/>
              </a:rPr>
              <a:t>Ações de governo – políticas públicas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latin typeface="Arial Narrow" pitchFamily="34" charset="0"/>
                <a:cs typeface="Arial" charset="0"/>
              </a:rPr>
              <a:t>Gestão orçamentária, financeira e patrimonial do governo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latin typeface="Arial Narrow" pitchFamily="34" charset="0"/>
                <a:cs typeface="Arial" charset="0"/>
              </a:rPr>
              <a:t>Consolidação dos balanços dos órgãos e entidades da Administração Direta e Indireta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9750" y="2525713"/>
            <a:ext cx="8356600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Parecer Prévio refere-se a: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Contas de Governo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900113" y="1752600"/>
            <a:ext cx="7559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Competência de </a:t>
            </a:r>
            <a:r>
              <a:rPr lang="pt-BR" sz="3200">
                <a:solidFill>
                  <a:srgbClr val="C00000"/>
                </a:solidFill>
                <a:latin typeface="Verdana" pitchFamily="34" charset="0"/>
              </a:rPr>
              <a:t>Apreciação</a:t>
            </a:r>
            <a:r>
              <a:rPr lang="pt-BR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pt-BR">
                <a:latin typeface="Verdana" pitchFamily="34" charset="0"/>
              </a:rPr>
              <a:t>de Contas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850" y="106838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O TRIBUNAL DE CONTAS DE SANTA CATARINA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68313" y="1716088"/>
            <a:ext cx="8423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Competência de </a:t>
            </a:r>
            <a:r>
              <a:rPr lang="pt-BR" sz="3200">
                <a:solidFill>
                  <a:srgbClr val="FF0000"/>
                </a:solidFill>
                <a:latin typeface="Verdana" pitchFamily="34" charset="0"/>
              </a:rPr>
              <a:t>Apreciação</a:t>
            </a:r>
            <a:r>
              <a:rPr lang="pt-BR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pt-BR">
                <a:latin typeface="Verdana" pitchFamily="34" charset="0"/>
              </a:rPr>
              <a:t>de Contas</a:t>
            </a:r>
          </a:p>
        </p:txBody>
      </p:sp>
      <p:sp>
        <p:nvSpPr>
          <p:cNvPr id="45062" name="Rectangle 3"/>
          <p:cNvSpPr txBox="1">
            <a:spLocks noChangeArrowheads="1"/>
          </p:cNvSpPr>
          <p:nvPr/>
        </p:nvSpPr>
        <p:spPr bwMode="auto">
          <a:xfrm>
            <a:off x="539750" y="2724150"/>
            <a:ext cx="82089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2600" dirty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RECEITA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600" dirty="0">
                <a:latin typeface="Arial Narrow" pitchFamily="34" charset="0"/>
                <a:cs typeface="Arial" pitchFamily="34" charset="0"/>
              </a:rPr>
              <a:t>Comportamento da Arrecadação (aspectos políticos):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pt-BR" sz="2600" dirty="0">
                <a:latin typeface="Arial Narrow" pitchFamily="34" charset="0"/>
                <a:cs typeface="Arial" pitchFamily="34" charset="0"/>
              </a:rPr>
              <a:t>Exercício pleno da competência tributária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600" dirty="0">
                <a:latin typeface="Arial Narrow" pitchFamily="34" charset="0"/>
                <a:cs typeface="Arial" pitchFamily="34" charset="0"/>
              </a:rPr>
              <a:t>Legislação e lançamento.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pt-BR" sz="2600" dirty="0">
                <a:latin typeface="Arial Narrow" pitchFamily="34" charset="0"/>
                <a:cs typeface="Arial" pitchFamily="34" charset="0"/>
              </a:rPr>
              <a:t>Desempenho da arrecadação em relação à previsão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600" dirty="0">
                <a:latin typeface="Arial Narrow" pitchFamily="34" charset="0"/>
                <a:cs typeface="Arial" pitchFamily="34" charset="0"/>
              </a:rPr>
              <a:t>Previsão Orçamentária (LRF, artigos 12 e 14)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pt-BR" sz="2600" dirty="0">
                <a:latin typeface="Arial Narrow" pitchFamily="34" charset="0"/>
                <a:cs typeface="Arial" pitchFamily="34" charset="0"/>
              </a:rPr>
              <a:t>Lançamento e cobrança dos créditos tributários Dívida Ativa   (LRF, art. 58)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600" dirty="0">
                <a:latin typeface="Arial Narrow" pitchFamily="34" charset="0"/>
                <a:cs typeface="Arial" pitchFamily="34" charset="0"/>
              </a:rPr>
              <a:t>Formação de corpo jurídico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600" dirty="0">
                <a:latin typeface="Arial Narrow" pitchFamily="34" charset="0"/>
                <a:cs typeface="Arial" pitchFamily="34" charset="0"/>
              </a:rPr>
              <a:t>Providências administrativas e judiciais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313" y="2292350"/>
            <a:ext cx="7848600" cy="5048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>
                <a:latin typeface="Arial Narrow" pitchFamily="34" charset="0"/>
                <a:ea typeface="+mj-ea"/>
                <a:cs typeface="Arial" charset="0"/>
              </a:rPr>
              <a:t>Conteúdo da Prestação de Contas em especial: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30488"/>
            <a:ext cx="6911975" cy="504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Conteúdo da Prestação de Contas em especial: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4213" y="3341688"/>
            <a:ext cx="7667625" cy="310515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DESPESA 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sz="2800" dirty="0" smtClean="0">
                <a:latin typeface="Arial Narrow" pitchFamily="34" charset="0"/>
                <a:cs typeface="Arial" pitchFamily="34" charset="0"/>
              </a:rPr>
              <a:t>Cumprimento </a:t>
            </a:r>
            <a:r>
              <a:rPr lang="pt-BR" sz="2800" dirty="0">
                <a:latin typeface="Arial Narrow" pitchFamily="34" charset="0"/>
                <a:cs typeface="Arial" pitchFamily="34" charset="0"/>
              </a:rPr>
              <a:t>de </a:t>
            </a:r>
            <a:r>
              <a:rPr lang="pt-BR" sz="2800" dirty="0" smtClean="0">
                <a:latin typeface="Arial Narrow" pitchFamily="34" charset="0"/>
                <a:cs typeface="Arial" pitchFamily="34" charset="0"/>
              </a:rPr>
              <a:t>limites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b="1" dirty="0" smtClean="0">
                <a:latin typeface="Arial Narrow" pitchFamily="34" charset="0"/>
                <a:cs typeface="Arial" pitchFamily="34" charset="0"/>
              </a:rPr>
              <a:t>Saúde </a:t>
            </a:r>
            <a:r>
              <a:rPr lang="pt-BR" b="1" dirty="0">
                <a:latin typeface="Arial Narrow" pitchFamily="34" charset="0"/>
                <a:cs typeface="Arial" pitchFamily="34" charset="0"/>
              </a:rPr>
              <a:t>(15%)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b="1" dirty="0">
                <a:latin typeface="Arial Narrow" pitchFamily="34" charset="0"/>
                <a:cs typeface="Arial" pitchFamily="34" charset="0"/>
              </a:rPr>
              <a:t>Educação/Ensino (25%)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b="1" dirty="0">
                <a:latin typeface="Arial Narrow" pitchFamily="34" charset="0"/>
                <a:cs typeface="Arial" pitchFamily="34" charset="0"/>
              </a:rPr>
              <a:t>Despesa com pessoal do Executivo (54</a:t>
            </a:r>
            <a:r>
              <a:rPr lang="pt-BR" b="1" dirty="0" smtClean="0">
                <a:latin typeface="Arial Narrow" pitchFamily="34" charset="0"/>
                <a:cs typeface="Arial" pitchFamily="34" charset="0"/>
              </a:rPr>
              <a:t>%)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b="1" dirty="0" smtClean="0">
                <a:latin typeface="Arial Narrow" pitchFamily="34" charset="0"/>
                <a:cs typeface="Arial" pitchFamily="34" charset="0"/>
              </a:rPr>
              <a:t>Despesa com pessoal da Câmara (6%)</a:t>
            </a:r>
            <a:endParaRPr lang="pt-BR" b="1" dirty="0">
              <a:latin typeface="Arial Narrow" pitchFamily="34" charset="0"/>
              <a:cs typeface="Arial" pitchFamily="34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b="1" dirty="0">
                <a:latin typeface="Arial Narrow" pitchFamily="34" charset="0"/>
                <a:cs typeface="Arial" pitchFamily="34" charset="0"/>
              </a:rPr>
              <a:t>Limites de endividamento (1,2 x RCL)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pt-BR" b="1" dirty="0" smtClean="0">
                <a:latin typeface="Arial Narrow" pitchFamily="34" charset="0"/>
                <a:cs typeface="Arial" pitchFamily="34" charset="0"/>
              </a:rPr>
              <a:t>Destinação do Patrimônio </a:t>
            </a:r>
            <a:r>
              <a:rPr lang="pt-BR" b="1" dirty="0">
                <a:latin typeface="Arial Narrow" pitchFamily="34" charset="0"/>
                <a:cs typeface="Arial" pitchFamily="34" charset="0"/>
              </a:rPr>
              <a:t>(alienação de ativos</a:t>
            </a:r>
            <a:r>
              <a:rPr lang="pt-BR" b="1" dirty="0" smtClean="0">
                <a:latin typeface="Arial Narrow" pitchFamily="34" charset="0"/>
                <a:cs typeface="Arial" pitchFamily="34" charset="0"/>
              </a:rPr>
              <a:t>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pt-BR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23850" y="1190625"/>
            <a:ext cx="8424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O TRIBUNAL DE CONTAS DE SANTA CATARINA</a:t>
            </a:r>
          </a:p>
        </p:txBody>
      </p:sp>
      <p:sp>
        <p:nvSpPr>
          <p:cNvPr id="24581" name="Text Box 2"/>
          <p:cNvSpPr txBox="1">
            <a:spLocks noChangeArrowheads="1"/>
          </p:cNvSpPr>
          <p:nvPr/>
        </p:nvSpPr>
        <p:spPr bwMode="auto">
          <a:xfrm>
            <a:off x="468313" y="1838325"/>
            <a:ext cx="8423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Competência de </a:t>
            </a:r>
            <a:r>
              <a:rPr lang="pt-BR" sz="3200">
                <a:solidFill>
                  <a:srgbClr val="FF0000"/>
                </a:solidFill>
                <a:latin typeface="Verdana" pitchFamily="34" charset="0"/>
              </a:rPr>
              <a:t>Apreciação</a:t>
            </a:r>
            <a:r>
              <a:rPr lang="pt-BR">
                <a:latin typeface="Verdana" pitchFamily="34" charset="0"/>
              </a:rPr>
              <a:t> de Contas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188" y="2568575"/>
            <a:ext cx="7813675" cy="396081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pt-BR" sz="2400" smtClean="0">
                <a:latin typeface="Arial Narrow" pitchFamily="34" charset="0"/>
                <a:cs typeface="Arial" charset="0"/>
              </a:rPr>
              <a:t>Juízo de Valor sobre atos administrativos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400" smtClean="0">
                <a:latin typeface="Arial Narrow" pitchFamily="34" charset="0"/>
                <a:cs typeface="Arial" charset="0"/>
              </a:rPr>
              <a:t>Exclusividade (Art. 71 da CF)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400" smtClean="0">
                <a:latin typeface="Arial Narrow" pitchFamily="34" charset="0"/>
                <a:cs typeface="Arial" charset="0"/>
              </a:rPr>
              <a:t>Aspectos (Art. 70 da CF)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2400" b="1" smtClean="0">
                <a:latin typeface="Arial Narrow" pitchFamily="34" charset="0"/>
                <a:cs typeface="Arial" charset="0"/>
              </a:rPr>
              <a:t>Legalidade, legitimidade, economicidade (renúncia de receita e subvenções sociais)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400" smtClean="0">
                <a:latin typeface="Arial Narrow" pitchFamily="34" charset="0"/>
                <a:cs typeface="Arial" charset="0"/>
              </a:rPr>
              <a:t>Acórdão – título executivo extrajudicial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2400" b="1" smtClean="0">
                <a:latin typeface="Arial Narrow" pitchFamily="34" charset="0"/>
                <a:cs typeface="Arial" charset="0"/>
              </a:rPr>
              <a:t>Sancionatório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2400" b="1" smtClean="0">
                <a:latin typeface="Arial Narrow" pitchFamily="34" charset="0"/>
                <a:cs typeface="Arial" charset="0"/>
              </a:rPr>
              <a:t>Condenatório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sz="2400" b="1" smtClean="0">
                <a:latin typeface="Arial Narrow" pitchFamily="34" charset="0"/>
                <a:cs typeface="Arial" charset="0"/>
              </a:rPr>
              <a:t>Quitação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23850" y="1128713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O TRIBUNAL DE CONTAS DE SANTA CATARINA</a:t>
            </a: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323850" y="1830388"/>
            <a:ext cx="8423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Verdana" pitchFamily="34" charset="0"/>
              </a:rPr>
              <a:t>Competência de </a:t>
            </a:r>
            <a:r>
              <a:rPr lang="pt-BR" sz="2800">
                <a:solidFill>
                  <a:srgbClr val="C00000"/>
                </a:solidFill>
                <a:latin typeface="Verdana" pitchFamily="34" charset="0"/>
              </a:rPr>
              <a:t>julgamento </a:t>
            </a:r>
            <a:r>
              <a:rPr lang="pt-BR" sz="2800">
                <a:latin typeface="Verdana" pitchFamily="34" charset="0"/>
              </a:rPr>
              <a:t>de Contas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3850" y="106838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O TRIBUNAL DE CONTAS DE SANTA CATARINA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358775" y="2363788"/>
            <a:ext cx="838993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BR" sz="2800">
                <a:latin typeface="Arial Narrow" pitchFamily="34" charset="0"/>
                <a:cs typeface="Arial" charset="0"/>
              </a:rPr>
              <a:t>Administradores (Ordenadores de Despesa)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BR" sz="2800">
                <a:latin typeface="Arial Narrow" pitchFamily="34" charset="0"/>
                <a:cs typeface="Arial" charset="0"/>
              </a:rPr>
              <a:t>Responsáveis por dinheiros, bens e valores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latin typeface="Arial Narrow" pitchFamily="34" charset="0"/>
                <a:cs typeface="Arial" charset="0"/>
              </a:rPr>
              <a:t>Toda pessoa física ou jurídica, pública ou privada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latin typeface="Arial Narrow" pitchFamily="34" charset="0"/>
                <a:cs typeface="Arial" charset="0"/>
              </a:rPr>
              <a:t>Todo e qualquer agente público que causar prejuízo ao erário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BR" sz="2800">
                <a:latin typeface="Arial Narrow" pitchFamily="34" charset="0"/>
                <a:cs typeface="Arial" charset="0"/>
              </a:rPr>
              <a:t>PRAZO: não há prazo estabelecido.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latin typeface="Arial Narrow" pitchFamily="34" charset="0"/>
                <a:cs typeface="Arial" charset="0"/>
              </a:rPr>
              <a:t>DANO AO ERÁRIO – Imprescritível (art. 37, § 5º).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pt-BR" sz="2800">
                <a:latin typeface="Arial Narrow" pitchFamily="34" charset="0"/>
                <a:cs typeface="Arial" charset="0"/>
              </a:rPr>
              <a:t>MULTA – prescrição civil (TCU)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pt-BR" sz="2800">
              <a:latin typeface="Arial Narrow" pitchFamily="34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23850" y="1770063"/>
            <a:ext cx="8423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latin typeface="Verdana" pitchFamily="34" charset="0"/>
              </a:rPr>
              <a:t>Competência de </a:t>
            </a:r>
            <a:r>
              <a:rPr lang="pt-BR" sz="2800">
                <a:solidFill>
                  <a:srgbClr val="C00000"/>
                </a:solidFill>
                <a:latin typeface="Verdana" pitchFamily="34" charset="0"/>
              </a:rPr>
              <a:t>julgamento </a:t>
            </a:r>
            <a:r>
              <a:rPr lang="pt-BR" sz="2800">
                <a:latin typeface="Verdana" pitchFamily="34" charset="0"/>
              </a:rPr>
              <a:t>de Contas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377950" y="859028"/>
            <a:ext cx="614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2800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TRIBUNAL DE CONTAS: Portal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450975"/>
            <a:ext cx="70072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Espaço Reservado para Número de Slide 3"/>
          <p:cNvSpPr txBox="1">
            <a:spLocks/>
          </p:cNvSpPr>
          <p:nvPr/>
        </p:nvSpPr>
        <p:spPr bwMode="auto">
          <a:xfrm>
            <a:off x="76200" y="6534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3E224E9-A95D-4F19-8669-45B3D0BC98D0}" type="slidenum">
              <a:rPr lang="pt-BR" sz="1600">
                <a:latin typeface="Arial Narrow" pitchFamily="34" charset="0"/>
              </a:rPr>
              <a:pPr/>
              <a:t>2</a:t>
            </a:fld>
            <a:endParaRPr lang="pt-BR" sz="1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04888"/>
            <a:ext cx="8337550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Espaço Reservado para Número de Slide 3"/>
          <p:cNvSpPr txBox="1">
            <a:spLocks/>
          </p:cNvSpPr>
          <p:nvPr/>
        </p:nvSpPr>
        <p:spPr bwMode="auto">
          <a:xfrm>
            <a:off x="76200" y="6534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94F564F-E0C0-47FC-A9E3-57A45297AE5A}" type="slidenum">
              <a:rPr lang="pt-BR" sz="1600">
                <a:latin typeface="Arial Narrow" pitchFamily="34" charset="0"/>
              </a:rPr>
              <a:pPr/>
              <a:t>3</a:t>
            </a:fld>
            <a:endParaRPr lang="pt-BR" sz="160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9325" y="1066800"/>
            <a:ext cx="61991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44179" y="1124744"/>
            <a:ext cx="16385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bg2">
                    <a:lumMod val="10000"/>
                  </a:schemeClr>
                </a:solidFill>
                <a:latin typeface="Arial" charset="0"/>
              </a:rPr>
              <a:t>OUVIDORIA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5850" y="1123950"/>
            <a:ext cx="4851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 rot="2287765">
            <a:off x="1424164" y="5075370"/>
            <a:ext cx="2309482" cy="771776"/>
          </a:xfrm>
          <a:prstGeom prst="rightArrow">
            <a:avLst>
              <a:gd name="adj1" fmla="val 50000"/>
              <a:gd name="adj2" fmla="val 107415"/>
            </a:avLst>
          </a:prstGeom>
          <a:solidFill>
            <a:srgbClr val="EC041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15370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6200" y="6437313"/>
            <a:ext cx="1905000" cy="457200"/>
          </a:xfrm>
          <a:noFill/>
        </p:spPr>
        <p:txBody>
          <a:bodyPr/>
          <a:lstStyle/>
          <a:p>
            <a:fld id="{1C3CC543-408A-43EA-9C3B-7DD4D6F21B27}" type="slidenum">
              <a:rPr lang="pt-BR" sz="1600" smtClean="0">
                <a:latin typeface="Arial Narrow" pitchFamily="34" charset="0"/>
              </a:rPr>
              <a:pPr/>
              <a:t>4</a:t>
            </a:fld>
            <a:endParaRPr lang="pt-BR" sz="16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0" y="1265238"/>
            <a:ext cx="70104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3712840" y="908720"/>
            <a:ext cx="3635698" cy="720080"/>
          </a:xfrm>
          <a:prstGeom prst="ellipse">
            <a:avLst/>
          </a:prstGeom>
          <a:solidFill>
            <a:srgbClr val="FFC000">
              <a:alpha val="47000"/>
            </a:srgbClr>
          </a:solidFill>
          <a:ln>
            <a:solidFill>
              <a:schemeClr val="tx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PREJULGADOS</a:t>
            </a:r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6200" y="6437313"/>
            <a:ext cx="1905000" cy="457200"/>
          </a:xfrm>
          <a:noFill/>
        </p:spPr>
        <p:txBody>
          <a:bodyPr/>
          <a:lstStyle/>
          <a:p>
            <a:fld id="{C3A3CDE5-E994-4C13-9626-6984C2025060}" type="slidenum">
              <a:rPr lang="pt-BR" sz="1600" smtClean="0">
                <a:latin typeface="Arial Narrow" pitchFamily="34" charset="0"/>
              </a:rPr>
              <a:pPr/>
              <a:t>5</a:t>
            </a:fld>
            <a:endParaRPr lang="pt-BR" sz="16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920750"/>
            <a:ext cx="8748712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e 2"/>
          <p:cNvSpPr/>
          <p:nvPr/>
        </p:nvSpPr>
        <p:spPr>
          <a:xfrm>
            <a:off x="2051720" y="4221088"/>
            <a:ext cx="2088232" cy="1008112"/>
          </a:xfrm>
          <a:prstGeom prst="ellipse">
            <a:avLst/>
          </a:prstGeom>
          <a:solidFill>
            <a:srgbClr val="FFC000">
              <a:alpha val="47000"/>
            </a:srgb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1741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6200" y="6450013"/>
            <a:ext cx="1905000" cy="457200"/>
          </a:xfrm>
          <a:noFill/>
        </p:spPr>
        <p:txBody>
          <a:bodyPr/>
          <a:lstStyle/>
          <a:p>
            <a:fld id="{D283A5B5-82F4-4C4B-9C78-1707048FA0E8}" type="slidenum">
              <a:rPr lang="pt-BR" sz="1600" smtClean="0">
                <a:latin typeface="Arial Narrow" pitchFamily="34" charset="0"/>
              </a:rPr>
              <a:pPr/>
              <a:t>6</a:t>
            </a:fld>
            <a:endParaRPr lang="pt-BR" sz="160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1027"/>
          <p:cNvSpPr txBox="1">
            <a:spLocks noChangeArrowheads="1"/>
          </p:cNvSpPr>
          <p:nvPr/>
        </p:nvSpPr>
        <p:spPr bwMode="auto">
          <a:xfrm>
            <a:off x="292100" y="177800"/>
            <a:ext cx="60420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t-BR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pt-BR" sz="2000" dirty="0">
                <a:solidFill>
                  <a:schemeClr val="accent2"/>
                </a:solidFill>
              </a:rPr>
              <a:t>Considerações Iniciais</a:t>
            </a:r>
            <a:endParaRPr lang="pt-BR" dirty="0">
              <a:solidFill>
                <a:schemeClr val="accent2"/>
              </a:solidFill>
            </a:endParaRP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513" y="1504950"/>
            <a:ext cx="55149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6200" y="6437313"/>
            <a:ext cx="1905000" cy="457200"/>
          </a:xfrm>
          <a:noFill/>
        </p:spPr>
        <p:txBody>
          <a:bodyPr/>
          <a:lstStyle/>
          <a:p>
            <a:fld id="{FC68C521-295C-4C2F-8D23-8D908007A1FF}" type="slidenum">
              <a:rPr lang="pt-BR" sz="1600" smtClean="0">
                <a:latin typeface="Arial Narrow" pitchFamily="34" charset="0"/>
              </a:rPr>
              <a:pPr/>
              <a:t>7</a:t>
            </a:fld>
            <a:endParaRPr lang="pt-BR" sz="1600" smtClean="0">
              <a:latin typeface="Arial Narrow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2329" y="5236984"/>
            <a:ext cx="768191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7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Muito Obrigado!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41488"/>
            <a:ext cx="7343775" cy="5778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Contraditório no Julgamento da Câmara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6725" y="2317750"/>
            <a:ext cx="8642350" cy="46799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pt-BR" sz="240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Imprescindível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STF – RE nº 261.885-3 - SP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sz="240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	“Sendo o julgamento das contas do recorrente, como ex-Chefe do Executivo Municipal, realizado pela Câmara de Vereadores mediante parecer prévio do Tribunal de Contas, que </a:t>
            </a:r>
            <a:r>
              <a:rPr lang="pt-BR" sz="2400" u="sng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poderá deixar de prevalecer por decisão de dois terços dos membros da Casa legislativa</a:t>
            </a:r>
            <a:r>
              <a:rPr lang="pt-BR" sz="240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, é fora de dúvida que, no presente caso, em que o </a:t>
            </a:r>
            <a:r>
              <a:rPr lang="pt-BR" sz="2400" u="sng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parecer foi pela rejeição </a:t>
            </a:r>
            <a:r>
              <a:rPr lang="pt-BR" sz="240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das contas, não poderia ele, em face da norma constitucional sob referência, ter sido aprovado, sem que se houvesse propiciado ao interessado a o</a:t>
            </a:r>
            <a:r>
              <a:rPr lang="pt-BR" sz="2400" u="sng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portunidade de opor-se ao referido pronunciamento técnico</a:t>
            </a:r>
            <a:r>
              <a:rPr lang="pt-BR" sz="240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, de maneira ampla, perante o órgão legislativo, com vista a sua almejada reversão.”</a:t>
            </a: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323850" y="1165225"/>
            <a:ext cx="8424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O TRIBUNAL DE CONTAS DE SANTA CATARINA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50" y="1373188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O TRIBUNAL DE CONTAS DE SANTA CATARINA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95288" y="3244850"/>
            <a:ext cx="8424862" cy="2233613"/>
          </a:xfrm>
          <a:prstGeom prst="roundRect">
            <a:avLst/>
          </a:prstGeom>
          <a:solidFill>
            <a:schemeClr val="bg2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pt-BR" sz="3600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Julgamento compartilhado: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pt-BR" sz="36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TCE emite parecer prévio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pt-BR" sz="360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Câmara de Vereadores: julga definitivamente</a:t>
            </a: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828675" y="2228850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Verdana" pitchFamily="34" charset="0"/>
              </a:rPr>
              <a:t>Competência de </a:t>
            </a:r>
            <a:r>
              <a:rPr lang="pt-BR" sz="3200">
                <a:solidFill>
                  <a:srgbClr val="C00000"/>
                </a:solidFill>
                <a:latin typeface="Verdana" pitchFamily="34" charset="0"/>
              </a:rPr>
              <a:t>Apreciação</a:t>
            </a:r>
            <a:r>
              <a:rPr lang="pt-BR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pt-BR">
                <a:latin typeface="Verdana" pitchFamily="34" charset="0"/>
              </a:rPr>
              <a:t>de Contas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apresentação\Arenito.pot</Template>
  <TotalTime>4439</TotalTime>
  <Words>493</Words>
  <Application>Microsoft Office PowerPoint</Application>
  <PresentationFormat>Apresentação na tela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Tahoma</vt:lpstr>
      <vt:lpstr>Arial</vt:lpstr>
      <vt:lpstr>Wingdings</vt:lpstr>
      <vt:lpstr>Times New Roman</vt:lpstr>
      <vt:lpstr>Arial Narrow</vt:lpstr>
      <vt:lpstr>Verdana</vt:lpstr>
      <vt:lpstr>Estrutura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Contraditório no Julgamento da Câmara</vt:lpstr>
      <vt:lpstr>Slide 9</vt:lpstr>
      <vt:lpstr>Slide 10</vt:lpstr>
      <vt:lpstr>Slide 11</vt:lpstr>
      <vt:lpstr>Slide 12</vt:lpstr>
      <vt:lpstr>Conteúdo da Prestação de Contas em especial: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Elaboração do Projeto de Lei Orçamentária Anual e a Lei de Responsabilidade Fiscal</dc:title>
  <dc:creator>Josélia Albuquerque e Sol Garson Braule Pinto</dc:creator>
  <cp:lastModifiedBy>craymundi</cp:lastModifiedBy>
  <cp:revision>538</cp:revision>
  <cp:lastPrinted>2001-07-09T23:44:55Z</cp:lastPrinted>
  <dcterms:created xsi:type="dcterms:W3CDTF">2001-07-01T20:33:06Z</dcterms:created>
  <dcterms:modified xsi:type="dcterms:W3CDTF">2013-04-01T14:13:53Z</dcterms:modified>
</cp:coreProperties>
</file>