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80" r:id="rId3"/>
    <p:sldId id="284" r:id="rId4"/>
    <p:sldId id="285" r:id="rId5"/>
    <p:sldId id="332" r:id="rId6"/>
    <p:sldId id="347" r:id="rId7"/>
    <p:sldId id="348" r:id="rId8"/>
    <p:sldId id="366" r:id="rId9"/>
    <p:sldId id="353" r:id="rId10"/>
    <p:sldId id="352" r:id="rId11"/>
    <p:sldId id="349" r:id="rId12"/>
    <p:sldId id="356" r:id="rId13"/>
    <p:sldId id="351" r:id="rId14"/>
    <p:sldId id="355" r:id="rId15"/>
    <p:sldId id="354" r:id="rId16"/>
    <p:sldId id="361" r:id="rId17"/>
    <p:sldId id="360" r:id="rId18"/>
    <p:sldId id="357" r:id="rId19"/>
    <p:sldId id="266" r:id="rId20"/>
  </p:sldIdLst>
  <p:sldSz cx="9144000" cy="6858000" type="screen4x3"/>
  <p:notesSz cx="6805613" cy="9939338"/>
  <p:defaultTextStyle>
    <a:defPPr>
      <a:defRPr lang="pt-BR"/>
    </a:defPPr>
    <a:lvl1pPr marL="0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8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6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32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89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63" algn="l" defTabSz="9139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8000"/>
    <a:srgbClr val="0066FF"/>
    <a:srgbClr val="DAF6E7"/>
    <a:srgbClr val="CEEECF"/>
    <a:srgbClr val="E6EDF6"/>
    <a:srgbClr val="DC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F9F1-1F41-4BF8-8F1F-EED504CE1A44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92E2-0151-4268-99D8-F93E858ACF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49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072E1-64F9-43A1-9DBD-562C484BD748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6A15-7FAE-4485-99FE-5BD470482D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4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1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74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32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89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3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DE1C3-0AF2-4A59-BCB7-1F6245DF71DA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392" tIns="45696" rIns="91392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320E-5D7D-4800-A3A2-88720950C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8" indent="-342718" algn="l" defTabSz="9139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7" indent="-285600" algn="l" defTabSz="91391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9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53" indent="-228479" algn="l" defTabSz="91391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11" indent="-228479" algn="l" defTabSz="91391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69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26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5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3" indent="-228479" algn="l" defTabSz="9139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4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2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9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8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6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3" algn="l" defTabSz="9139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722" y="1720840"/>
            <a:ext cx="4926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Gill Sans MT" pitchFamily="34" charset="0"/>
              </a:rPr>
              <a:t>Transparência Pública</a:t>
            </a:r>
          </a:p>
          <a:p>
            <a:pPr algn="ctr"/>
            <a:endParaRPr lang="pt-BR" sz="3600" dirty="0" smtClean="0">
              <a:latin typeface="Gill Sans MT" pitchFamily="34" charset="0"/>
            </a:endParaRPr>
          </a:p>
          <a:p>
            <a:pPr algn="ctr"/>
            <a:r>
              <a:rPr lang="pt-BR" sz="3600" dirty="0" smtClean="0">
                <a:latin typeface="Gill Sans MT" pitchFamily="34" charset="0"/>
              </a:rPr>
              <a:t>LAI – Lei de Acesso à Informação</a:t>
            </a:r>
            <a:endParaRPr lang="pt-BR" sz="5400" b="1" dirty="0"/>
          </a:p>
        </p:txBody>
      </p:sp>
      <p:pic>
        <p:nvPicPr>
          <p:cNvPr id="1026" name="Picture 2" descr="http://eventos.fecam.org.br/arquivosbd/paginas/1/0.792475001398457109_itaj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600400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66" y="332656"/>
            <a:ext cx="876323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303175"/>
            <a:ext cx="8748464" cy="543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364946"/>
            <a:ext cx="8676456" cy="54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269299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352928" cy="57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97291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3924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6024"/>
            <a:ext cx="849187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827584" y="2060848"/>
            <a:ext cx="705678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Informações pessoais não se enquadram neste quesito, pois já são sigilosas.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7"/>
            <a:ext cx="858685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5795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32656"/>
            <a:ext cx="847953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uto\Desktop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"/>
            <a:ext cx="9163050" cy="7096125"/>
          </a:xfrm>
          <a:prstGeom prst="rect">
            <a:avLst/>
          </a:prstGeom>
          <a:noFill/>
        </p:spPr>
      </p:pic>
      <p:sp>
        <p:nvSpPr>
          <p:cNvPr id="4" name="CaixaDeTexto 11"/>
          <p:cNvSpPr txBox="1">
            <a:spLocks noChangeArrowheads="1"/>
          </p:cNvSpPr>
          <p:nvPr/>
        </p:nvSpPr>
        <p:spPr bwMode="auto">
          <a:xfrm>
            <a:off x="3248941" y="3140968"/>
            <a:ext cx="4225708" cy="48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pt-BR" sz="2400" b="1" dirty="0" err="1"/>
              <a:t>Gilsoni</a:t>
            </a:r>
            <a:r>
              <a:rPr lang="pt-BR" sz="2400" b="1" dirty="0"/>
              <a:t> </a:t>
            </a:r>
            <a:r>
              <a:rPr lang="pt-BR" sz="2400" b="1" dirty="0" err="1"/>
              <a:t>Lunardi</a:t>
            </a:r>
            <a:r>
              <a:rPr lang="pt-BR" sz="2400" b="1"/>
              <a:t> </a:t>
            </a:r>
            <a:r>
              <a:rPr lang="pt-BR" sz="2400" b="1" smtClean="0"/>
              <a:t>Albino</a:t>
            </a:r>
          </a:p>
          <a:p>
            <a:r>
              <a:rPr lang="pt-BR" sz="2400" smtClean="0">
                <a:latin typeface="Calibri" pitchFamily="34" charset="0"/>
              </a:rPr>
              <a:t>Diretor </a:t>
            </a:r>
            <a:r>
              <a:rPr lang="pt-BR" sz="2400" dirty="0" smtClean="0">
                <a:latin typeface="Calibri" pitchFamily="34" charset="0"/>
              </a:rPr>
              <a:t>do CIGA</a:t>
            </a:r>
          </a:p>
          <a:p>
            <a:r>
              <a:rPr lang="pt-BR" sz="2400" dirty="0" smtClean="0">
                <a:latin typeface="Calibri" pitchFamily="34" charset="0"/>
              </a:rPr>
              <a:t>Coordenador do CTI da FECAM</a:t>
            </a:r>
            <a:endParaRPr lang="pt-BR" sz="2400" dirty="0" smtClean="0">
              <a:latin typeface="Calibri" pitchFamily="34" charset="0"/>
            </a:endParaRPr>
          </a:p>
          <a:p>
            <a:endParaRPr lang="pt-BR" sz="2400" u="sng" dirty="0">
              <a:latin typeface="Calibri" pitchFamily="34" charset="0"/>
            </a:endParaRPr>
          </a:p>
          <a:p>
            <a:r>
              <a:rPr lang="pt-BR" sz="2400" u="sng" dirty="0" smtClean="0">
                <a:latin typeface="Calibri" pitchFamily="34" charset="0"/>
              </a:rPr>
              <a:t>Contato:</a:t>
            </a:r>
          </a:p>
          <a:p>
            <a:endParaRPr lang="pt-BR" sz="2400" u="sng" dirty="0">
              <a:latin typeface="Calibri" pitchFamily="34" charset="0"/>
            </a:endParaRPr>
          </a:p>
          <a:p>
            <a:r>
              <a:rPr lang="en-US" sz="2400" b="1" dirty="0"/>
              <a:t>MARCIONEI </a:t>
            </a:r>
            <a:r>
              <a:rPr lang="en-US" sz="2400" b="1" dirty="0" smtClean="0"/>
              <a:t>RENGEL</a:t>
            </a:r>
          </a:p>
          <a:p>
            <a:r>
              <a:rPr lang="en-US" sz="2400" dirty="0" smtClean="0"/>
              <a:t>Assessor Jurídico da UVESC</a:t>
            </a:r>
          </a:p>
          <a:p>
            <a:r>
              <a:rPr lang="pt-BR" sz="2400" dirty="0" smtClean="0"/>
              <a:t>(</a:t>
            </a:r>
            <a:r>
              <a:rPr lang="pt-BR" sz="2400" dirty="0"/>
              <a:t>48) 3025-4567 - (48) 3028-4566</a:t>
            </a:r>
            <a:endParaRPr lang="en-US" sz="2400" dirty="0"/>
          </a:p>
          <a:p>
            <a:endParaRPr lang="pt-BR" sz="2400" u="sng" dirty="0" smtClean="0"/>
          </a:p>
          <a:p>
            <a:endParaRPr lang="pt-BR" sz="2400" dirty="0" smtClean="0">
              <a:latin typeface="Calibri" pitchFamily="34" charset="0"/>
            </a:endParaRPr>
          </a:p>
          <a:p>
            <a:endParaRPr lang="pt-BR" sz="2400" dirty="0" smtClean="0">
              <a:latin typeface="Calibri" pitchFamily="34" charset="0"/>
            </a:endParaRPr>
          </a:p>
          <a:p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CaixaDeTexto 10"/>
          <p:cNvSpPr txBox="1">
            <a:spLocks noChangeArrowheads="1"/>
          </p:cNvSpPr>
          <p:nvPr/>
        </p:nvSpPr>
        <p:spPr bwMode="auto">
          <a:xfrm>
            <a:off x="2485818" y="1412776"/>
            <a:ext cx="4030398" cy="12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 wrap="none" lIns="91376" tIns="45688" rIns="91376" bIns="45688">
            <a:spAutoFit/>
          </a:bodyPr>
          <a:lstStyle/>
          <a:p>
            <a:r>
              <a:rPr lang="pt-BR" sz="7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Obrigado!</a:t>
            </a:r>
          </a:p>
        </p:txBody>
      </p:sp>
      <p:pic>
        <p:nvPicPr>
          <p:cNvPr id="7" name="Picture 5" descr="C:\Documents and Settings\Windows\Desktop\VIII Congresso de Municípios - Logos\feca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15452"/>
            <a:ext cx="2391596" cy="18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576" y="1340200"/>
            <a:ext cx="7776864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r>
              <a:rPr lang="pt-PT" sz="2400" dirty="0" smtClean="0">
                <a:latin typeface="Verdana" pitchFamily="34" charset="0"/>
              </a:rPr>
              <a:t>“</a:t>
            </a:r>
            <a:r>
              <a:rPr lang="pt-PT" sz="2400" b="1" dirty="0" smtClean="0">
                <a:latin typeface="Verdana" pitchFamily="34" charset="0"/>
              </a:rPr>
              <a:t>Na física</a:t>
            </a:r>
            <a:r>
              <a:rPr lang="pt-PT" sz="2400" dirty="0" smtClean="0">
                <a:latin typeface="Verdana" pitchFamily="34" charset="0"/>
              </a:rPr>
              <a:t>, transparência é a propriedade dos materiais que tem capacidade de permitir que se veja através deles”.</a:t>
            </a: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1200" dirty="0" smtClean="0">
              <a:latin typeface="Verdana" pitchFamily="34" charset="0"/>
            </a:endParaRP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r>
              <a:rPr lang="pt-PT" sz="2400" dirty="0" smtClean="0">
                <a:latin typeface="Verdana" pitchFamily="34" charset="0"/>
              </a:rPr>
              <a:t>“</a:t>
            </a:r>
            <a:r>
              <a:rPr lang="pt-PT" sz="2400" b="1" dirty="0" smtClean="0">
                <a:latin typeface="Verdana" pitchFamily="34" charset="0"/>
              </a:rPr>
              <a:t>Na esfera pública</a:t>
            </a:r>
            <a:r>
              <a:rPr lang="pt-PT" sz="2400" dirty="0" smtClean="0">
                <a:latin typeface="Verdana" pitchFamily="34" charset="0"/>
              </a:rPr>
              <a:t>, essa propriedade é atribuída  a instituições que permitem que os cidadãos “vejam através” de suas estruturas, e possam assim tomar consciência das informações de interesse público”. 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400" dirty="0">
              <a:latin typeface="Verdan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618" y="188466"/>
            <a:ext cx="8424862" cy="720254"/>
          </a:xfr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pt-BR" sz="4000" b="1" dirty="0" smtClean="0">
                <a:latin typeface="Gill Sans MT" pitchFamily="34" charset="0"/>
              </a:rPr>
              <a:t>TRANSPARÊNCIA</a:t>
            </a:r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4499994" y="6093298"/>
            <a:ext cx="3392563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SILVA, Daniela B., 2010</a:t>
            </a:r>
            <a:endParaRPr lang="pt-B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9632" y="2492325"/>
            <a:ext cx="8424936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Constituição Federal (1988)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Lei nº 8.666 (1993) “Lei das Licitações”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Lei nº 9.755 (1998) “homepage Contas Públicas”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LC nº 101 (2000) “Lei de Responsabilidade Fiscal”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Lei nº 10.520 (2002) “Lei do Pregão”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LC nº 131 (2009) “Lei da Transparência”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  <a:buFont typeface="Wingdings" pitchFamily="2" charset="2"/>
              <a:buChar char="ü"/>
            </a:pPr>
            <a:r>
              <a:rPr lang="pt-P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Lei nº 12.527 (2011) “Lei de Acesso à Informação”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618" y="116632"/>
            <a:ext cx="8424862" cy="648246"/>
          </a:xfr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pt-BR" sz="3200" b="1" dirty="0" smtClean="0">
                <a:latin typeface="Gill Sans MT" pitchFamily="34" charset="0"/>
              </a:rPr>
              <a:t>Legislação relacionadas a Transparência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52736"/>
            <a:ext cx="84969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r>
              <a:rPr lang="pt-PT" sz="2400" dirty="0" smtClean="0">
                <a:latin typeface="Verdana" pitchFamily="34" charset="0"/>
              </a:rPr>
              <a:t>“A </a:t>
            </a:r>
            <a:r>
              <a:rPr lang="pt-PT" sz="2400" b="1" dirty="0" smtClean="0">
                <a:latin typeface="Verdana" pitchFamily="34" charset="0"/>
              </a:rPr>
              <a:t>falta de transparência </a:t>
            </a:r>
            <a:r>
              <a:rPr lang="pt-PT" sz="2400" dirty="0" smtClean="0">
                <a:latin typeface="Verdana" pitchFamily="34" charset="0"/>
              </a:rPr>
              <a:t>nos órgãos públicos promoveu a </a:t>
            </a:r>
            <a:r>
              <a:rPr lang="pt-PT" sz="2400" b="1" dirty="0" smtClean="0">
                <a:latin typeface="Verdana" pitchFamily="34" charset="0"/>
              </a:rPr>
              <a:t>criação de leis e instrumentos</a:t>
            </a:r>
            <a:r>
              <a:rPr lang="pt-PT" sz="2400" dirty="0" smtClean="0">
                <a:latin typeface="Verdana" pitchFamily="34" charset="0"/>
              </a:rPr>
              <a:t>”. </a:t>
            </a:r>
          </a:p>
          <a:p>
            <a:pPr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1196181"/>
            <a:ext cx="8424936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Artº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5, inciso XXXIII)</a:t>
            </a: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BR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todos têm direito a receber dos órgãos públicos informações </a:t>
            </a:r>
            <a:r>
              <a:rPr lang="pt-BR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seu interesse particular, ou de interesse coletivo ou geral, que serão prestados no prazo da lei, sob pena de responsabilidade, ressalvadas aquelas cujo sigilo seja imprescindível à segurança da sociedade e do Estado”.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618" y="188466"/>
            <a:ext cx="8424862" cy="720254"/>
          </a:xfr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3200" b="1" dirty="0" smtClean="0">
                <a:latin typeface="Gill Sans MT" pitchFamily="34" charset="0"/>
              </a:rPr>
              <a:t>Constituição Federal de 1988</a:t>
            </a:r>
            <a:endParaRPr lang="pt-BR" sz="3200" b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692696"/>
            <a:ext cx="8424936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Artº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37)</a:t>
            </a: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BR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administração pública direta e indireta de qualquer dos Poderes da União, dos estados, do distrito federal e dos municípios </a:t>
            </a:r>
            <a:r>
              <a:rPr lang="pt-BR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obedecerá aos princípios </a:t>
            </a:r>
            <a:r>
              <a:rPr lang="pt-BR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legalidade, impessoalidade, moralidade, </a:t>
            </a:r>
            <a:r>
              <a:rPr lang="pt-BR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publicidade</a:t>
            </a:r>
            <a:r>
              <a:rPr lang="pt-BR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eficiência”</a:t>
            </a:r>
            <a:endParaRPr lang="pt-BR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618" y="260474"/>
            <a:ext cx="8424862" cy="720254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 vert="horz" lIns="91392" tIns="45696" rIns="91392" bIns="45696" rtlCol="0" anchor="ctr">
            <a:noAutofit/>
          </a:bodyPr>
          <a:lstStyle/>
          <a:p>
            <a:pPr marL="0" marR="0" lvl="0" indent="0" algn="ctr" defTabSz="9139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Constituição Federal de 1988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4781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52" y="332655"/>
            <a:ext cx="8778648" cy="541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1196181"/>
            <a:ext cx="8424936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/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190399">
              <a:lnSpc>
                <a:spcPct val="135000"/>
              </a:lnSpc>
              <a:spcBef>
                <a:spcPct val="30000"/>
              </a:spcBef>
              <a:spcAft>
                <a:spcPct val="20000"/>
              </a:spcAft>
              <a:buClr>
                <a:srgbClr val="003366"/>
              </a:buClr>
            </a:pPr>
            <a:endParaRPr lang="pt-PT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618" y="44624"/>
            <a:ext cx="8424862" cy="1080120"/>
          </a:xfr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2400" b="1" dirty="0" smtClean="0">
                <a:latin typeface="Gill Sans MT" pitchFamily="34" charset="0"/>
              </a:rPr>
              <a:t>TRANSPARÊNCIA ATIVA</a:t>
            </a:r>
            <a:br>
              <a:rPr lang="pt-BR" sz="2400" b="1" dirty="0" smtClean="0">
                <a:latin typeface="Gill Sans MT" pitchFamily="34" charset="0"/>
              </a:rPr>
            </a:br>
            <a:r>
              <a:rPr lang="pt-BR" sz="2400" b="1" dirty="0" smtClean="0">
                <a:latin typeface="Gill Sans MT" pitchFamily="34" charset="0"/>
              </a:rPr>
              <a:t>Lei de Responsabilidade Fiscal </a:t>
            </a:r>
            <a:r>
              <a:rPr lang="pt-BR" sz="2000" b="1" dirty="0" smtClean="0">
                <a:latin typeface="Gill Sans MT" pitchFamily="34" charset="0"/>
              </a:rPr>
              <a:t/>
            </a:r>
            <a:br>
              <a:rPr lang="pt-BR" sz="2000" b="1" dirty="0" smtClean="0">
                <a:latin typeface="Gill Sans MT" pitchFamily="34" charset="0"/>
              </a:rPr>
            </a:br>
            <a:r>
              <a:rPr lang="pt-BR" sz="1600" b="1" dirty="0" smtClean="0">
                <a:latin typeface="Gill Sans MT" pitchFamily="34" charset="0"/>
              </a:rPr>
              <a:t>(Redação regulamentada pela LC nº 131, de 2009)</a:t>
            </a:r>
            <a:endParaRPr lang="pt-BR" sz="1600" b="1" dirty="0">
              <a:latin typeface="Gill Sans MT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1587564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Art. 48. </a:t>
            </a:r>
            <a:r>
              <a:rPr lang="pt-BR" sz="2400" dirty="0" smtClean="0"/>
              <a:t>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</a:t>
            </a:r>
          </a:p>
          <a:p>
            <a:pPr algn="just"/>
            <a:r>
              <a:rPr lang="pt-BR" sz="2400" dirty="0" smtClean="0"/>
              <a:t>       </a:t>
            </a:r>
          </a:p>
          <a:p>
            <a:pPr algn="just"/>
            <a:r>
              <a:rPr lang="pt-BR" sz="2400" dirty="0" smtClean="0"/>
              <a:t> 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09" y="0"/>
            <a:ext cx="3524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4067944" y="6125283"/>
            <a:ext cx="4737162" cy="4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2" tIns="45696" rIns="91392" bIns="45696">
            <a:spAutoFit/>
          </a:bodyPr>
          <a:lstStyle/>
          <a:p>
            <a:r>
              <a:rPr lang="pt-BR" sz="2000" b="1" i="1" dirty="0"/>
              <a:t>Fonte: </a:t>
            </a:r>
            <a:r>
              <a:rPr lang="pt-BR" sz="2000" b="1" i="1" dirty="0" smtClean="0"/>
              <a:t> Controladoria Geral da União - CGU</a:t>
            </a:r>
            <a:endParaRPr lang="pt-BR" sz="20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85" y="260648"/>
            <a:ext cx="858541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425</Words>
  <Application>Microsoft Office PowerPoint</Application>
  <PresentationFormat>Apresentação na tela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TRANSPARÊNCIA</vt:lpstr>
      <vt:lpstr>Legislação relacionadas a Transparência</vt:lpstr>
      <vt:lpstr>Constituição Federal de 1988</vt:lpstr>
      <vt:lpstr>Apresentação do PowerPoint</vt:lpstr>
      <vt:lpstr>Apresentação do PowerPoint</vt:lpstr>
      <vt:lpstr>Apresentação do PowerPoint</vt:lpstr>
      <vt:lpstr>TRANSPARÊNCIA ATIVA Lei de Responsabilidade Fiscal  (Redação regulamentada pela LC nº 131, de 2009)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Dias</dc:creator>
  <cp:lastModifiedBy>Marcus</cp:lastModifiedBy>
  <cp:revision>159</cp:revision>
  <dcterms:created xsi:type="dcterms:W3CDTF">2013-03-18T16:59:16Z</dcterms:created>
  <dcterms:modified xsi:type="dcterms:W3CDTF">2014-05-05T11:35:06Z</dcterms:modified>
</cp:coreProperties>
</file>